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embeddings/oleObject1.bin" ContentType="application/vnd.openxmlformats-officedocument.oleObject"/>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sldIdLst>
    <p:sldId id="340" r:id="rId2"/>
    <p:sldId id="362" r:id="rId3"/>
    <p:sldId id="415" r:id="rId4"/>
    <p:sldId id="424" r:id="rId5"/>
    <p:sldId id="414" r:id="rId6"/>
    <p:sldId id="416" r:id="rId7"/>
    <p:sldId id="354" r:id="rId8"/>
    <p:sldId id="431" r:id="rId9"/>
    <p:sldId id="423" r:id="rId10"/>
    <p:sldId id="427" r:id="rId11"/>
    <p:sldId id="403" r:id="rId12"/>
    <p:sldId id="428" r:id="rId13"/>
    <p:sldId id="401" r:id="rId14"/>
    <p:sldId id="301" r:id="rId15"/>
    <p:sldId id="302" r:id="rId16"/>
    <p:sldId id="304" r:id="rId17"/>
    <p:sldId id="305" r:id="rId18"/>
    <p:sldId id="390" r:id="rId19"/>
    <p:sldId id="272" r:id="rId20"/>
    <p:sldId id="339" r:id="rId21"/>
    <p:sldId id="391" r:id="rId22"/>
    <p:sldId id="422" r:id="rId23"/>
    <p:sldId id="370" r:id="rId24"/>
    <p:sldId id="316" r:id="rId25"/>
    <p:sldId id="376" r:id="rId26"/>
    <p:sldId id="377" r:id="rId27"/>
    <p:sldId id="373" r:id="rId28"/>
    <p:sldId id="338" r:id="rId29"/>
    <p:sldId id="429" r:id="rId30"/>
    <p:sldId id="392" r:id="rId31"/>
    <p:sldId id="396" r:id="rId32"/>
    <p:sldId id="397" r:id="rId33"/>
    <p:sldId id="308" r:id="rId34"/>
    <p:sldId id="435" r:id="rId35"/>
    <p:sldId id="317" r:id="rId36"/>
    <p:sldId id="329" r:id="rId37"/>
    <p:sldId id="330" r:id="rId38"/>
    <p:sldId id="434" r:id="rId39"/>
    <p:sldId id="380" r:id="rId40"/>
    <p:sldId id="328" r:id="rId41"/>
    <p:sldId id="360" r:id="rId42"/>
    <p:sldId id="381" r:id="rId43"/>
    <p:sldId id="366" r:id="rId44"/>
    <p:sldId id="437" r:id="rId45"/>
    <p:sldId id="438" r:id="rId46"/>
    <p:sldId id="439" r:id="rId47"/>
    <p:sldId id="444" r:id="rId48"/>
    <p:sldId id="455" r:id="rId49"/>
    <p:sldId id="483" r:id="rId50"/>
    <p:sldId id="457" r:id="rId51"/>
    <p:sldId id="494" r:id="rId52"/>
    <p:sldId id="495" r:id="rId53"/>
    <p:sldId id="459" r:id="rId54"/>
    <p:sldId id="461" r:id="rId55"/>
    <p:sldId id="487" r:id="rId56"/>
    <p:sldId id="442" r:id="rId57"/>
    <p:sldId id="443" r:id="rId58"/>
    <p:sldId id="491" r:id="rId59"/>
    <p:sldId id="453" r:id="rId60"/>
    <p:sldId id="452" r:id="rId61"/>
    <p:sldId id="450" r:id="rId62"/>
    <p:sldId id="486" r:id="rId63"/>
    <p:sldId id="432" r:id="rId64"/>
    <p:sldId id="479" r:id="rId65"/>
    <p:sldId id="480" r:id="rId66"/>
    <p:sldId id="482" r:id="rId67"/>
    <p:sldId id="405" r:id="rId68"/>
    <p:sldId id="410" r:id="rId69"/>
    <p:sldId id="488" r:id="rId70"/>
    <p:sldId id="475" r:id="rId71"/>
    <p:sldId id="490" r:id="rId72"/>
    <p:sldId id="464" r:id="rId73"/>
    <p:sldId id="468" r:id="rId74"/>
    <p:sldId id="469" r:id="rId75"/>
    <p:sldId id="470" r:id="rId76"/>
    <p:sldId id="493" r:id="rId77"/>
    <p:sldId id="409" r:id="rId78"/>
    <p:sldId id="485" r:id="rId79"/>
  </p:sldIdLst>
  <p:sldSz cx="10688638" cy="7562850"/>
  <p:notesSz cx="6858000" cy="9144000"/>
  <p:defaultTextStyle>
    <a:defPPr>
      <a:defRPr lang="en-US"/>
    </a:defPPr>
    <a:lvl1pPr marL="0" algn="l" defTabSz="455553" rtl="0" eaLnBrk="1" latinLnBrk="0" hangingPunct="1">
      <a:defRPr sz="1800" kern="1200">
        <a:solidFill>
          <a:schemeClr val="tx1"/>
        </a:solidFill>
        <a:latin typeface="+mn-lt"/>
        <a:ea typeface="+mn-ea"/>
        <a:cs typeface="+mn-cs"/>
      </a:defRPr>
    </a:lvl1pPr>
    <a:lvl2pPr marL="455553" algn="l" defTabSz="455553" rtl="0" eaLnBrk="1" latinLnBrk="0" hangingPunct="1">
      <a:defRPr sz="1800" kern="1200">
        <a:solidFill>
          <a:schemeClr val="tx1"/>
        </a:solidFill>
        <a:latin typeface="+mn-lt"/>
        <a:ea typeface="+mn-ea"/>
        <a:cs typeface="+mn-cs"/>
      </a:defRPr>
    </a:lvl2pPr>
    <a:lvl3pPr marL="911125" algn="l" defTabSz="455553" rtl="0" eaLnBrk="1" latinLnBrk="0" hangingPunct="1">
      <a:defRPr sz="1800" kern="1200">
        <a:solidFill>
          <a:schemeClr val="tx1"/>
        </a:solidFill>
        <a:latin typeface="+mn-lt"/>
        <a:ea typeface="+mn-ea"/>
        <a:cs typeface="+mn-cs"/>
      </a:defRPr>
    </a:lvl3pPr>
    <a:lvl4pPr marL="1366689" algn="l" defTabSz="455553" rtl="0" eaLnBrk="1" latinLnBrk="0" hangingPunct="1">
      <a:defRPr sz="1800" kern="1200">
        <a:solidFill>
          <a:schemeClr val="tx1"/>
        </a:solidFill>
        <a:latin typeface="+mn-lt"/>
        <a:ea typeface="+mn-ea"/>
        <a:cs typeface="+mn-cs"/>
      </a:defRPr>
    </a:lvl4pPr>
    <a:lvl5pPr marL="1822253" algn="l" defTabSz="455553" rtl="0" eaLnBrk="1" latinLnBrk="0" hangingPunct="1">
      <a:defRPr sz="1800" kern="1200">
        <a:solidFill>
          <a:schemeClr val="tx1"/>
        </a:solidFill>
        <a:latin typeface="+mn-lt"/>
        <a:ea typeface="+mn-ea"/>
        <a:cs typeface="+mn-cs"/>
      </a:defRPr>
    </a:lvl5pPr>
    <a:lvl6pPr marL="2277816" algn="l" defTabSz="455553" rtl="0" eaLnBrk="1" latinLnBrk="0" hangingPunct="1">
      <a:defRPr sz="1800" kern="1200">
        <a:solidFill>
          <a:schemeClr val="tx1"/>
        </a:solidFill>
        <a:latin typeface="+mn-lt"/>
        <a:ea typeface="+mn-ea"/>
        <a:cs typeface="+mn-cs"/>
      </a:defRPr>
    </a:lvl6pPr>
    <a:lvl7pPr marL="2733382" algn="l" defTabSz="455553" rtl="0" eaLnBrk="1" latinLnBrk="0" hangingPunct="1">
      <a:defRPr sz="1800" kern="1200">
        <a:solidFill>
          <a:schemeClr val="tx1"/>
        </a:solidFill>
        <a:latin typeface="+mn-lt"/>
        <a:ea typeface="+mn-ea"/>
        <a:cs typeface="+mn-cs"/>
      </a:defRPr>
    </a:lvl7pPr>
    <a:lvl8pPr marL="3188945" algn="l" defTabSz="455553" rtl="0" eaLnBrk="1" latinLnBrk="0" hangingPunct="1">
      <a:defRPr sz="1800" kern="1200">
        <a:solidFill>
          <a:schemeClr val="tx1"/>
        </a:solidFill>
        <a:latin typeface="+mn-lt"/>
        <a:ea typeface="+mn-ea"/>
        <a:cs typeface="+mn-cs"/>
      </a:defRPr>
    </a:lvl8pPr>
    <a:lvl9pPr marL="3644508" algn="l" defTabSz="45555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80" autoAdjust="0"/>
  </p:normalViewPr>
  <p:slideViewPr>
    <p:cSldViewPr snapToObjects="1">
      <p:cViewPr varScale="1">
        <p:scale>
          <a:sx n="95" d="100"/>
          <a:sy n="95" d="100"/>
        </p:scale>
        <p:origin x="-688" y="-104"/>
      </p:cViewPr>
      <p:guideLst>
        <p:guide orient="horz" pos="2382"/>
        <p:guide pos="3367"/>
      </p:guideLst>
    </p:cSldViewPr>
  </p:slideViewPr>
  <p:notesTextViewPr>
    <p:cViewPr>
      <p:scale>
        <a:sx n="100" d="100"/>
        <a:sy n="100" d="100"/>
      </p:scale>
      <p:origin x="0" y="0"/>
    </p:cViewPr>
  </p:notesTextViewPr>
  <p:sorterViewPr>
    <p:cViewPr>
      <p:scale>
        <a:sx n="102" d="100"/>
        <a:sy n="10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notesMaster" Target="notesMasters/notes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99D46D-CCD0-974E-8207-EC90A359CA94}" type="datetimeFigureOut">
              <a:rPr lang="en-US" smtClean="0"/>
              <a:pPr/>
              <a:t>2017-06-13</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35CD9-104A-884E-BC52-5CC6FF5D56A9}" type="slidenum">
              <a:rPr lang="en-US" smtClean="0"/>
              <a:pPr/>
              <a:t>‹#›</a:t>
            </a:fld>
            <a:endParaRPr lang="en-US"/>
          </a:p>
        </p:txBody>
      </p:sp>
    </p:spTree>
    <p:extLst>
      <p:ext uri="{BB962C8B-B14F-4D97-AF65-F5344CB8AC3E}">
        <p14:creationId xmlns:p14="http://schemas.microsoft.com/office/powerpoint/2010/main" val="1486995115"/>
      </p:ext>
    </p:extLst>
  </p:cSld>
  <p:clrMap bg1="lt1" tx1="dk1" bg2="lt2" tx2="dk2" accent1="accent1" accent2="accent2" accent3="accent3" accent4="accent4" accent5="accent5" accent6="accent6" hlink="hlink" folHlink="folHlink"/>
  <p:notesStyle>
    <a:lvl1pPr marL="0" algn="l" defTabSz="455553" rtl="0" eaLnBrk="1" latinLnBrk="0" hangingPunct="1">
      <a:defRPr sz="1300" kern="1200">
        <a:solidFill>
          <a:schemeClr val="tx1"/>
        </a:solidFill>
        <a:latin typeface="+mn-lt"/>
        <a:ea typeface="+mn-ea"/>
        <a:cs typeface="+mn-cs"/>
      </a:defRPr>
    </a:lvl1pPr>
    <a:lvl2pPr marL="455553" algn="l" defTabSz="455553" rtl="0" eaLnBrk="1" latinLnBrk="0" hangingPunct="1">
      <a:defRPr sz="1300" kern="1200">
        <a:solidFill>
          <a:schemeClr val="tx1"/>
        </a:solidFill>
        <a:latin typeface="+mn-lt"/>
        <a:ea typeface="+mn-ea"/>
        <a:cs typeface="+mn-cs"/>
      </a:defRPr>
    </a:lvl2pPr>
    <a:lvl3pPr marL="911125" algn="l" defTabSz="455553" rtl="0" eaLnBrk="1" latinLnBrk="0" hangingPunct="1">
      <a:defRPr sz="1300" kern="1200">
        <a:solidFill>
          <a:schemeClr val="tx1"/>
        </a:solidFill>
        <a:latin typeface="+mn-lt"/>
        <a:ea typeface="+mn-ea"/>
        <a:cs typeface="+mn-cs"/>
      </a:defRPr>
    </a:lvl3pPr>
    <a:lvl4pPr marL="1366689" algn="l" defTabSz="455553" rtl="0" eaLnBrk="1" latinLnBrk="0" hangingPunct="1">
      <a:defRPr sz="1300" kern="1200">
        <a:solidFill>
          <a:schemeClr val="tx1"/>
        </a:solidFill>
        <a:latin typeface="+mn-lt"/>
        <a:ea typeface="+mn-ea"/>
        <a:cs typeface="+mn-cs"/>
      </a:defRPr>
    </a:lvl4pPr>
    <a:lvl5pPr marL="1822253" algn="l" defTabSz="455553" rtl="0" eaLnBrk="1" latinLnBrk="0" hangingPunct="1">
      <a:defRPr sz="1300" kern="1200">
        <a:solidFill>
          <a:schemeClr val="tx1"/>
        </a:solidFill>
        <a:latin typeface="+mn-lt"/>
        <a:ea typeface="+mn-ea"/>
        <a:cs typeface="+mn-cs"/>
      </a:defRPr>
    </a:lvl5pPr>
    <a:lvl6pPr marL="2277816" algn="l" defTabSz="455553" rtl="0" eaLnBrk="1" latinLnBrk="0" hangingPunct="1">
      <a:defRPr sz="1300" kern="1200">
        <a:solidFill>
          <a:schemeClr val="tx1"/>
        </a:solidFill>
        <a:latin typeface="+mn-lt"/>
        <a:ea typeface="+mn-ea"/>
        <a:cs typeface="+mn-cs"/>
      </a:defRPr>
    </a:lvl6pPr>
    <a:lvl7pPr marL="2733382" algn="l" defTabSz="455553" rtl="0" eaLnBrk="1" latinLnBrk="0" hangingPunct="1">
      <a:defRPr sz="1300" kern="1200">
        <a:solidFill>
          <a:schemeClr val="tx1"/>
        </a:solidFill>
        <a:latin typeface="+mn-lt"/>
        <a:ea typeface="+mn-ea"/>
        <a:cs typeface="+mn-cs"/>
      </a:defRPr>
    </a:lvl7pPr>
    <a:lvl8pPr marL="3188945" algn="l" defTabSz="455553" rtl="0" eaLnBrk="1" latinLnBrk="0" hangingPunct="1">
      <a:defRPr sz="1300" kern="1200">
        <a:solidFill>
          <a:schemeClr val="tx1"/>
        </a:solidFill>
        <a:latin typeface="+mn-lt"/>
        <a:ea typeface="+mn-ea"/>
        <a:cs typeface="+mn-cs"/>
      </a:defRPr>
    </a:lvl8pPr>
    <a:lvl9pPr marL="3644508" algn="l" defTabSz="455553"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pub.epsilon.slu.se/8439/"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pub.epsilon.slu.se/8439/" TargetMode="External"/><Relationship Id="rId4" Type="http://schemas.openxmlformats.org/officeDocument/2006/relationships/hyperlink" Target="http://en.wikipedia.org/wiki/Wikipedia:IPA_for_English" TargetMode="External"/><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 Id="rId3" Type="http://schemas.openxmlformats.org/officeDocument/2006/relationships/hyperlink" Target="http://dx.doi.org/10.1007/s10722-009-9427-1"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dx.doi.org/10.1007/s10722-009-9427-1" TargetMode="External"/><Relationship Id="rId4" Type="http://schemas.openxmlformats.org/officeDocument/2006/relationships/hyperlink" Target="http://www.springerlink.com/content/587250g7qr073636/" TargetMode="External"/><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 Id="rId3" Type="http://schemas.openxmlformats.org/officeDocument/2006/relationships/hyperlink" Target="http://en.wikipedia.org/wiki/Wikipedia:IPA_for_English"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 Id="rId3" Type="http://schemas.openxmlformats.org/officeDocument/2006/relationships/hyperlink" Target="http://www.gbif.org/occurrence/search?TAXON_KEY=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 Id="rId3" Type="http://schemas.openxmlformats.org/officeDocument/2006/relationships/hyperlink" Target="https://commons.wikimedia.org/wiki/User:Doublecompile"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doi.org/10.15468/gkeszo" TargetMode="External"/><Relationship Id="rId4" Type="http://schemas.openxmlformats.org/officeDocument/2006/relationships/hyperlink" Target="http://www.gbif.org/occurrence/1040328345/verbatim" TargetMode="External"/><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www.tdwg.org/proceedings/article/view/464" TargetMode="External"/><Relationship Id="rId4" Type="http://schemas.openxmlformats.org/officeDocument/2006/relationships/hyperlink" Target="https://journals.ku.edu/index.php/jbi/article/view/4095" TargetMode="External"/><Relationship Id="rId5" Type="http://schemas.openxmlformats.org/officeDocument/2006/relationships/hyperlink" Target="https://doi.org/10.17161/bi.v8i1.4095" TargetMode="External"/><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www.tdwg.org/proceedings/article/view/464" TargetMode="External"/><Relationship Id="rId4" Type="http://schemas.openxmlformats.org/officeDocument/2006/relationships/hyperlink" Target="https://journals.ku.edu/index.php/jbi/article/view/4095" TargetMode="External"/><Relationship Id="rId5" Type="http://schemas.openxmlformats.org/officeDocument/2006/relationships/hyperlink" Target="https://doi.org/10.17161/bi.v8i1.4095" TargetMode="External"/><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doi.org/10.3897/BDJ.5.e10989" TargetMode="External"/><Relationship Id="rId4" Type="http://schemas.openxmlformats.org/officeDocument/2006/relationships/hyperlink" Target="https://creativecommons.org/licenses/by/4.0/" TargetMode="External"/><Relationship Id="rId5" Type="http://schemas.openxmlformats.org/officeDocument/2006/relationships/hyperlink" Target="https://www.slideshare.net/OBIS-IOC?utm_campaign=profiletracking&amp;utm_medium=sssite&amp;utm_source=ssslideview" TargetMode="External"/><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doi.org/10.3897/BDJ.5.e10989" TargetMode="External"/><Relationship Id="rId4" Type="http://schemas.openxmlformats.org/officeDocument/2006/relationships/hyperlink" Target="https://creativecommons.org/licenses/by/4.0/" TargetMode="External"/><Relationship Id="rId5" Type="http://schemas.openxmlformats.org/officeDocument/2006/relationships/hyperlink" Target="https://www.slideshare.net/OBIS-IOC?utm_campaign=profiletracking&amp;utm_medium=sssite&amp;utm_source=ssslideview" TargetMode="External"/><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doi.org/10.3897/BDJ.5.e10989" TargetMode="External"/><Relationship Id="rId4" Type="http://schemas.openxmlformats.org/officeDocument/2006/relationships/hyperlink" Target="https://creativecommons.org/licenses/by/4.0/" TargetMode="External"/><Relationship Id="rId5" Type="http://schemas.openxmlformats.org/officeDocument/2006/relationships/hyperlink" Target="https://www.slideshare.net/OBIS-IOC?utm_campaign=profiletracking&amp;utm_medium=sssite&amp;utm_source=ssslideview" TargetMode="External"/><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algn="l"/>
            <a:r>
              <a:rPr lang="en-US" sz="1400" dirty="0" smtClean="0">
                <a:solidFill>
                  <a:schemeClr val="bg1">
                    <a:lumMod val="50000"/>
                  </a:schemeClr>
                </a:solidFill>
              </a:rPr>
              <a:t>8th International Triticeae Symposium 2017 (8ITS)</a:t>
            </a:r>
            <a:r>
              <a:rPr lang="en-US" sz="1400" baseline="0" dirty="0" smtClean="0">
                <a:solidFill>
                  <a:schemeClr val="bg1">
                    <a:lumMod val="50000"/>
                  </a:schemeClr>
                </a:solidFill>
              </a:rPr>
              <a:t> </a:t>
            </a:r>
            <a:r>
              <a:rPr lang="en-US" sz="1400" dirty="0" smtClean="0">
                <a:solidFill>
                  <a:schemeClr val="bg1">
                    <a:lumMod val="50000"/>
                  </a:schemeClr>
                </a:solidFill>
              </a:rPr>
              <a:t>Key note 13</a:t>
            </a:r>
            <a:r>
              <a:rPr lang="en-US" sz="1400" baseline="30000" dirty="0" smtClean="0">
                <a:solidFill>
                  <a:schemeClr val="bg1">
                    <a:lumMod val="50000"/>
                  </a:schemeClr>
                </a:solidFill>
              </a:rPr>
              <a:t>th</a:t>
            </a:r>
            <a:r>
              <a:rPr lang="en-US" sz="1400" dirty="0" smtClean="0">
                <a:solidFill>
                  <a:schemeClr val="bg1">
                    <a:lumMod val="50000"/>
                  </a:schemeClr>
                </a:solidFill>
              </a:rPr>
              <a:t> June 2017, Wernigerode, Germany</a:t>
            </a:r>
            <a:endParaRPr lang="en-US" baseline="0"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Illustration photo: IPK Gatersleben genebank cold storage, photo by Dag Endresen, May 2010, Gatersleben, Germany, CC-by.</a:t>
            </a:r>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Predictive characterization of wheat and barley landraces</a:t>
            </a:r>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Searching for traits of resistance to crop diseases</a:t>
            </a:r>
            <a:r>
              <a:rPr lang="en-US" baseline="0" dirty="0" smtClean="0"/>
              <a:t> and pests in wheat and barley landraces</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baseline="0" dirty="0" smtClean="0"/>
              <a:t>Focused Identification of Germplasm Strategy (FIGS) analysis for the wild relatives of the cultivated plants. </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Presented by Dag Endresen, GBIF Norway, University of Oslo for the 8th International Triticeae Symposium, Wernigerode, Germany, 13th June 2017</a:t>
            </a:r>
          </a:p>
        </p:txBody>
      </p:sp>
      <p:sp>
        <p:nvSpPr>
          <p:cNvPr id="4" name="Slide Number Placeholder 3"/>
          <p:cNvSpPr>
            <a:spLocks noGrp="1"/>
          </p:cNvSpPr>
          <p:nvPr>
            <p:ph type="sldNum" sz="quarter" idx="10"/>
          </p:nvPr>
        </p:nvSpPr>
        <p:spPr/>
        <p:txBody>
          <a:bodyPr/>
          <a:lstStyle/>
          <a:p>
            <a:fld id="{29E35CD9-104A-884E-BC52-5CC6FF5D56A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Photo:</a:t>
            </a:r>
            <a:r>
              <a:rPr lang="en-US" baseline="0" dirty="0" smtClean="0"/>
              <a:t> Wheat, </a:t>
            </a:r>
            <a:r>
              <a:rPr lang="en-US" i="1" baseline="0" dirty="0" smtClean="0"/>
              <a:t>Triticum aestivum </a:t>
            </a:r>
            <a:r>
              <a:rPr lang="en-US" baseline="0" dirty="0" smtClean="0"/>
              <a:t>L., at Nöbbelöv in Lund Sweden, June 2010 CC-by Dag Endresen. URL: http://www.flickr.com/photos/dag_endresen/4826175873/, https://picasaweb.google.com/dag.endresen/GermplasmCrops#5497796034327520578</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Wiki Commons,</a:t>
            </a:r>
            <a:r>
              <a:rPr lang="en-US" baseline="0" dirty="0" smtClean="0"/>
              <a:t> Public Domain, </a:t>
            </a:r>
            <a:r>
              <a:rPr lang="en-US" dirty="0" smtClean="0"/>
              <a:t>http://</a:t>
            </a:r>
            <a:r>
              <a:rPr lang="en-US" dirty="0" err="1" smtClean="0"/>
              <a:t>en.wikipedia.org</a:t>
            </a:r>
            <a:r>
              <a:rPr lang="en-US" dirty="0" smtClean="0"/>
              <a:t>/wiki/</a:t>
            </a:r>
            <a:r>
              <a:rPr lang="en-US" dirty="0" err="1" smtClean="0"/>
              <a:t>File:Population_curve.svg</a:t>
            </a:r>
            <a:endParaRPr lang="en-US" dirty="0" smtClean="0"/>
          </a:p>
          <a:p>
            <a:endParaRPr lang="en-US" dirty="0" smtClean="0"/>
          </a:p>
          <a:p>
            <a:r>
              <a:rPr lang="en-US" sz="1300" kern="1200" dirty="0" smtClean="0">
                <a:solidFill>
                  <a:schemeClr val="tx1"/>
                </a:solidFill>
                <a:effectLst/>
                <a:latin typeface="+mn-lt"/>
                <a:ea typeface="+mn-ea"/>
                <a:cs typeface="+mn-cs"/>
              </a:rPr>
              <a:t>FAO (2011). Looking ahead in world food and agriculture: Perspectives to 2050. Edited by </a:t>
            </a:r>
            <a:r>
              <a:rPr lang="en-US" sz="1300" kern="1200" dirty="0" err="1" smtClean="0">
                <a:solidFill>
                  <a:schemeClr val="tx1"/>
                </a:solidFill>
                <a:effectLst/>
                <a:latin typeface="+mn-lt"/>
                <a:ea typeface="+mn-ea"/>
                <a:cs typeface="+mn-cs"/>
              </a:rPr>
              <a:t>Piero</a:t>
            </a:r>
            <a:r>
              <a:rPr lang="en-US" sz="1300" kern="1200" dirty="0" smtClean="0">
                <a:solidFill>
                  <a:schemeClr val="tx1"/>
                </a:solidFill>
                <a:effectLst/>
                <a:latin typeface="+mn-lt"/>
                <a:ea typeface="+mn-ea"/>
                <a:cs typeface="+mn-cs"/>
              </a:rPr>
              <a:t> </a:t>
            </a:r>
            <a:r>
              <a:rPr lang="en-US" sz="1300" kern="1200" dirty="0" err="1" smtClean="0">
                <a:solidFill>
                  <a:schemeClr val="tx1"/>
                </a:solidFill>
                <a:effectLst/>
                <a:latin typeface="+mn-lt"/>
                <a:ea typeface="+mn-ea"/>
                <a:cs typeface="+mn-cs"/>
              </a:rPr>
              <a:t>Conforti</a:t>
            </a:r>
            <a:r>
              <a:rPr lang="en-US" sz="1300" kern="1200" dirty="0" smtClean="0">
                <a:solidFill>
                  <a:schemeClr val="tx1"/>
                </a:solidFill>
                <a:effectLst/>
                <a:latin typeface="+mn-lt"/>
                <a:ea typeface="+mn-ea"/>
                <a:cs typeface="+mn-cs"/>
              </a:rPr>
              <a:t>. FAO, Economic and Social Development Department,</a:t>
            </a:r>
            <a:r>
              <a:rPr lang="en-US" sz="1300" kern="1200" baseline="0" dirty="0" smtClean="0">
                <a:solidFill>
                  <a:schemeClr val="tx1"/>
                </a:solidFill>
                <a:effectLst/>
                <a:latin typeface="+mn-lt"/>
                <a:ea typeface="+mn-ea"/>
                <a:cs typeface="+mn-cs"/>
              </a:rPr>
              <a:t> Rome.</a:t>
            </a:r>
            <a:r>
              <a:rPr lang="en-US" sz="1300" kern="1200" dirty="0" smtClean="0">
                <a:solidFill>
                  <a:schemeClr val="tx1"/>
                </a:solidFill>
                <a:effectLst/>
                <a:latin typeface="+mn-lt"/>
                <a:ea typeface="+mn-ea"/>
                <a:cs typeface="+mn-cs"/>
              </a:rPr>
              <a:t> </a:t>
            </a:r>
            <a:r>
              <a:rPr lang="en-US" dirty="0" smtClean="0"/>
              <a:t>ISBN 978-92-5-106903-5.</a:t>
            </a:r>
          </a:p>
          <a:p>
            <a:r>
              <a:rPr lang="en-US" sz="1300" kern="1200" dirty="0" smtClean="0">
                <a:solidFill>
                  <a:schemeClr val="tx1"/>
                </a:solidFill>
                <a:effectLst/>
                <a:latin typeface="+mn-lt"/>
                <a:ea typeface="+mn-ea"/>
                <a:cs typeface="+mn-cs"/>
              </a:rPr>
              <a:t>Page 235: “For these projections to materialize, annual world agricultural production would need to increase by 70 percent over the period from 2005/2007 to 2050”.</a:t>
            </a:r>
          </a:p>
          <a:p>
            <a:r>
              <a:rPr lang="en-US" sz="1300" kern="1200" dirty="0" smtClean="0">
                <a:solidFill>
                  <a:schemeClr val="tx1"/>
                </a:solidFill>
                <a:effectLst/>
                <a:latin typeface="+mn-lt"/>
                <a:ea typeface="+mn-ea"/>
                <a:cs typeface="+mn-cs"/>
              </a:rPr>
              <a:t>Page 272: “Nevertheless, </a:t>
            </a:r>
            <a:r>
              <a:rPr lang="en-US" sz="1300" b="1" kern="1200" dirty="0" smtClean="0">
                <a:solidFill>
                  <a:schemeClr val="tx1"/>
                </a:solidFill>
                <a:effectLst/>
                <a:latin typeface="+mn-lt"/>
                <a:ea typeface="+mn-ea"/>
                <a:cs typeface="+mn-cs"/>
              </a:rPr>
              <a:t>agricultural production </a:t>
            </a:r>
            <a:r>
              <a:rPr lang="en-US" sz="1300" kern="1200" dirty="0" smtClean="0">
                <a:solidFill>
                  <a:schemeClr val="tx1"/>
                </a:solidFill>
                <a:effectLst/>
                <a:latin typeface="+mn-lt"/>
                <a:ea typeface="+mn-ea"/>
                <a:cs typeface="+mn-cs"/>
              </a:rPr>
              <a:t>would still need to increase by </a:t>
            </a:r>
            <a:r>
              <a:rPr lang="en-US" sz="1300" b="1" kern="1200" dirty="0" smtClean="0">
                <a:solidFill>
                  <a:schemeClr val="tx1"/>
                </a:solidFill>
                <a:effectLst/>
                <a:latin typeface="+mn-lt"/>
                <a:ea typeface="+mn-ea"/>
                <a:cs typeface="+mn-cs"/>
              </a:rPr>
              <a:t>70 percent </a:t>
            </a:r>
            <a:r>
              <a:rPr lang="en-US" sz="1300" kern="1200" dirty="0" smtClean="0">
                <a:solidFill>
                  <a:schemeClr val="tx1"/>
                </a:solidFill>
                <a:effectLst/>
                <a:latin typeface="+mn-lt"/>
                <a:ea typeface="+mn-ea"/>
                <a:cs typeface="+mn-cs"/>
              </a:rPr>
              <a:t>(and nearly </a:t>
            </a:r>
            <a:r>
              <a:rPr lang="en-US" sz="1300" b="1" kern="1200" dirty="0" smtClean="0">
                <a:solidFill>
                  <a:schemeClr val="tx1"/>
                </a:solidFill>
                <a:effectLst/>
                <a:latin typeface="+mn-lt"/>
                <a:ea typeface="+mn-ea"/>
                <a:cs typeface="+mn-cs"/>
              </a:rPr>
              <a:t>100</a:t>
            </a:r>
            <a:r>
              <a:rPr lang="en-US" sz="1300" b="1" kern="1200" baseline="0" dirty="0" smtClean="0">
                <a:solidFill>
                  <a:schemeClr val="tx1"/>
                </a:solidFill>
                <a:effectLst/>
                <a:latin typeface="+mn-lt"/>
                <a:ea typeface="+mn-ea"/>
                <a:cs typeface="+mn-cs"/>
              </a:rPr>
              <a:t> </a:t>
            </a:r>
            <a:r>
              <a:rPr lang="en-US" sz="1300" b="1" kern="1200" dirty="0" smtClean="0">
                <a:solidFill>
                  <a:schemeClr val="tx1"/>
                </a:solidFill>
                <a:effectLst/>
                <a:latin typeface="+mn-lt"/>
                <a:ea typeface="+mn-ea"/>
                <a:cs typeface="+mn-cs"/>
              </a:rPr>
              <a:t>percent </a:t>
            </a:r>
            <a:r>
              <a:rPr lang="en-US" sz="1300" kern="1200" dirty="0" smtClean="0">
                <a:solidFill>
                  <a:schemeClr val="tx1"/>
                </a:solidFill>
                <a:effectLst/>
                <a:latin typeface="+mn-lt"/>
                <a:ea typeface="+mn-ea"/>
                <a:cs typeface="+mn-cs"/>
              </a:rPr>
              <a:t>in developing countries) by 2050 to cope with a 40 percent increase in world population and to raise average food consumption to 3130 kcal per person per day by 2050. This translates into additional production of 1 billion </a:t>
            </a:r>
            <a:r>
              <a:rPr lang="en-US" sz="1300" kern="1200" dirty="0" err="1" smtClean="0">
                <a:solidFill>
                  <a:schemeClr val="tx1"/>
                </a:solidFill>
                <a:effectLst/>
                <a:latin typeface="+mn-lt"/>
                <a:ea typeface="+mn-ea"/>
                <a:cs typeface="+mn-cs"/>
              </a:rPr>
              <a:t>tonnes</a:t>
            </a:r>
            <a:r>
              <a:rPr lang="en-US" sz="1300" kern="1200" dirty="0" smtClean="0">
                <a:solidFill>
                  <a:schemeClr val="tx1"/>
                </a:solidFill>
                <a:effectLst/>
                <a:latin typeface="+mn-lt"/>
                <a:ea typeface="+mn-ea"/>
                <a:cs typeface="+mn-cs"/>
              </a:rPr>
              <a:t> of cereals and 200 million </a:t>
            </a:r>
            <a:r>
              <a:rPr lang="en-US" sz="1300" kern="1200" dirty="0" err="1" smtClean="0">
                <a:solidFill>
                  <a:schemeClr val="tx1"/>
                </a:solidFill>
                <a:effectLst/>
                <a:latin typeface="+mn-lt"/>
                <a:ea typeface="+mn-ea"/>
                <a:cs typeface="+mn-cs"/>
              </a:rPr>
              <a:t>tonnes</a:t>
            </a:r>
            <a:r>
              <a:rPr lang="en-US" sz="1300" kern="1200" dirty="0" smtClean="0">
                <a:solidFill>
                  <a:schemeClr val="tx1"/>
                </a:solidFill>
                <a:effectLst/>
                <a:latin typeface="+mn-lt"/>
                <a:ea typeface="+mn-ea"/>
                <a:cs typeface="+mn-cs"/>
              </a:rPr>
              <a:t> of meat a year by 2050 (compared with production in 2005/2007)”.</a:t>
            </a:r>
            <a:endParaRPr lang="en-US" dirty="0" smtClean="0"/>
          </a:p>
          <a:p>
            <a:endParaRPr lang="en-US" dirty="0" smtClean="0"/>
          </a:p>
          <a:p>
            <a:r>
              <a:rPr lang="en-US" sz="1300" kern="1200" dirty="0" smtClean="0">
                <a:solidFill>
                  <a:schemeClr val="tx1"/>
                </a:solidFill>
                <a:effectLst/>
                <a:latin typeface="+mn-lt"/>
                <a:ea typeface="+mn-ea"/>
                <a:cs typeface="+mn-cs"/>
              </a:rPr>
              <a:t>FAO, IFAD and WFP. 2014.</a:t>
            </a:r>
            <a:r>
              <a:rPr lang="en-US" sz="1300" kern="1200" baseline="0" dirty="0" smtClean="0">
                <a:solidFill>
                  <a:schemeClr val="tx1"/>
                </a:solidFill>
                <a:effectLst/>
                <a:latin typeface="+mn-lt"/>
                <a:ea typeface="+mn-ea"/>
                <a:cs typeface="+mn-cs"/>
              </a:rPr>
              <a:t> </a:t>
            </a:r>
            <a:r>
              <a:rPr lang="en-US" sz="1300" kern="1200" dirty="0" smtClean="0">
                <a:solidFill>
                  <a:schemeClr val="tx1"/>
                </a:solidFill>
                <a:effectLst/>
                <a:latin typeface="+mn-lt"/>
                <a:ea typeface="+mn-ea"/>
                <a:cs typeface="+mn-cs"/>
              </a:rPr>
              <a:t>The State of Food Insecurity in the World 2014.</a:t>
            </a:r>
            <a:r>
              <a:rPr lang="en-US" sz="1300" kern="1200" baseline="0" dirty="0" smtClean="0">
                <a:solidFill>
                  <a:schemeClr val="tx1"/>
                </a:solidFill>
                <a:effectLst/>
                <a:latin typeface="+mn-lt"/>
                <a:ea typeface="+mn-ea"/>
                <a:cs typeface="+mn-cs"/>
              </a:rPr>
              <a:t> </a:t>
            </a:r>
            <a:r>
              <a:rPr lang="en-US" sz="1300" kern="1200" dirty="0" smtClean="0">
                <a:solidFill>
                  <a:schemeClr val="tx1"/>
                </a:solidFill>
                <a:effectLst/>
                <a:latin typeface="+mn-lt"/>
                <a:ea typeface="+mn-ea"/>
                <a:cs typeface="+mn-cs"/>
              </a:rPr>
              <a:t>Strengthening the enabling environment for food security and nutrition. Rome, FAO. ISBN:</a:t>
            </a:r>
            <a:r>
              <a:rPr lang="en-US" sz="1300" kern="1200" baseline="0" dirty="0" smtClean="0">
                <a:solidFill>
                  <a:schemeClr val="tx1"/>
                </a:solidFill>
                <a:effectLst/>
                <a:latin typeface="+mn-lt"/>
                <a:ea typeface="+mn-ea"/>
                <a:cs typeface="+mn-cs"/>
              </a:rPr>
              <a:t> </a:t>
            </a:r>
            <a:r>
              <a:rPr lang="en-US" dirty="0" smtClean="0"/>
              <a:t>978-92-5-108543-1. http://</a:t>
            </a:r>
            <a:r>
              <a:rPr lang="en-US" dirty="0" err="1" smtClean="0"/>
              <a:t>www.fao.org</a:t>
            </a:r>
            <a:r>
              <a:rPr lang="en-US" dirty="0" smtClean="0"/>
              <a:t>/publications/</a:t>
            </a:r>
            <a:r>
              <a:rPr lang="en-US" dirty="0" err="1" smtClean="0"/>
              <a:t>sofi</a:t>
            </a:r>
            <a:r>
              <a:rPr lang="en-US" dirty="0" smtClean="0"/>
              <a:t>/2014/en/, http://</a:t>
            </a:r>
            <a:r>
              <a:rPr lang="en-US" dirty="0" err="1" smtClean="0"/>
              <a:t>www.fao.org</a:t>
            </a:r>
            <a:r>
              <a:rPr lang="en-US" dirty="0" smtClean="0"/>
              <a:t>/3/a-i4030e.pdf</a:t>
            </a:r>
            <a:endParaRPr lang="en-US" sz="1300" kern="1200" dirty="0" smtClean="0">
              <a:solidFill>
                <a:schemeClr val="tx1"/>
              </a:solidFill>
              <a:effectLst/>
              <a:latin typeface="+mn-lt"/>
              <a:ea typeface="+mn-ea"/>
              <a:cs typeface="+mn-cs"/>
            </a:endParaRPr>
          </a:p>
          <a:p>
            <a:endParaRPr lang="en-US" dirty="0" smtClean="0"/>
          </a:p>
          <a:p>
            <a:r>
              <a:rPr lang="en-US" sz="1300" kern="1200" dirty="0" smtClean="0">
                <a:solidFill>
                  <a:schemeClr val="tx1"/>
                </a:solidFill>
                <a:effectLst/>
                <a:latin typeface="+mn-lt"/>
                <a:ea typeface="+mn-ea"/>
                <a:cs typeface="+mn-cs"/>
              </a:rPr>
              <a:t>FAO, IFAD and WFP. 2011. The State of</a:t>
            </a:r>
            <a:r>
              <a:rPr lang="en-US" sz="1300" kern="1200" baseline="0" dirty="0" smtClean="0">
                <a:solidFill>
                  <a:schemeClr val="tx1"/>
                </a:solidFill>
                <a:effectLst/>
                <a:latin typeface="+mn-lt"/>
                <a:ea typeface="+mn-ea"/>
                <a:cs typeface="+mn-cs"/>
              </a:rPr>
              <a:t> </a:t>
            </a:r>
            <a:r>
              <a:rPr lang="en-US" sz="1300" kern="1200" dirty="0" smtClean="0">
                <a:solidFill>
                  <a:schemeClr val="tx1"/>
                </a:solidFill>
                <a:effectLst/>
                <a:latin typeface="+mn-lt"/>
                <a:ea typeface="+mn-ea"/>
                <a:cs typeface="+mn-cs"/>
              </a:rPr>
              <a:t>Food Insecurity in the World 2011.</a:t>
            </a:r>
            <a:r>
              <a:rPr lang="en-US" sz="1300" kern="1200" baseline="0" dirty="0" smtClean="0">
                <a:solidFill>
                  <a:schemeClr val="tx1"/>
                </a:solidFill>
                <a:effectLst/>
                <a:latin typeface="+mn-lt"/>
                <a:ea typeface="+mn-ea"/>
                <a:cs typeface="+mn-cs"/>
              </a:rPr>
              <a:t> </a:t>
            </a:r>
            <a:r>
              <a:rPr lang="en-US" sz="1300" kern="1200" dirty="0" smtClean="0">
                <a:solidFill>
                  <a:schemeClr val="tx1"/>
                </a:solidFill>
                <a:effectLst/>
                <a:latin typeface="+mn-lt"/>
                <a:ea typeface="+mn-ea"/>
                <a:cs typeface="+mn-cs"/>
              </a:rPr>
              <a:t>How does international price volatility affect domestic economies and food security? Rome, FAO.</a:t>
            </a:r>
            <a:r>
              <a:rPr lang="en-US" sz="1300" kern="1200" baseline="0" dirty="0" smtClean="0">
                <a:solidFill>
                  <a:schemeClr val="tx1"/>
                </a:solidFill>
                <a:effectLst/>
                <a:latin typeface="+mn-lt"/>
                <a:ea typeface="+mn-ea"/>
                <a:cs typeface="+mn-cs"/>
              </a:rPr>
              <a:t> </a:t>
            </a:r>
            <a:r>
              <a:rPr lang="en-US" dirty="0" smtClean="0"/>
              <a:t>ISBN: 978-92-5-106927-1.</a:t>
            </a:r>
            <a:r>
              <a:rPr lang="en-US" baseline="0" dirty="0" smtClean="0"/>
              <a:t> </a:t>
            </a:r>
            <a:r>
              <a:rPr lang="en-US" dirty="0" smtClean="0"/>
              <a:t>http://</a:t>
            </a:r>
            <a:r>
              <a:rPr lang="en-US" dirty="0" err="1" smtClean="0"/>
              <a:t>www.fao.org</a:t>
            </a:r>
            <a:r>
              <a:rPr lang="en-US" dirty="0" smtClean="0"/>
              <a:t>/</a:t>
            </a:r>
            <a:r>
              <a:rPr lang="en-US" dirty="0" err="1" smtClean="0"/>
              <a:t>docrep</a:t>
            </a:r>
            <a:r>
              <a:rPr lang="en-US" dirty="0" smtClean="0"/>
              <a:t>/014/i2330e/i2330e00.htm</a:t>
            </a:r>
          </a:p>
          <a:p>
            <a:r>
              <a:rPr lang="en-US" dirty="0" smtClean="0"/>
              <a:t>Page 42: “F</a:t>
            </a:r>
            <a:r>
              <a:rPr lang="en-US" sz="1300" kern="1200" dirty="0" smtClean="0">
                <a:solidFill>
                  <a:schemeClr val="tx1"/>
                </a:solidFill>
                <a:effectLst/>
                <a:latin typeface="+mn-lt"/>
                <a:ea typeface="+mn-ea"/>
                <a:cs typeface="+mn-cs"/>
              </a:rPr>
              <a:t>AO estimates indicate that global agricultural production will need to grow by 70 percent between 2005–07 and 2050, and by almost 100 percent in developing countries, to feed a population of more than 9 billion people in 2050</a:t>
            </a:r>
            <a:r>
              <a:rPr lang="en-US" dirty="0" smtClean="0"/>
              <a:t>”.</a:t>
            </a:r>
          </a:p>
          <a:p>
            <a:endParaRPr lang="en-US" dirty="0" smtClean="0"/>
          </a:p>
          <a:p>
            <a:r>
              <a:rPr lang="en-US" sz="1300" kern="1200" dirty="0" err="1" smtClean="0">
                <a:solidFill>
                  <a:schemeClr val="tx1"/>
                </a:solidFill>
                <a:effectLst/>
                <a:latin typeface="+mn-lt"/>
                <a:ea typeface="+mn-ea"/>
                <a:cs typeface="+mn-cs"/>
              </a:rPr>
              <a:t>Alexandratos</a:t>
            </a:r>
            <a:r>
              <a:rPr lang="en-US" sz="1300" kern="1200" dirty="0" smtClean="0">
                <a:solidFill>
                  <a:schemeClr val="tx1"/>
                </a:solidFill>
                <a:effectLst/>
                <a:latin typeface="+mn-lt"/>
                <a:ea typeface="+mn-ea"/>
                <a:cs typeface="+mn-cs"/>
              </a:rPr>
              <a:t>, N. and J. </a:t>
            </a:r>
            <a:r>
              <a:rPr lang="en-US" sz="1300" kern="1200" dirty="0" err="1" smtClean="0">
                <a:solidFill>
                  <a:schemeClr val="tx1"/>
                </a:solidFill>
                <a:effectLst/>
                <a:latin typeface="+mn-lt"/>
                <a:ea typeface="+mn-ea"/>
                <a:cs typeface="+mn-cs"/>
              </a:rPr>
              <a:t>Bruinsma</a:t>
            </a:r>
            <a:r>
              <a:rPr lang="en-US" sz="1300" kern="1200" baseline="0" dirty="0" smtClean="0">
                <a:solidFill>
                  <a:schemeClr val="tx1"/>
                </a:solidFill>
                <a:effectLst/>
                <a:latin typeface="+mn-lt"/>
                <a:ea typeface="+mn-ea"/>
                <a:cs typeface="+mn-cs"/>
              </a:rPr>
              <a:t> (</a:t>
            </a:r>
            <a:r>
              <a:rPr lang="en-US" sz="1300" kern="1200" dirty="0" smtClean="0">
                <a:solidFill>
                  <a:schemeClr val="tx1"/>
                </a:solidFill>
                <a:effectLst/>
                <a:latin typeface="+mn-lt"/>
                <a:ea typeface="+mn-ea"/>
                <a:cs typeface="+mn-cs"/>
              </a:rPr>
              <a:t>2012). World agriculture towards 2030/2050: the 2012 revision. ESA Working paper No. 12-03. Rome, FAO.</a:t>
            </a:r>
          </a:p>
        </p:txBody>
      </p:sp>
      <p:sp>
        <p:nvSpPr>
          <p:cNvPr id="4" name="Slide Number Placeholder 3"/>
          <p:cNvSpPr>
            <a:spLocks noGrp="1"/>
          </p:cNvSpPr>
          <p:nvPr>
            <p:ph type="sldNum" sz="quarter" idx="10"/>
          </p:nvPr>
        </p:nvSpPr>
        <p:spPr/>
        <p:txBody>
          <a:bodyPr/>
          <a:lstStyle/>
          <a:p>
            <a:fld id="{29E35CD9-104A-884E-BC52-5CC6FF5D56A9}" type="slidenum">
              <a:rPr lang="en-US" smtClean="0"/>
              <a:pPr/>
              <a:t>3</a:t>
            </a:fld>
            <a:endParaRPr lang="en-US"/>
          </a:p>
        </p:txBody>
      </p:sp>
    </p:spTree>
    <p:extLst>
      <p:ext uri="{BB962C8B-B14F-4D97-AF65-F5344CB8AC3E}">
        <p14:creationId xmlns:p14="http://schemas.microsoft.com/office/powerpoint/2010/main" val="2466995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b="1" dirty="0" smtClean="0"/>
              <a:t>Map: </a:t>
            </a:r>
            <a:r>
              <a:rPr lang="en-US" b="0" dirty="0" smtClean="0"/>
              <a:t>Hugo </a:t>
            </a:r>
            <a:r>
              <a:rPr lang="en-US" b="0" dirty="0" err="1" smtClean="0"/>
              <a:t>Ahlenius</a:t>
            </a:r>
            <a:r>
              <a:rPr lang="en-US" b="0" dirty="0" smtClean="0"/>
              <a:t> (2008). Projected agriculture in 2080 due to climate change. UNEP/GRID-Arendal. http://</a:t>
            </a:r>
            <a:r>
              <a:rPr lang="en-US" b="0" dirty="0" err="1" smtClean="0"/>
              <a:t>www.grida.no</a:t>
            </a:r>
            <a:r>
              <a:rPr lang="en-US" b="0" dirty="0" smtClean="0"/>
              <a:t>/</a:t>
            </a:r>
            <a:r>
              <a:rPr lang="en-US" b="0" dirty="0" err="1" smtClean="0"/>
              <a:t>graphicslib</a:t>
            </a:r>
            <a:r>
              <a:rPr lang="en-US" b="0" dirty="0" smtClean="0"/>
              <a:t>/detail/projected-agriculture-in-2080-due-to-climate-change_15f0</a:t>
            </a:r>
          </a:p>
          <a:p>
            <a:r>
              <a:rPr lang="en-US" dirty="0" smtClean="0"/>
              <a:t>“Using this graphic and referring to it is encouraged, and please use it in presentations, web pages, newspapers, blogs and reports.</a:t>
            </a:r>
            <a:r>
              <a:rPr lang="en-US" baseline="0" dirty="0" smtClean="0"/>
              <a:t> </a:t>
            </a:r>
            <a:r>
              <a:rPr lang="en-US" dirty="0" smtClean="0"/>
              <a:t>For any form of publication, please include the link to this page and give the cartographer/designer credit (in this case Hugo </a:t>
            </a:r>
            <a:r>
              <a:rPr lang="en-US" dirty="0" err="1" smtClean="0"/>
              <a:t>Ahlenius</a:t>
            </a:r>
            <a:r>
              <a:rPr lang="en-US" dirty="0" smtClean="0"/>
              <a:t>, UNEP/GRID-Arendal)”.</a:t>
            </a:r>
            <a:endParaRPr lang="en-US" b="0" dirty="0" smtClean="0"/>
          </a:p>
          <a:p>
            <a:r>
              <a:rPr lang="en-US" dirty="0" smtClean="0"/>
              <a:t>Source: Cline, W. R. 2007. Global Warming and Agriculture: Impact Estimates by Country. Washington D.C., USA: Peterson Institute.</a:t>
            </a:r>
          </a:p>
          <a:p>
            <a:r>
              <a:rPr lang="en-US" dirty="0" smtClean="0"/>
              <a:t>Africa: Kenya and Egypt are green – TODO: find out why. Kenya might get wetter, 18 out of 21 GCM models predict mor</a:t>
            </a:r>
            <a:r>
              <a:rPr lang="en-US" baseline="0" dirty="0" smtClean="0"/>
              <a:t>e rain</a:t>
            </a:r>
            <a:r>
              <a:rPr lang="en-US" dirty="0" smtClean="0"/>
              <a:t> Kenya.</a:t>
            </a:r>
          </a:p>
          <a:p>
            <a:r>
              <a:rPr lang="en-US" dirty="0" smtClean="0"/>
              <a:t>--</a:t>
            </a:r>
          </a:p>
          <a:p>
            <a:r>
              <a:rPr lang="pt-PT" dirty="0" smtClean="0"/>
              <a:t>William R. </a:t>
            </a:r>
            <a:r>
              <a:rPr lang="pt-PT" dirty="0" err="1" smtClean="0"/>
              <a:t>Cline</a:t>
            </a:r>
            <a:r>
              <a:rPr lang="pt-PT" dirty="0" smtClean="0"/>
              <a:t> (2007). </a:t>
            </a:r>
            <a:r>
              <a:rPr lang="pt-PT" baseline="0" dirty="0" smtClean="0"/>
              <a:t>Global </a:t>
            </a:r>
            <a:r>
              <a:rPr lang="pt-PT" baseline="0" dirty="0" err="1" smtClean="0"/>
              <a:t>Warming</a:t>
            </a:r>
            <a:r>
              <a:rPr lang="pt-PT" baseline="0" dirty="0" smtClean="0"/>
              <a:t> </a:t>
            </a:r>
            <a:r>
              <a:rPr lang="pt-PT" baseline="0" dirty="0" err="1" smtClean="0"/>
              <a:t>and</a:t>
            </a:r>
            <a:r>
              <a:rPr lang="pt-PT" baseline="0" dirty="0" smtClean="0"/>
              <a:t> </a:t>
            </a:r>
            <a:r>
              <a:rPr lang="pt-PT" baseline="0" dirty="0" err="1" smtClean="0"/>
              <a:t>Agriculture</a:t>
            </a:r>
            <a:r>
              <a:rPr lang="pt-PT" baseline="0" dirty="0" smtClean="0"/>
              <a:t>: </a:t>
            </a:r>
            <a:r>
              <a:rPr lang="pt-PT" baseline="0" dirty="0" err="1" smtClean="0"/>
              <a:t>Impacts</a:t>
            </a:r>
            <a:r>
              <a:rPr lang="pt-PT" baseline="0" dirty="0" smtClean="0"/>
              <a:t> </a:t>
            </a:r>
            <a:r>
              <a:rPr lang="pt-PT" baseline="0" dirty="0" err="1" smtClean="0"/>
              <a:t>estimated</a:t>
            </a:r>
            <a:r>
              <a:rPr lang="pt-PT" baseline="0" dirty="0" smtClean="0"/>
              <a:t> </a:t>
            </a:r>
            <a:r>
              <a:rPr lang="pt-PT" baseline="0" dirty="0" err="1" smtClean="0"/>
              <a:t>by</a:t>
            </a:r>
            <a:r>
              <a:rPr lang="pt-PT" baseline="0" dirty="0" smtClean="0"/>
              <a:t> </a:t>
            </a:r>
            <a:r>
              <a:rPr lang="pt-PT" baseline="0" dirty="0" err="1" smtClean="0"/>
              <a:t>country</a:t>
            </a:r>
            <a:r>
              <a:rPr lang="pt-PT" baseline="0" dirty="0" smtClean="0"/>
              <a:t>. </a:t>
            </a:r>
            <a:r>
              <a:rPr lang="pt-PT" sz="1300" kern="1200" dirty="0" smtClean="0">
                <a:solidFill>
                  <a:schemeClr val="tx1"/>
                </a:solidFill>
                <a:effectLst/>
                <a:latin typeface="+mn-lt"/>
                <a:ea typeface="+mn-ea"/>
                <a:cs typeface="+mn-cs"/>
              </a:rPr>
              <a:t>Washington: Center for Global </a:t>
            </a:r>
            <a:r>
              <a:rPr lang="pt-PT" sz="1300" kern="1200" dirty="0" err="1" smtClean="0">
                <a:solidFill>
                  <a:schemeClr val="tx1"/>
                </a:solidFill>
                <a:effectLst/>
                <a:latin typeface="+mn-lt"/>
                <a:ea typeface="+mn-ea"/>
                <a:cs typeface="+mn-cs"/>
              </a:rPr>
              <a:t>Development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p>
          <a:p>
            <a:r>
              <a:rPr lang="pt-PT" sz="1300" kern="1200" dirty="0" smtClean="0">
                <a:solidFill>
                  <a:schemeClr val="tx1"/>
                </a:solidFill>
                <a:effectLst/>
                <a:latin typeface="+mn-lt"/>
                <a:ea typeface="+mn-ea"/>
                <a:cs typeface="+mn-cs"/>
              </a:rPr>
              <a:t>Peterson </a:t>
            </a:r>
            <a:r>
              <a:rPr lang="pt-PT" sz="1300" kern="1200" dirty="0" err="1" smtClean="0">
                <a:solidFill>
                  <a:schemeClr val="tx1"/>
                </a:solidFill>
                <a:effectLst/>
                <a:latin typeface="+mn-lt"/>
                <a:ea typeface="+mn-ea"/>
                <a:cs typeface="+mn-cs"/>
              </a:rPr>
              <a:t>Institute</a:t>
            </a:r>
            <a:r>
              <a:rPr lang="pt-PT" sz="1300" kern="1200" dirty="0" smtClean="0">
                <a:solidFill>
                  <a:schemeClr val="tx1"/>
                </a:solidFill>
                <a:effectLst/>
                <a:latin typeface="+mn-lt"/>
                <a:ea typeface="+mn-ea"/>
                <a:cs typeface="+mn-cs"/>
              </a:rPr>
              <a:t> for </a:t>
            </a:r>
            <a:r>
              <a:rPr lang="pt-PT" sz="1300" kern="1200" dirty="0" err="1" smtClean="0">
                <a:solidFill>
                  <a:schemeClr val="tx1"/>
                </a:solidFill>
                <a:effectLst/>
                <a:latin typeface="+mn-lt"/>
                <a:ea typeface="+mn-ea"/>
                <a:cs typeface="+mn-cs"/>
              </a:rPr>
              <a:t>International</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Economics</a:t>
            </a:r>
            <a:r>
              <a:rPr lang="pt-PT" sz="1300" kern="1200" dirty="0" smtClean="0">
                <a:solidFill>
                  <a:schemeClr val="tx1"/>
                </a:solidFill>
                <a:effectLst/>
                <a:latin typeface="+mn-lt"/>
                <a:ea typeface="+mn-ea"/>
                <a:cs typeface="+mn-cs"/>
              </a:rPr>
              <a:t>. </a:t>
            </a:r>
            <a:r>
              <a:rPr lang="it-IT" dirty="0" smtClean="0"/>
              <a:t>ISBN 978-0-88132-403-7.</a:t>
            </a:r>
            <a:r>
              <a:rPr lang="pt-PT" baseline="0" dirty="0" smtClean="0"/>
              <a:t> </a:t>
            </a:r>
            <a:r>
              <a:rPr lang="pt-PT" baseline="0" dirty="0" err="1" smtClean="0"/>
              <a:t>http</a:t>
            </a:r>
            <a:r>
              <a:rPr lang="pt-PT" baseline="0" dirty="0" smtClean="0"/>
              <a:t>://</a:t>
            </a:r>
            <a:r>
              <a:rPr lang="pt-PT" baseline="0" dirty="0" err="1" smtClean="0"/>
              <a:t>bookstore.piie.com</a:t>
            </a:r>
            <a:r>
              <a:rPr lang="pt-PT" baseline="0" dirty="0" smtClean="0"/>
              <a:t>/</a:t>
            </a:r>
            <a:r>
              <a:rPr lang="pt-PT" baseline="0" dirty="0" err="1" smtClean="0"/>
              <a:t>book-store</a:t>
            </a:r>
            <a:r>
              <a:rPr lang="pt-PT" baseline="0" dirty="0" smtClean="0"/>
              <a:t>/4037.html, </a:t>
            </a:r>
            <a:r>
              <a:rPr lang="pt-PT" baseline="0" dirty="0" err="1" smtClean="0"/>
              <a:t>http</a:t>
            </a:r>
            <a:r>
              <a:rPr lang="pt-PT" baseline="0" dirty="0" smtClean="0"/>
              <a:t>://</a:t>
            </a:r>
            <a:r>
              <a:rPr lang="pt-PT" baseline="0" dirty="0" err="1" smtClean="0"/>
              <a:t>www.google.se</a:t>
            </a:r>
            <a:r>
              <a:rPr lang="pt-PT" baseline="0" dirty="0" smtClean="0"/>
              <a:t>/</a:t>
            </a:r>
            <a:r>
              <a:rPr lang="pt-PT" baseline="0" dirty="0" err="1" smtClean="0"/>
              <a:t>books?id</a:t>
            </a:r>
            <a:r>
              <a:rPr lang="pt-PT" baseline="0" dirty="0" smtClean="0"/>
              <a:t>=CwIQ-9YdjzQC</a:t>
            </a:r>
            <a:endParaRPr lang="pt-PT" dirty="0" smtClean="0"/>
          </a:p>
          <a:p>
            <a:endParaRPr lang="pt-PT" dirty="0" smtClean="0"/>
          </a:p>
          <a:p>
            <a:r>
              <a:rPr lang="pt-PT" dirty="0" smtClean="0"/>
              <a:t>William R. </a:t>
            </a:r>
            <a:r>
              <a:rPr lang="pt-PT" dirty="0" err="1" smtClean="0"/>
              <a:t>Cline</a:t>
            </a:r>
            <a:r>
              <a:rPr lang="pt-PT" dirty="0" smtClean="0"/>
              <a:t> (2008). </a:t>
            </a:r>
            <a:r>
              <a:rPr lang="pt-PT" baseline="0" dirty="0" smtClean="0"/>
              <a:t>Global </a:t>
            </a:r>
            <a:r>
              <a:rPr lang="pt-PT" baseline="0" dirty="0" err="1" smtClean="0"/>
              <a:t>Warming</a:t>
            </a:r>
            <a:r>
              <a:rPr lang="pt-PT" baseline="0" dirty="0" smtClean="0"/>
              <a:t> </a:t>
            </a:r>
            <a:r>
              <a:rPr lang="pt-PT" baseline="0" dirty="0" err="1" smtClean="0"/>
              <a:t>and</a:t>
            </a:r>
            <a:r>
              <a:rPr lang="pt-PT" baseline="0" dirty="0" smtClean="0"/>
              <a:t> </a:t>
            </a:r>
            <a:r>
              <a:rPr lang="pt-PT" baseline="0" dirty="0" err="1" smtClean="0"/>
              <a:t>Agriculture</a:t>
            </a:r>
            <a:r>
              <a:rPr lang="pt-PT" baseline="0" dirty="0" smtClean="0"/>
              <a:t>. </a:t>
            </a:r>
            <a:r>
              <a:rPr lang="pt-PT" baseline="0" dirty="0" err="1" smtClean="0"/>
              <a:t>Finance</a:t>
            </a:r>
            <a:r>
              <a:rPr lang="pt-PT" baseline="0" dirty="0" smtClean="0"/>
              <a:t> </a:t>
            </a:r>
            <a:r>
              <a:rPr lang="pt-PT" baseline="0" dirty="0" err="1" smtClean="0"/>
              <a:t>and</a:t>
            </a:r>
            <a:r>
              <a:rPr lang="pt-PT" baseline="0" dirty="0" smtClean="0"/>
              <a:t> </a:t>
            </a:r>
            <a:r>
              <a:rPr lang="pt-PT" baseline="0" dirty="0" err="1" smtClean="0"/>
              <a:t>Development</a:t>
            </a:r>
            <a:r>
              <a:rPr lang="pt-PT" baseline="0" dirty="0" smtClean="0"/>
              <a:t> </a:t>
            </a:r>
            <a:r>
              <a:rPr lang="pt-PT" baseline="0" dirty="0" err="1" smtClean="0"/>
              <a:t>March</a:t>
            </a:r>
            <a:r>
              <a:rPr lang="pt-PT" baseline="0" dirty="0" smtClean="0"/>
              <a:t> 2008. </a:t>
            </a:r>
            <a:r>
              <a:rPr lang="pt-PT" baseline="0" dirty="0" err="1" smtClean="0"/>
              <a:t>https</a:t>
            </a:r>
            <a:r>
              <a:rPr lang="pt-PT" baseline="0" dirty="0" smtClean="0"/>
              <a:t>://</a:t>
            </a:r>
            <a:r>
              <a:rPr lang="pt-PT" baseline="0" dirty="0" err="1" smtClean="0"/>
              <a:t>www.imf.org</a:t>
            </a:r>
            <a:r>
              <a:rPr lang="pt-PT" baseline="0" dirty="0" smtClean="0"/>
              <a:t>/</a:t>
            </a:r>
            <a:r>
              <a:rPr lang="pt-PT" baseline="0" dirty="0" err="1" smtClean="0"/>
              <a:t>external</a:t>
            </a:r>
            <a:r>
              <a:rPr lang="pt-PT" baseline="0" dirty="0" smtClean="0"/>
              <a:t>/pubs/</a:t>
            </a:r>
            <a:r>
              <a:rPr lang="pt-PT" baseline="0" dirty="0" err="1" smtClean="0"/>
              <a:t>ft</a:t>
            </a:r>
            <a:r>
              <a:rPr lang="pt-PT" baseline="0" dirty="0" smtClean="0"/>
              <a:t>/</a:t>
            </a:r>
            <a:r>
              <a:rPr lang="pt-PT" baseline="0" dirty="0" err="1" smtClean="0"/>
              <a:t>fandd</a:t>
            </a:r>
            <a:r>
              <a:rPr lang="pt-PT" baseline="0" dirty="0" smtClean="0"/>
              <a:t>/2008/03/</a:t>
            </a:r>
            <a:r>
              <a:rPr lang="pt-PT" baseline="0" dirty="0" err="1" smtClean="0"/>
              <a:t>pdf</a:t>
            </a:r>
            <a:r>
              <a:rPr lang="pt-PT" baseline="0" dirty="0" smtClean="0"/>
              <a:t>/</a:t>
            </a:r>
            <a:r>
              <a:rPr lang="pt-PT" baseline="0" dirty="0" err="1" smtClean="0"/>
              <a:t>cline.pdf</a:t>
            </a:r>
            <a:endParaRPr lang="pt-PT" dirty="0" smtClean="0"/>
          </a:p>
          <a:p>
            <a:endParaRPr lang="pt-PT" dirty="0" smtClean="0"/>
          </a:p>
          <a:p>
            <a:r>
              <a:rPr lang="pt-PT" dirty="0" smtClean="0"/>
              <a:t>MAP: </a:t>
            </a:r>
            <a:r>
              <a:rPr lang="pt-PT" dirty="0" err="1" smtClean="0"/>
              <a:t>Projected</a:t>
            </a:r>
            <a:r>
              <a:rPr lang="pt-PT" dirty="0" smtClean="0"/>
              <a:t> </a:t>
            </a:r>
            <a:r>
              <a:rPr lang="pt-PT" dirty="0" err="1" smtClean="0"/>
              <a:t>impact</a:t>
            </a:r>
            <a:r>
              <a:rPr lang="pt-PT" dirty="0" smtClean="0"/>
              <a:t> of </a:t>
            </a:r>
            <a:r>
              <a:rPr lang="pt-PT" dirty="0" err="1" smtClean="0"/>
              <a:t>climate</a:t>
            </a:r>
            <a:r>
              <a:rPr lang="pt-PT" dirty="0" smtClean="0"/>
              <a:t> </a:t>
            </a:r>
            <a:r>
              <a:rPr lang="pt-PT" dirty="0" err="1" smtClean="0"/>
              <a:t>change</a:t>
            </a:r>
            <a:r>
              <a:rPr lang="pt-PT" dirty="0" smtClean="0"/>
              <a:t> </a:t>
            </a:r>
            <a:r>
              <a:rPr lang="pt-PT" dirty="0" err="1" smtClean="0"/>
              <a:t>on</a:t>
            </a:r>
            <a:r>
              <a:rPr lang="pt-PT" dirty="0" smtClean="0"/>
              <a:t> </a:t>
            </a:r>
            <a:r>
              <a:rPr lang="pt-PT" dirty="0" err="1" smtClean="0"/>
              <a:t>agricultural</a:t>
            </a:r>
            <a:r>
              <a:rPr lang="pt-PT" dirty="0" smtClean="0"/>
              <a:t> </a:t>
            </a:r>
            <a:r>
              <a:rPr lang="pt-PT" dirty="0" err="1" smtClean="0"/>
              <a:t>yields</a:t>
            </a:r>
            <a:r>
              <a:rPr lang="pt-PT" dirty="0" smtClean="0"/>
              <a:t> (</a:t>
            </a:r>
            <a:r>
              <a:rPr lang="pt-PT" dirty="0" err="1" smtClean="0"/>
              <a:t>Cline</a:t>
            </a:r>
            <a:r>
              <a:rPr lang="pt-PT" dirty="0" smtClean="0"/>
              <a:t>, 2007):</a:t>
            </a:r>
            <a:r>
              <a:rPr lang="pt-PT" baseline="0" dirty="0" smtClean="0"/>
              <a:t> </a:t>
            </a:r>
            <a:r>
              <a:rPr lang="pt-PT" dirty="0" err="1" smtClean="0"/>
              <a:t>http</a:t>
            </a:r>
            <a:r>
              <a:rPr lang="pt-PT" dirty="0" smtClean="0"/>
              <a:t>://</a:t>
            </a:r>
            <a:r>
              <a:rPr lang="pt-PT" dirty="0" err="1" smtClean="0"/>
              <a:t>en.wikipedia.org</a:t>
            </a:r>
            <a:r>
              <a:rPr lang="pt-PT" dirty="0" smtClean="0"/>
              <a:t>/</a:t>
            </a:r>
            <a:r>
              <a:rPr lang="pt-PT" dirty="0" err="1" smtClean="0"/>
              <a:t>wiki</a:t>
            </a:r>
            <a:r>
              <a:rPr lang="pt-PT" dirty="0" smtClean="0"/>
              <a:t>/</a:t>
            </a:r>
            <a:r>
              <a:rPr lang="pt-PT" dirty="0" err="1" smtClean="0"/>
              <a:t>Climate_change_and_gender#mediaviewer</a:t>
            </a:r>
            <a:r>
              <a:rPr lang="pt-PT" dirty="0" smtClean="0"/>
              <a:t>/File:Projected_impact_of_climate_change_on_agricultural_yields_by_the_2080s,_compared_to_2003_levels_%28Cline,_2007%29.png</a:t>
            </a:r>
          </a:p>
          <a:p>
            <a:r>
              <a:rPr lang="pt-PT" dirty="0" err="1" smtClean="0"/>
              <a:t>http</a:t>
            </a:r>
            <a:r>
              <a:rPr lang="pt-PT" dirty="0" smtClean="0"/>
              <a:t>://</a:t>
            </a:r>
            <a:r>
              <a:rPr lang="pt-PT" dirty="0" err="1" smtClean="0"/>
              <a:t>en.wikipedia.org</a:t>
            </a:r>
            <a:r>
              <a:rPr lang="pt-PT" dirty="0" smtClean="0"/>
              <a:t>/</a:t>
            </a:r>
            <a:r>
              <a:rPr lang="pt-PT" dirty="0" err="1" smtClean="0"/>
              <a:t>wiki</a:t>
            </a:r>
            <a:r>
              <a:rPr lang="pt-PT" dirty="0" smtClean="0"/>
              <a:t>/</a:t>
            </a:r>
            <a:r>
              <a:rPr lang="pt-PT" dirty="0" err="1" smtClean="0"/>
              <a:t>Climate_change_and_agriculture</a:t>
            </a:r>
            <a:r>
              <a:rPr lang="pt-PT" dirty="0" smtClean="0"/>
              <a:t>,</a:t>
            </a:r>
            <a:r>
              <a:rPr lang="pt-PT" baseline="0" dirty="0" smtClean="0"/>
              <a:t> </a:t>
            </a:r>
            <a:r>
              <a:rPr lang="pt-PT" dirty="0" err="1" smtClean="0"/>
              <a:t>http</a:t>
            </a:r>
            <a:r>
              <a:rPr lang="pt-PT" dirty="0" smtClean="0"/>
              <a:t>://</a:t>
            </a:r>
            <a:r>
              <a:rPr lang="pt-PT" dirty="0" err="1" smtClean="0"/>
              <a:t>en.wikipedia.org</a:t>
            </a:r>
            <a:r>
              <a:rPr lang="pt-PT" dirty="0" smtClean="0"/>
              <a:t>/</a:t>
            </a:r>
            <a:r>
              <a:rPr lang="pt-PT" dirty="0" err="1" smtClean="0"/>
              <a:t>wiki</a:t>
            </a:r>
            <a:r>
              <a:rPr lang="pt-PT" dirty="0" smtClean="0"/>
              <a:t>/</a:t>
            </a:r>
            <a:r>
              <a:rPr lang="pt-PT" dirty="0" err="1" smtClean="0"/>
              <a:t>Food_security</a:t>
            </a:r>
            <a:endParaRPr lang="pt-PT" dirty="0" smtClean="0"/>
          </a:p>
          <a:p>
            <a:endParaRPr lang="pt-PT" dirty="0" smtClean="0"/>
          </a:p>
          <a:p>
            <a:r>
              <a:rPr lang="pt-PT" dirty="0" smtClean="0"/>
              <a:t>David B. </a:t>
            </a:r>
            <a:r>
              <a:rPr lang="pt-PT" dirty="0" err="1" smtClean="0"/>
              <a:t>Lobell</a:t>
            </a:r>
            <a:r>
              <a:rPr lang="pt-PT" dirty="0" smtClean="0"/>
              <a:t>, Marshall B. </a:t>
            </a:r>
            <a:r>
              <a:rPr lang="pt-PT" dirty="0" err="1" smtClean="0"/>
              <a:t>Burke</a:t>
            </a:r>
            <a:r>
              <a:rPr lang="pt-PT" dirty="0" smtClean="0"/>
              <a:t>, </a:t>
            </a:r>
            <a:r>
              <a:rPr lang="pt-PT" dirty="0" err="1" smtClean="0"/>
              <a:t>Claudia</a:t>
            </a:r>
            <a:r>
              <a:rPr lang="pt-PT" dirty="0" smtClean="0"/>
              <a:t> </a:t>
            </a:r>
            <a:r>
              <a:rPr lang="pt-PT" dirty="0" err="1" smtClean="0"/>
              <a:t>Tebaldi</a:t>
            </a:r>
            <a:r>
              <a:rPr lang="pt-PT" dirty="0" smtClean="0"/>
              <a:t>, Michael D. </a:t>
            </a:r>
            <a:r>
              <a:rPr lang="pt-PT" dirty="0" err="1" smtClean="0"/>
              <a:t>Mastrandrea</a:t>
            </a:r>
            <a:r>
              <a:rPr lang="pt-PT" dirty="0" smtClean="0"/>
              <a:t>, Walter P. </a:t>
            </a:r>
            <a:r>
              <a:rPr lang="pt-PT" dirty="0" err="1" smtClean="0"/>
              <a:t>Falcon</a:t>
            </a:r>
            <a:r>
              <a:rPr lang="pt-PT" dirty="0" smtClean="0"/>
              <a:t>, </a:t>
            </a:r>
            <a:r>
              <a:rPr lang="pt-PT" dirty="0" err="1" smtClean="0"/>
              <a:t>and</a:t>
            </a:r>
            <a:r>
              <a:rPr lang="pt-PT" dirty="0" smtClean="0"/>
              <a:t> </a:t>
            </a:r>
            <a:r>
              <a:rPr lang="pt-PT" dirty="0" err="1" smtClean="0"/>
              <a:t>Rosamond</a:t>
            </a:r>
            <a:r>
              <a:rPr lang="pt-PT" dirty="0" smtClean="0"/>
              <a:t> L. </a:t>
            </a:r>
            <a:r>
              <a:rPr lang="pt-PT" dirty="0" err="1" smtClean="0"/>
              <a:t>Naylor</a:t>
            </a:r>
            <a:r>
              <a:rPr lang="pt-PT" dirty="0" smtClean="0"/>
              <a:t> (2008). </a:t>
            </a:r>
            <a:r>
              <a:rPr lang="pt-PT" dirty="0" err="1" smtClean="0"/>
              <a:t>Prioritizing</a:t>
            </a:r>
            <a:r>
              <a:rPr lang="pt-PT" dirty="0" smtClean="0"/>
              <a:t> </a:t>
            </a:r>
            <a:r>
              <a:rPr lang="pt-PT" dirty="0" err="1" smtClean="0"/>
              <a:t>Climate</a:t>
            </a:r>
            <a:r>
              <a:rPr lang="pt-PT" dirty="0" smtClean="0"/>
              <a:t> Change </a:t>
            </a:r>
            <a:r>
              <a:rPr lang="pt-PT" dirty="0" err="1" smtClean="0"/>
              <a:t>Adaptation</a:t>
            </a:r>
            <a:r>
              <a:rPr lang="pt-PT" dirty="0" smtClean="0"/>
              <a:t> </a:t>
            </a:r>
            <a:r>
              <a:rPr lang="pt-PT" dirty="0" err="1" smtClean="0"/>
              <a:t>Needs</a:t>
            </a:r>
            <a:r>
              <a:rPr lang="pt-PT" dirty="0" smtClean="0"/>
              <a:t> for </a:t>
            </a:r>
            <a:r>
              <a:rPr lang="pt-PT" dirty="0" err="1" smtClean="0"/>
              <a:t>Food</a:t>
            </a:r>
            <a:r>
              <a:rPr lang="pt-PT" dirty="0" smtClean="0"/>
              <a:t> </a:t>
            </a:r>
            <a:r>
              <a:rPr lang="pt-PT" dirty="0" err="1" smtClean="0"/>
              <a:t>Security</a:t>
            </a:r>
            <a:r>
              <a:rPr lang="pt-PT" dirty="0" smtClean="0"/>
              <a:t> </a:t>
            </a:r>
            <a:r>
              <a:rPr lang="pt-PT" dirty="0" err="1" smtClean="0"/>
              <a:t>in</a:t>
            </a:r>
            <a:r>
              <a:rPr lang="pt-PT" dirty="0" smtClean="0"/>
              <a:t> 2030. </a:t>
            </a:r>
            <a:r>
              <a:rPr lang="pt-PT" i="1" dirty="0" smtClean="0"/>
              <a:t>Science 1 </a:t>
            </a:r>
            <a:r>
              <a:rPr lang="pt-PT" i="1" dirty="0" err="1" smtClean="0"/>
              <a:t>February</a:t>
            </a:r>
            <a:r>
              <a:rPr lang="pt-PT" i="1" dirty="0" smtClean="0"/>
              <a:t> 2008: 319 (5863), 607-610. [DOI:10.1126/science.1152339] </a:t>
            </a:r>
            <a:endParaRPr lang="pt-PT" dirty="0" smtClean="0"/>
          </a:p>
          <a:p>
            <a:endParaRPr lang="pt-PT" dirty="0" smtClean="0"/>
          </a:p>
          <a:p>
            <a:r>
              <a:rPr lang="pt-PT" dirty="0" smtClean="0"/>
              <a:t>Anthony D </a:t>
            </a:r>
            <a:r>
              <a:rPr lang="pt-PT" dirty="0" err="1" smtClean="0"/>
              <a:t>Barnosky</a:t>
            </a:r>
            <a:r>
              <a:rPr lang="pt-PT" dirty="0" smtClean="0"/>
              <a:t>, James H Brown, Gretchen C </a:t>
            </a:r>
            <a:r>
              <a:rPr lang="pt-PT" dirty="0" err="1" smtClean="0"/>
              <a:t>Daily</a:t>
            </a:r>
            <a:r>
              <a:rPr lang="pt-PT" dirty="0" smtClean="0"/>
              <a:t>, Rodolfo </a:t>
            </a:r>
            <a:r>
              <a:rPr lang="pt-PT" dirty="0" err="1" smtClean="0"/>
              <a:t>Dirzo</a:t>
            </a:r>
            <a:r>
              <a:rPr lang="pt-PT" dirty="0" smtClean="0"/>
              <a:t>, Anne H </a:t>
            </a:r>
            <a:r>
              <a:rPr lang="pt-PT" dirty="0" err="1" smtClean="0"/>
              <a:t>Ehrlich</a:t>
            </a:r>
            <a:r>
              <a:rPr lang="pt-PT" dirty="0" smtClean="0"/>
              <a:t>, Paul R </a:t>
            </a:r>
            <a:r>
              <a:rPr lang="pt-PT" dirty="0" err="1" smtClean="0"/>
              <a:t>Ehrlich</a:t>
            </a:r>
            <a:r>
              <a:rPr lang="pt-PT" dirty="0" smtClean="0"/>
              <a:t>, </a:t>
            </a:r>
            <a:r>
              <a:rPr lang="pt-PT" dirty="0" err="1" smtClean="0"/>
              <a:t>Jussi</a:t>
            </a:r>
            <a:r>
              <a:rPr lang="pt-PT" dirty="0" smtClean="0"/>
              <a:t> T </a:t>
            </a:r>
            <a:r>
              <a:rPr lang="pt-PT" dirty="0" err="1" smtClean="0"/>
              <a:t>Eronen</a:t>
            </a:r>
            <a:r>
              <a:rPr lang="pt-PT" dirty="0" smtClean="0"/>
              <a:t>, Mikael </a:t>
            </a:r>
            <a:r>
              <a:rPr lang="pt-PT" dirty="0" err="1" smtClean="0"/>
              <a:t>Fortelius</a:t>
            </a:r>
            <a:r>
              <a:rPr lang="pt-PT" dirty="0" smtClean="0"/>
              <a:t>, Elizabeth A Hadly, </a:t>
            </a:r>
            <a:r>
              <a:rPr lang="pt-PT" dirty="0" err="1" smtClean="0"/>
              <a:t>Estella</a:t>
            </a:r>
            <a:r>
              <a:rPr lang="pt-PT" dirty="0" smtClean="0"/>
              <a:t> B Leopold, </a:t>
            </a:r>
            <a:r>
              <a:rPr lang="pt-PT" dirty="0" err="1" smtClean="0"/>
              <a:t>Harold</a:t>
            </a:r>
            <a:r>
              <a:rPr lang="pt-PT" dirty="0" smtClean="0"/>
              <a:t> A </a:t>
            </a:r>
            <a:r>
              <a:rPr lang="pt-PT" dirty="0" err="1" smtClean="0"/>
              <a:t>Mooney</a:t>
            </a:r>
            <a:r>
              <a:rPr lang="pt-PT" dirty="0" smtClean="0"/>
              <a:t>, John Peterson </a:t>
            </a:r>
            <a:r>
              <a:rPr lang="pt-PT" dirty="0" err="1" smtClean="0"/>
              <a:t>Myers</a:t>
            </a:r>
            <a:r>
              <a:rPr lang="pt-PT" dirty="0" smtClean="0"/>
              <a:t>, </a:t>
            </a:r>
            <a:r>
              <a:rPr lang="pt-PT" dirty="0" err="1" smtClean="0"/>
              <a:t>Rosamond</a:t>
            </a:r>
            <a:r>
              <a:rPr lang="pt-PT" dirty="0" smtClean="0"/>
              <a:t> L </a:t>
            </a:r>
            <a:r>
              <a:rPr lang="pt-PT" dirty="0" err="1" smtClean="0"/>
              <a:t>Naylor</a:t>
            </a:r>
            <a:r>
              <a:rPr lang="pt-PT" dirty="0" smtClean="0"/>
              <a:t>, Stephen </a:t>
            </a:r>
            <a:r>
              <a:rPr lang="pt-PT" dirty="0" err="1" smtClean="0"/>
              <a:t>Palumbi</a:t>
            </a:r>
            <a:r>
              <a:rPr lang="pt-PT" dirty="0" smtClean="0"/>
              <a:t>, Nils </a:t>
            </a:r>
            <a:r>
              <a:rPr lang="pt-PT" dirty="0" err="1" smtClean="0"/>
              <a:t>Chr</a:t>
            </a:r>
            <a:r>
              <a:rPr lang="pt-PT" dirty="0" smtClean="0"/>
              <a:t> </a:t>
            </a:r>
            <a:r>
              <a:rPr lang="pt-PT" dirty="0" err="1" smtClean="0"/>
              <a:t>Stenseth</a:t>
            </a:r>
            <a:r>
              <a:rPr lang="pt-PT" dirty="0" smtClean="0"/>
              <a:t>, </a:t>
            </a:r>
            <a:r>
              <a:rPr lang="pt-PT" dirty="0" err="1" smtClean="0"/>
              <a:t>and</a:t>
            </a:r>
            <a:r>
              <a:rPr lang="pt-PT" dirty="0" smtClean="0"/>
              <a:t> </a:t>
            </a:r>
            <a:r>
              <a:rPr lang="pt-PT" dirty="0" err="1" smtClean="0"/>
              <a:t>Marvalee</a:t>
            </a:r>
            <a:r>
              <a:rPr lang="pt-PT" dirty="0" smtClean="0"/>
              <a:t> H </a:t>
            </a:r>
            <a:r>
              <a:rPr lang="pt-PT" dirty="0" err="1" smtClean="0"/>
              <a:t>Wake</a:t>
            </a:r>
            <a:r>
              <a:rPr lang="pt-PT" dirty="0" smtClean="0"/>
              <a:t> (2014). </a:t>
            </a:r>
            <a:r>
              <a:rPr lang="pt-PT" dirty="0" err="1" smtClean="0"/>
              <a:t>Introducing</a:t>
            </a:r>
            <a:r>
              <a:rPr lang="pt-PT" dirty="0" smtClean="0"/>
              <a:t> the </a:t>
            </a:r>
            <a:r>
              <a:rPr lang="pt-PT" i="1" dirty="0" err="1" smtClean="0"/>
              <a:t>Scientific</a:t>
            </a:r>
            <a:r>
              <a:rPr lang="pt-PT" i="1" dirty="0" smtClean="0"/>
              <a:t> </a:t>
            </a:r>
            <a:r>
              <a:rPr lang="pt-PT" i="1" dirty="0" err="1" smtClean="0"/>
              <a:t>Consensus</a:t>
            </a:r>
            <a:r>
              <a:rPr lang="pt-PT" i="1" dirty="0" smtClean="0"/>
              <a:t> </a:t>
            </a:r>
            <a:r>
              <a:rPr lang="pt-PT" i="1" dirty="0" err="1" smtClean="0"/>
              <a:t>on</a:t>
            </a:r>
            <a:r>
              <a:rPr lang="pt-PT" i="1" dirty="0" smtClean="0"/>
              <a:t> </a:t>
            </a:r>
            <a:r>
              <a:rPr lang="pt-PT" i="1" dirty="0" err="1" smtClean="0"/>
              <a:t>Maintaining</a:t>
            </a:r>
            <a:r>
              <a:rPr lang="pt-PT" i="1" dirty="0" smtClean="0"/>
              <a:t> </a:t>
            </a:r>
            <a:r>
              <a:rPr lang="pt-PT" i="1" dirty="0" err="1" smtClean="0"/>
              <a:t>Humanity’s</a:t>
            </a:r>
            <a:r>
              <a:rPr lang="pt-PT" i="1" dirty="0" smtClean="0"/>
              <a:t> </a:t>
            </a:r>
            <a:r>
              <a:rPr lang="pt-PT" i="1" dirty="0" err="1" smtClean="0"/>
              <a:t>Life</a:t>
            </a:r>
            <a:r>
              <a:rPr lang="pt-PT" i="1" dirty="0" smtClean="0"/>
              <a:t> </a:t>
            </a:r>
            <a:r>
              <a:rPr lang="pt-PT" i="1" dirty="0" err="1" smtClean="0"/>
              <a:t>Support</a:t>
            </a:r>
            <a:r>
              <a:rPr lang="pt-PT" i="1" dirty="0" smtClean="0"/>
              <a:t> </a:t>
            </a:r>
            <a:r>
              <a:rPr lang="pt-PT" i="1" dirty="0" err="1" smtClean="0"/>
              <a:t>Systems</a:t>
            </a:r>
            <a:r>
              <a:rPr lang="pt-PT" i="1" dirty="0" smtClean="0"/>
              <a:t> </a:t>
            </a:r>
            <a:r>
              <a:rPr lang="pt-PT" i="1" dirty="0" err="1" smtClean="0"/>
              <a:t>in</a:t>
            </a:r>
            <a:r>
              <a:rPr lang="pt-PT" i="1" dirty="0" smtClean="0"/>
              <a:t> the 21st </a:t>
            </a:r>
            <a:r>
              <a:rPr lang="pt-PT" i="1" dirty="0" err="1" smtClean="0"/>
              <a:t>Century</a:t>
            </a:r>
            <a:r>
              <a:rPr lang="pt-PT" i="1" dirty="0" smtClean="0"/>
              <a:t>: </a:t>
            </a:r>
            <a:r>
              <a:rPr lang="pt-PT" i="1" dirty="0" err="1" smtClean="0"/>
              <a:t>Information</a:t>
            </a:r>
            <a:r>
              <a:rPr lang="pt-PT" i="1" dirty="0" smtClean="0"/>
              <a:t> for </a:t>
            </a:r>
            <a:r>
              <a:rPr lang="pt-PT" i="1" dirty="0" err="1" smtClean="0"/>
              <a:t>Policy</a:t>
            </a:r>
            <a:r>
              <a:rPr lang="pt-PT" i="1" dirty="0" smtClean="0"/>
              <a:t> </a:t>
            </a:r>
            <a:r>
              <a:rPr lang="pt-PT" i="1" dirty="0" err="1" smtClean="0"/>
              <a:t>Makers</a:t>
            </a:r>
            <a:r>
              <a:rPr lang="pt-PT" dirty="0" smtClean="0"/>
              <a:t> </a:t>
            </a:r>
            <a:r>
              <a:rPr lang="pt-PT" i="1" dirty="0" smtClean="0"/>
              <a:t>The </a:t>
            </a:r>
            <a:r>
              <a:rPr lang="pt-PT" i="1" dirty="0" err="1" smtClean="0"/>
              <a:t>Anthropocene</a:t>
            </a:r>
            <a:r>
              <a:rPr lang="pt-PT" i="1" dirty="0" smtClean="0"/>
              <a:t> Review </a:t>
            </a:r>
            <a:r>
              <a:rPr lang="pt-PT" i="1" dirty="0" err="1" smtClean="0"/>
              <a:t>April</a:t>
            </a:r>
            <a:r>
              <a:rPr lang="pt-PT" i="1" dirty="0" smtClean="0"/>
              <a:t> 2014 1: 78-109, doi:10.1177/2053019613516290 </a:t>
            </a:r>
          </a:p>
          <a:p>
            <a:endParaRPr lang="pt-PT" i="1" dirty="0" smtClean="0"/>
          </a:p>
          <a:p>
            <a:r>
              <a:rPr lang="pt-PT" dirty="0" err="1" smtClean="0"/>
              <a:t>Intergovernmental</a:t>
            </a:r>
            <a:r>
              <a:rPr lang="pt-PT" dirty="0" smtClean="0"/>
              <a:t> </a:t>
            </a:r>
            <a:r>
              <a:rPr lang="pt-PT" dirty="0" err="1" smtClean="0"/>
              <a:t>Panel</a:t>
            </a:r>
            <a:r>
              <a:rPr lang="pt-PT" dirty="0" smtClean="0"/>
              <a:t> </a:t>
            </a:r>
            <a:r>
              <a:rPr lang="pt-PT" dirty="0" err="1" smtClean="0"/>
              <a:t>on</a:t>
            </a:r>
            <a:r>
              <a:rPr lang="pt-PT" dirty="0" smtClean="0"/>
              <a:t> </a:t>
            </a:r>
            <a:r>
              <a:rPr lang="pt-PT" dirty="0" err="1" smtClean="0"/>
              <a:t>Climate</a:t>
            </a:r>
            <a:r>
              <a:rPr lang="pt-PT" dirty="0" smtClean="0"/>
              <a:t> Change (IPCC) (2014). The </a:t>
            </a:r>
            <a:r>
              <a:rPr lang="pt-PT" dirty="0" err="1" smtClean="0"/>
              <a:t>Fifth</a:t>
            </a:r>
            <a:r>
              <a:rPr lang="pt-PT" dirty="0" smtClean="0"/>
              <a:t> </a:t>
            </a:r>
            <a:r>
              <a:rPr lang="pt-PT" dirty="0" err="1" smtClean="0"/>
              <a:t>Assessment</a:t>
            </a:r>
            <a:r>
              <a:rPr lang="pt-PT" dirty="0" smtClean="0"/>
              <a:t> </a:t>
            </a:r>
            <a:r>
              <a:rPr lang="pt-PT" dirty="0" err="1" smtClean="0"/>
              <a:t>Report</a:t>
            </a:r>
            <a:r>
              <a:rPr lang="pt-PT" dirty="0" smtClean="0"/>
              <a:t> (AR5). WG II: </a:t>
            </a:r>
            <a:r>
              <a:rPr lang="pt-PT" dirty="0" err="1" smtClean="0"/>
              <a:t>Impacts</a:t>
            </a:r>
            <a:r>
              <a:rPr lang="pt-PT" dirty="0" smtClean="0"/>
              <a:t>, </a:t>
            </a:r>
            <a:r>
              <a:rPr lang="pt-PT" dirty="0" err="1" smtClean="0"/>
              <a:t>Adaptation</a:t>
            </a:r>
            <a:r>
              <a:rPr lang="pt-PT" dirty="0" smtClean="0"/>
              <a:t> </a:t>
            </a:r>
            <a:r>
              <a:rPr lang="pt-PT" dirty="0" err="1" smtClean="0"/>
              <a:t>and</a:t>
            </a:r>
            <a:r>
              <a:rPr lang="pt-PT" dirty="0" smtClean="0"/>
              <a:t> </a:t>
            </a:r>
            <a:r>
              <a:rPr lang="pt-PT" dirty="0" err="1" smtClean="0"/>
              <a:t>Vulnerability</a:t>
            </a:r>
            <a:r>
              <a:rPr lang="pt-PT" dirty="0" smtClean="0"/>
              <a:t> – 31 </a:t>
            </a:r>
            <a:r>
              <a:rPr lang="pt-PT" dirty="0" err="1" smtClean="0"/>
              <a:t>March</a:t>
            </a:r>
            <a:r>
              <a:rPr lang="pt-PT" dirty="0" smtClean="0"/>
              <a:t> 2014. </a:t>
            </a:r>
          </a:p>
          <a:p>
            <a:r>
              <a:rPr lang="pt-PT" dirty="0" err="1" smtClean="0"/>
              <a:t>http</a:t>
            </a:r>
            <a:r>
              <a:rPr lang="pt-PT" dirty="0" smtClean="0"/>
              <a:t>://</a:t>
            </a:r>
            <a:r>
              <a:rPr lang="pt-PT" dirty="0" err="1" smtClean="0"/>
              <a:t>www.ipcc.ch</a:t>
            </a:r>
            <a:r>
              <a:rPr lang="pt-PT" dirty="0" smtClean="0"/>
              <a:t>/</a:t>
            </a:r>
            <a:r>
              <a:rPr lang="pt-PT" dirty="0" err="1" smtClean="0"/>
              <a:t>report</a:t>
            </a:r>
            <a:r>
              <a:rPr lang="pt-PT" dirty="0" smtClean="0"/>
              <a:t>/ar5/</a:t>
            </a:r>
            <a:r>
              <a:rPr lang="pt-PT" dirty="0" err="1" smtClean="0"/>
              <a:t>index.shtml</a:t>
            </a:r>
            <a:endParaRPr lang="pt-PT" dirty="0" smtClean="0"/>
          </a:p>
          <a:p>
            <a:r>
              <a:rPr lang="pt-PT" dirty="0" smtClean="0"/>
              <a:t>IPCC AR5</a:t>
            </a:r>
            <a:r>
              <a:rPr lang="pt-PT" baseline="0" dirty="0" smtClean="0"/>
              <a:t> (2014). </a:t>
            </a:r>
            <a:r>
              <a:rPr lang="pt-PT" dirty="0" err="1" smtClean="0"/>
              <a:t>Chapter</a:t>
            </a:r>
            <a:r>
              <a:rPr lang="pt-PT" dirty="0" smtClean="0"/>
              <a:t> 7. </a:t>
            </a:r>
            <a:r>
              <a:rPr lang="pt-PT" dirty="0" err="1" smtClean="0"/>
              <a:t>Food</a:t>
            </a:r>
            <a:r>
              <a:rPr lang="pt-PT" dirty="0" smtClean="0"/>
              <a:t> </a:t>
            </a:r>
            <a:r>
              <a:rPr lang="pt-PT" dirty="0" err="1" smtClean="0"/>
              <a:t>Security</a:t>
            </a:r>
            <a:r>
              <a:rPr lang="pt-PT" dirty="0" smtClean="0"/>
              <a:t> </a:t>
            </a:r>
            <a:r>
              <a:rPr lang="pt-PT" dirty="0" err="1" smtClean="0"/>
              <a:t>and</a:t>
            </a:r>
            <a:r>
              <a:rPr lang="pt-PT" dirty="0" smtClean="0"/>
              <a:t> </a:t>
            </a:r>
            <a:r>
              <a:rPr lang="pt-PT" dirty="0" err="1" smtClean="0"/>
              <a:t>Food</a:t>
            </a:r>
            <a:r>
              <a:rPr lang="pt-PT" dirty="0" smtClean="0"/>
              <a:t> </a:t>
            </a:r>
            <a:r>
              <a:rPr lang="pt-PT" dirty="0" err="1" smtClean="0"/>
              <a:t>production</a:t>
            </a:r>
            <a:r>
              <a:rPr lang="pt-PT" dirty="0" smtClean="0"/>
              <a:t> </a:t>
            </a:r>
            <a:r>
              <a:rPr lang="pt-PT" dirty="0" err="1" smtClean="0"/>
              <a:t>systems</a:t>
            </a:r>
            <a:r>
              <a:rPr lang="pt-PT" dirty="0" smtClean="0"/>
              <a:t>, </a:t>
            </a:r>
            <a:r>
              <a:rPr lang="pt-PT" dirty="0" err="1" smtClean="0"/>
              <a:t>http</a:t>
            </a:r>
            <a:r>
              <a:rPr lang="pt-PT" dirty="0" smtClean="0"/>
              <a:t>://ipcc-wg2.gov/AR5/</a:t>
            </a:r>
            <a:r>
              <a:rPr lang="pt-PT" dirty="0" err="1" smtClean="0"/>
              <a:t>images</a:t>
            </a:r>
            <a:r>
              <a:rPr lang="pt-PT" dirty="0" smtClean="0"/>
              <a:t>/</a:t>
            </a:r>
            <a:r>
              <a:rPr lang="pt-PT" dirty="0" err="1" smtClean="0"/>
              <a:t>uploads</a:t>
            </a:r>
            <a:r>
              <a:rPr lang="pt-PT" dirty="0" smtClean="0"/>
              <a:t>/WGIIAR5-Chap7_FGDall.pdf</a:t>
            </a:r>
          </a:p>
          <a:p>
            <a:r>
              <a:rPr lang="pt-PT" dirty="0" smtClean="0"/>
              <a:t>“</a:t>
            </a:r>
            <a:r>
              <a:rPr lang="pt-PT" dirty="0" err="1" smtClean="0"/>
              <a:t>With</a:t>
            </a:r>
            <a:r>
              <a:rPr lang="pt-PT" dirty="0" smtClean="0"/>
              <a:t> </a:t>
            </a:r>
            <a:r>
              <a:rPr lang="pt-PT" dirty="0" err="1" smtClean="0"/>
              <a:t>low</a:t>
            </a:r>
            <a:r>
              <a:rPr lang="pt-PT" dirty="0" smtClean="0"/>
              <a:t> to </a:t>
            </a:r>
            <a:r>
              <a:rPr lang="pt-PT" dirty="0" err="1" smtClean="0"/>
              <a:t>medium</a:t>
            </a:r>
            <a:r>
              <a:rPr lang="pt-PT" dirty="0" smtClean="0"/>
              <a:t> </a:t>
            </a:r>
            <a:r>
              <a:rPr lang="pt-PT" dirty="0" err="1" smtClean="0"/>
              <a:t>confidence</a:t>
            </a:r>
            <a:r>
              <a:rPr lang="pt-PT" dirty="0" smtClean="0"/>
              <a:t>, </a:t>
            </a:r>
            <a:r>
              <a:rPr lang="pt-PT" dirty="0" err="1" smtClean="0"/>
              <a:t>they</a:t>
            </a:r>
            <a:r>
              <a:rPr lang="pt-PT" dirty="0" smtClean="0"/>
              <a:t> </a:t>
            </a:r>
            <a:r>
              <a:rPr lang="pt-PT" dirty="0" err="1" smtClean="0"/>
              <a:t>concluded</a:t>
            </a:r>
            <a:r>
              <a:rPr lang="pt-PT" dirty="0" smtClean="0"/>
              <a:t> </a:t>
            </a:r>
            <a:r>
              <a:rPr lang="pt-PT" dirty="0" err="1" smtClean="0"/>
              <a:t>that</a:t>
            </a:r>
            <a:r>
              <a:rPr lang="pt-PT" dirty="0" smtClean="0"/>
              <a:t> for </a:t>
            </a:r>
            <a:r>
              <a:rPr lang="pt-PT" dirty="0" err="1" smtClean="0"/>
              <a:t>about</a:t>
            </a:r>
            <a:r>
              <a:rPr lang="pt-PT" dirty="0" smtClean="0"/>
              <a:t> a 1 to 3 °C global </a:t>
            </a:r>
            <a:r>
              <a:rPr lang="pt-PT" dirty="0" err="1" smtClean="0"/>
              <a:t>mean</a:t>
            </a:r>
            <a:r>
              <a:rPr lang="pt-PT" dirty="0" smtClean="0"/>
              <a:t> </a:t>
            </a:r>
            <a:r>
              <a:rPr lang="pt-PT" dirty="0" err="1" smtClean="0"/>
              <a:t>temperature</a:t>
            </a:r>
            <a:r>
              <a:rPr lang="pt-PT" dirty="0" smtClean="0"/>
              <a:t> </a:t>
            </a:r>
            <a:r>
              <a:rPr lang="pt-PT" dirty="0" err="1" smtClean="0"/>
              <a:t>increase</a:t>
            </a:r>
            <a:r>
              <a:rPr lang="pt-PT" dirty="0" smtClean="0"/>
              <a:t> (</a:t>
            </a:r>
            <a:r>
              <a:rPr lang="pt-PT" dirty="0" err="1" smtClean="0"/>
              <a:t>by</a:t>
            </a:r>
            <a:r>
              <a:rPr lang="pt-PT" dirty="0" smtClean="0"/>
              <a:t> 2100, </a:t>
            </a:r>
            <a:r>
              <a:rPr lang="pt-PT" dirty="0" err="1" smtClean="0"/>
              <a:t>relative</a:t>
            </a:r>
            <a:r>
              <a:rPr lang="pt-PT" dirty="0" smtClean="0"/>
              <a:t> to the 1990–2000 </a:t>
            </a:r>
            <a:r>
              <a:rPr lang="pt-PT" dirty="0" err="1" smtClean="0"/>
              <a:t>average</a:t>
            </a:r>
            <a:r>
              <a:rPr lang="pt-PT" dirty="0" smtClean="0"/>
              <a:t> </a:t>
            </a:r>
            <a:r>
              <a:rPr lang="pt-PT" dirty="0" err="1" smtClean="0"/>
              <a:t>level</a:t>
            </a:r>
            <a:r>
              <a:rPr lang="pt-PT" dirty="0" smtClean="0"/>
              <a:t>) </a:t>
            </a:r>
            <a:r>
              <a:rPr lang="pt-PT" dirty="0" err="1" smtClean="0"/>
              <a:t>there</a:t>
            </a:r>
            <a:r>
              <a:rPr lang="pt-PT" dirty="0" smtClean="0"/>
              <a:t> </a:t>
            </a:r>
            <a:r>
              <a:rPr lang="pt-PT" dirty="0" err="1" smtClean="0"/>
              <a:t>would</a:t>
            </a:r>
            <a:r>
              <a:rPr lang="pt-PT" dirty="0" smtClean="0"/>
              <a:t> </a:t>
            </a:r>
            <a:r>
              <a:rPr lang="pt-PT" dirty="0" err="1" smtClean="0"/>
              <a:t>be</a:t>
            </a:r>
            <a:r>
              <a:rPr lang="pt-PT" dirty="0" smtClean="0"/>
              <a:t> </a:t>
            </a:r>
            <a:r>
              <a:rPr lang="pt-PT" dirty="0" err="1" smtClean="0"/>
              <a:t>productivity</a:t>
            </a:r>
            <a:r>
              <a:rPr lang="pt-PT" dirty="0" smtClean="0"/>
              <a:t> </a:t>
            </a:r>
            <a:r>
              <a:rPr lang="pt-PT" dirty="0" err="1" smtClean="0"/>
              <a:t>decreases</a:t>
            </a:r>
            <a:r>
              <a:rPr lang="pt-PT" dirty="0" smtClean="0"/>
              <a:t> for some </a:t>
            </a:r>
            <a:r>
              <a:rPr lang="pt-PT" dirty="0" err="1" smtClean="0"/>
              <a:t>cereals</a:t>
            </a:r>
            <a:r>
              <a:rPr lang="pt-PT" dirty="0" smtClean="0"/>
              <a:t> </a:t>
            </a:r>
            <a:r>
              <a:rPr lang="pt-PT" dirty="0" err="1" smtClean="0"/>
              <a:t>in</a:t>
            </a:r>
            <a:r>
              <a:rPr lang="pt-PT" dirty="0" smtClean="0"/>
              <a:t> </a:t>
            </a:r>
            <a:r>
              <a:rPr lang="pt-PT" dirty="0" err="1" smtClean="0"/>
              <a:t>low</a:t>
            </a:r>
            <a:r>
              <a:rPr lang="pt-PT" dirty="0" smtClean="0"/>
              <a:t> latitudes, </a:t>
            </a:r>
            <a:r>
              <a:rPr lang="pt-PT" dirty="0" err="1" smtClean="0"/>
              <a:t>and</a:t>
            </a:r>
            <a:r>
              <a:rPr lang="pt-PT" dirty="0" smtClean="0"/>
              <a:t> </a:t>
            </a:r>
            <a:r>
              <a:rPr lang="pt-PT" dirty="0" err="1" smtClean="0"/>
              <a:t>productivity</a:t>
            </a:r>
            <a:r>
              <a:rPr lang="pt-PT" dirty="0" smtClean="0"/>
              <a:t> </a:t>
            </a:r>
            <a:r>
              <a:rPr lang="pt-PT" dirty="0" err="1" smtClean="0"/>
              <a:t>increases</a:t>
            </a:r>
            <a:r>
              <a:rPr lang="pt-PT" dirty="0" smtClean="0"/>
              <a:t> </a:t>
            </a:r>
            <a:r>
              <a:rPr lang="pt-PT" dirty="0" err="1" smtClean="0"/>
              <a:t>in</a:t>
            </a:r>
            <a:r>
              <a:rPr lang="pt-PT" dirty="0" smtClean="0"/>
              <a:t> </a:t>
            </a:r>
            <a:r>
              <a:rPr lang="pt-PT" dirty="0" err="1" smtClean="0"/>
              <a:t>high</a:t>
            </a:r>
            <a:r>
              <a:rPr lang="pt-PT" dirty="0" smtClean="0"/>
              <a:t> latitudes”.</a:t>
            </a:r>
          </a:p>
          <a:p>
            <a:endParaRPr lang="pt-PT" dirty="0" smtClean="0"/>
          </a:p>
          <a:p>
            <a:r>
              <a:rPr lang="pt-PT" dirty="0" err="1" smtClean="0"/>
              <a:t>Cline</a:t>
            </a:r>
            <a:r>
              <a:rPr lang="pt-PT" dirty="0" smtClean="0"/>
              <a:t> (2008),</a:t>
            </a:r>
            <a:r>
              <a:rPr lang="pt-PT" baseline="0" dirty="0" smtClean="0"/>
              <a:t> </a:t>
            </a:r>
            <a:r>
              <a:rPr lang="pt-PT" baseline="0" dirty="0" err="1" smtClean="0"/>
              <a:t>https</a:t>
            </a:r>
            <a:r>
              <a:rPr lang="pt-PT" baseline="0" dirty="0" smtClean="0"/>
              <a:t>://</a:t>
            </a:r>
            <a:r>
              <a:rPr lang="pt-PT" baseline="0" dirty="0" err="1" smtClean="0"/>
              <a:t>www.imf.org</a:t>
            </a:r>
            <a:r>
              <a:rPr lang="pt-PT" baseline="0" dirty="0" smtClean="0"/>
              <a:t>/</a:t>
            </a:r>
            <a:r>
              <a:rPr lang="pt-PT" baseline="0" dirty="0" err="1" smtClean="0"/>
              <a:t>external</a:t>
            </a:r>
            <a:r>
              <a:rPr lang="pt-PT" baseline="0" dirty="0" smtClean="0"/>
              <a:t>/pubs/</a:t>
            </a:r>
            <a:r>
              <a:rPr lang="pt-PT" baseline="0" dirty="0" err="1" smtClean="0"/>
              <a:t>ft</a:t>
            </a:r>
            <a:r>
              <a:rPr lang="pt-PT" baseline="0" dirty="0" smtClean="0"/>
              <a:t>/</a:t>
            </a:r>
            <a:r>
              <a:rPr lang="pt-PT" baseline="0" dirty="0" err="1" smtClean="0"/>
              <a:t>fandd</a:t>
            </a:r>
            <a:r>
              <a:rPr lang="pt-PT" baseline="0" dirty="0" smtClean="0"/>
              <a:t>/2008/03/</a:t>
            </a:r>
            <a:r>
              <a:rPr lang="pt-PT" baseline="0" dirty="0" err="1" smtClean="0"/>
              <a:t>pdf</a:t>
            </a:r>
            <a:r>
              <a:rPr lang="pt-PT" baseline="0" dirty="0" smtClean="0"/>
              <a:t>/</a:t>
            </a:r>
            <a:r>
              <a:rPr lang="pt-PT" baseline="0" dirty="0" err="1" smtClean="0"/>
              <a:t>cline.pdf</a:t>
            </a:r>
            <a:endParaRPr lang="pt-PT" dirty="0" smtClean="0"/>
          </a:p>
          <a:p>
            <a:r>
              <a:rPr lang="pt-PT" sz="1300" b="1" kern="1200" dirty="0" smtClean="0">
                <a:solidFill>
                  <a:schemeClr val="tx1"/>
                </a:solidFill>
                <a:effectLst/>
                <a:latin typeface="+mn-lt"/>
                <a:ea typeface="+mn-ea"/>
                <a:cs typeface="+mn-cs"/>
              </a:rPr>
              <a:t>“</a:t>
            </a:r>
            <a:r>
              <a:rPr lang="pt-PT" sz="1300" b="1" kern="1200" dirty="0" err="1" smtClean="0">
                <a:solidFill>
                  <a:schemeClr val="tx1"/>
                </a:solidFill>
                <a:effectLst/>
                <a:latin typeface="+mn-lt"/>
                <a:ea typeface="+mn-ea"/>
                <a:cs typeface="+mn-cs"/>
              </a:rPr>
              <a:t>How</a:t>
            </a:r>
            <a:r>
              <a:rPr lang="pt-PT" sz="1300" b="1" kern="1200" dirty="0" smtClean="0">
                <a:solidFill>
                  <a:schemeClr val="tx1"/>
                </a:solidFill>
                <a:effectLst/>
                <a:latin typeface="+mn-lt"/>
                <a:ea typeface="+mn-ea"/>
                <a:cs typeface="+mn-cs"/>
              </a:rPr>
              <a:t> </a:t>
            </a:r>
            <a:r>
              <a:rPr lang="pt-PT" sz="1300" b="1" kern="1200" dirty="0" err="1" smtClean="0">
                <a:solidFill>
                  <a:schemeClr val="tx1"/>
                </a:solidFill>
                <a:effectLst/>
                <a:latin typeface="+mn-lt"/>
                <a:ea typeface="+mn-ea"/>
                <a:cs typeface="+mn-cs"/>
              </a:rPr>
              <a:t>climate</a:t>
            </a:r>
            <a:r>
              <a:rPr lang="pt-PT" sz="1300" b="1" kern="1200" dirty="0" smtClean="0">
                <a:solidFill>
                  <a:schemeClr val="tx1"/>
                </a:solidFill>
                <a:effectLst/>
                <a:latin typeface="+mn-lt"/>
                <a:ea typeface="+mn-ea"/>
                <a:cs typeface="+mn-cs"/>
              </a:rPr>
              <a:t> </a:t>
            </a:r>
            <a:r>
              <a:rPr lang="pt-PT" sz="1300" b="1" kern="1200" dirty="0" err="1" smtClean="0">
                <a:solidFill>
                  <a:schemeClr val="tx1"/>
                </a:solidFill>
                <a:effectLst/>
                <a:latin typeface="+mn-lt"/>
                <a:ea typeface="+mn-ea"/>
                <a:cs typeface="+mn-cs"/>
              </a:rPr>
              <a:t>affects</a:t>
            </a:r>
            <a:r>
              <a:rPr lang="pt-PT" sz="1300" b="1" kern="1200" dirty="0" smtClean="0">
                <a:solidFill>
                  <a:schemeClr val="tx1"/>
                </a:solidFill>
                <a:effectLst/>
                <a:latin typeface="+mn-lt"/>
                <a:ea typeface="+mn-ea"/>
                <a:cs typeface="+mn-cs"/>
              </a:rPr>
              <a:t> </a:t>
            </a:r>
            <a:r>
              <a:rPr lang="pt-PT" sz="1300" b="1" kern="1200" dirty="0" err="1" smtClean="0">
                <a:solidFill>
                  <a:schemeClr val="tx1"/>
                </a:solidFill>
                <a:effectLst/>
                <a:latin typeface="+mn-lt"/>
                <a:ea typeface="+mn-ea"/>
                <a:cs typeface="+mn-cs"/>
              </a:rPr>
              <a:t>agriculture</a:t>
            </a:r>
            <a:r>
              <a:rPr lang="pt-PT" sz="1300" kern="1200" dirty="0" smtClean="0">
                <a:solidFill>
                  <a:schemeClr val="tx1"/>
                </a:solidFill>
                <a:effectLst/>
                <a:latin typeface="+mn-lt"/>
                <a:ea typeface="+mn-ea"/>
                <a:cs typeface="+mn-cs"/>
              </a:rPr>
              <a:t>:</a:t>
            </a:r>
            <a:r>
              <a:rPr lang="pt-PT" sz="1300" kern="1200" baseline="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Climate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change</a:t>
            </a:r>
            <a:r>
              <a:rPr lang="pt-PT" sz="1300" kern="1200" dirty="0" smtClean="0">
                <a:solidFill>
                  <a:schemeClr val="tx1"/>
                </a:solidFill>
                <a:effectLst/>
                <a:latin typeface="+mn-lt"/>
                <a:ea typeface="+mn-ea"/>
                <a:cs typeface="+mn-cs"/>
              </a:rPr>
              <a:t> can </a:t>
            </a:r>
            <a:r>
              <a:rPr lang="pt-PT" sz="1300" kern="1200" dirty="0" err="1" smtClean="0">
                <a:solidFill>
                  <a:schemeClr val="tx1"/>
                </a:solidFill>
                <a:effectLst/>
                <a:latin typeface="+mn-lt"/>
                <a:ea typeface="+mn-ea"/>
                <a:cs typeface="+mn-cs"/>
              </a:rPr>
              <a:t>affect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agriculture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variety</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ways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Beyond</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certain</a:t>
            </a:r>
            <a:r>
              <a:rPr lang="pt-PT" sz="1300" kern="1200" dirty="0" smtClean="0">
                <a:solidFill>
                  <a:schemeClr val="tx1"/>
                </a:solidFill>
                <a:effectLst/>
                <a:latin typeface="+mn-lt"/>
                <a:ea typeface="+mn-ea"/>
                <a:cs typeface="+mn-cs"/>
              </a:rPr>
              <a:t> range of </a:t>
            </a:r>
            <a:r>
              <a:rPr lang="pt-PT" sz="1300" kern="1200" dirty="0" err="1" smtClean="0">
                <a:solidFill>
                  <a:schemeClr val="tx1"/>
                </a:solidFill>
                <a:effectLst/>
                <a:latin typeface="+mn-lt"/>
                <a:ea typeface="+mn-ea"/>
                <a:cs typeface="+mn-cs"/>
              </a:rPr>
              <a:t>temperatures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warming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tends</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reduce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yields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because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speed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through</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their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development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producing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less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grain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a:t>
            </a:r>
            <a:r>
              <a:rPr lang="pt-PT" sz="1300" kern="1200" dirty="0" smtClean="0">
                <a:solidFill>
                  <a:schemeClr val="tx1"/>
                </a:solidFill>
                <a:effectLst/>
                <a:latin typeface="+mn-lt"/>
                <a:ea typeface="+mn-ea"/>
                <a:cs typeface="+mn-cs"/>
              </a:rPr>
              <a:t> the </a:t>
            </a:r>
            <a:r>
              <a:rPr lang="pt-PT" sz="1300" kern="1200" dirty="0" err="1" smtClean="0">
                <a:solidFill>
                  <a:schemeClr val="tx1"/>
                </a:solidFill>
                <a:effectLst/>
                <a:latin typeface="+mn-lt"/>
                <a:ea typeface="+mn-ea"/>
                <a:cs typeface="+mn-cs"/>
              </a:rPr>
              <a:t>process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higher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temperatures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also</a:t>
            </a:r>
            <a:r>
              <a:rPr lang="pt-PT" sz="1300" kern="1200" dirty="0" smtClean="0">
                <a:solidFill>
                  <a:schemeClr val="tx1"/>
                </a:solidFill>
                <a:effectLst/>
                <a:latin typeface="+mn-lt"/>
                <a:ea typeface="+mn-ea"/>
                <a:cs typeface="+mn-cs"/>
              </a:rPr>
              <a:t> interfere </a:t>
            </a:r>
            <a:r>
              <a:rPr lang="pt-PT" sz="1300" kern="1200" dirty="0" err="1" smtClean="0">
                <a:solidFill>
                  <a:schemeClr val="tx1"/>
                </a:solidFill>
                <a:effectLst/>
                <a:latin typeface="+mn-lt"/>
                <a:ea typeface="+mn-ea"/>
                <a:cs typeface="+mn-cs"/>
              </a:rPr>
              <a:t>with</a:t>
            </a:r>
            <a:r>
              <a:rPr lang="pt-PT" sz="1300" kern="1200" dirty="0" smtClean="0">
                <a:solidFill>
                  <a:schemeClr val="tx1"/>
                </a:solidFill>
                <a:effectLst/>
                <a:latin typeface="+mn-lt"/>
                <a:ea typeface="+mn-ea"/>
                <a:cs typeface="+mn-cs"/>
              </a:rPr>
              <a:t> the </a:t>
            </a:r>
            <a:r>
              <a:rPr lang="pt-PT" sz="1300" kern="1200" dirty="0" err="1" smtClean="0">
                <a:solidFill>
                  <a:schemeClr val="tx1"/>
                </a:solidFill>
                <a:effectLst/>
                <a:latin typeface="+mn-lt"/>
                <a:ea typeface="+mn-ea"/>
                <a:cs typeface="+mn-cs"/>
              </a:rPr>
              <a:t>ability</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plants</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get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use </a:t>
            </a:r>
            <a:r>
              <a:rPr lang="pt-PT" sz="1300" kern="1200" dirty="0" err="1" smtClean="0">
                <a:solidFill>
                  <a:schemeClr val="tx1"/>
                </a:solidFill>
                <a:effectLst/>
                <a:latin typeface="+mn-lt"/>
                <a:ea typeface="+mn-ea"/>
                <a:cs typeface="+mn-cs"/>
              </a:rPr>
              <a:t>moisture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Evaporation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from</a:t>
            </a:r>
            <a:r>
              <a:rPr lang="pt-PT" sz="1300" kern="1200" dirty="0" smtClean="0">
                <a:solidFill>
                  <a:schemeClr val="tx1"/>
                </a:solidFill>
                <a:effectLst/>
                <a:latin typeface="+mn-lt"/>
                <a:ea typeface="+mn-ea"/>
                <a:cs typeface="+mn-cs"/>
              </a:rPr>
              <a:t> the </a:t>
            </a:r>
            <a:r>
              <a:rPr lang="pt-PT" sz="1300" kern="1200" dirty="0" err="1" smtClean="0">
                <a:solidFill>
                  <a:schemeClr val="tx1"/>
                </a:solidFill>
                <a:effectLst/>
                <a:latin typeface="+mn-lt"/>
                <a:ea typeface="+mn-ea"/>
                <a:cs typeface="+mn-cs"/>
              </a:rPr>
              <a:t>soil</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accelerates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when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temperatures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rise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plants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increase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transpiration</a:t>
            </a:r>
            <a:r>
              <a:rPr lang="pt-PT" sz="1300" kern="1200" dirty="0" smtClean="0">
                <a:solidFill>
                  <a:schemeClr val="tx1"/>
                </a:solidFill>
                <a:effectLst/>
                <a:latin typeface="+mn-lt"/>
                <a:ea typeface="+mn-ea"/>
                <a:cs typeface="+mn-cs"/>
              </a:rPr>
              <a:t>—</a:t>
            </a:r>
            <a:r>
              <a:rPr lang="pt-PT" sz="1300" kern="1200" dirty="0" err="1" smtClean="0">
                <a:solidFill>
                  <a:schemeClr val="tx1"/>
                </a:solidFill>
                <a:effectLst/>
                <a:latin typeface="+mn-lt"/>
                <a:ea typeface="+mn-ea"/>
                <a:cs typeface="+mn-cs"/>
              </a:rPr>
              <a:t>that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lose</a:t>
            </a:r>
            <a:r>
              <a:rPr lang="pt-PT" sz="1300" kern="1200" dirty="0" smtClean="0">
                <a:solidFill>
                  <a:schemeClr val="tx1"/>
                </a:solidFill>
                <a:effectLst/>
                <a:latin typeface="+mn-lt"/>
                <a:ea typeface="+mn-ea"/>
                <a:cs typeface="+mn-cs"/>
              </a:rPr>
              <a:t> more </a:t>
            </a:r>
            <a:r>
              <a:rPr lang="pt-PT" sz="1300" kern="1200" dirty="0" err="1" smtClean="0">
                <a:solidFill>
                  <a:schemeClr val="tx1"/>
                </a:solidFill>
                <a:effectLst/>
                <a:latin typeface="+mn-lt"/>
                <a:ea typeface="+mn-ea"/>
                <a:cs typeface="+mn-cs"/>
              </a:rPr>
              <a:t>moisture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from</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their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leaves</a:t>
            </a:r>
            <a:r>
              <a:rPr lang="pt-PT" sz="1300" kern="1200" dirty="0" smtClean="0">
                <a:solidFill>
                  <a:schemeClr val="tx1"/>
                </a:solidFill>
                <a:effectLst/>
                <a:latin typeface="+mn-lt"/>
                <a:ea typeface="+mn-ea"/>
                <a:cs typeface="+mn-cs"/>
              </a:rPr>
              <a:t>. The </a:t>
            </a:r>
            <a:r>
              <a:rPr lang="pt-PT" sz="1300" kern="1200" dirty="0" err="1" smtClean="0">
                <a:solidFill>
                  <a:schemeClr val="tx1"/>
                </a:solidFill>
                <a:effectLst/>
                <a:latin typeface="+mn-lt"/>
                <a:ea typeface="+mn-ea"/>
                <a:cs typeface="+mn-cs"/>
              </a:rPr>
              <a:t>combined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effect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called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evapotranspiration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Because</a:t>
            </a:r>
            <a:r>
              <a:rPr lang="pt-PT" sz="1300" kern="1200" dirty="0" smtClean="0">
                <a:solidFill>
                  <a:schemeClr val="tx1"/>
                </a:solidFill>
                <a:effectLst/>
                <a:latin typeface="+mn-lt"/>
                <a:ea typeface="+mn-ea"/>
                <a:cs typeface="+mn-cs"/>
              </a:rPr>
              <a:t> global </a:t>
            </a:r>
            <a:r>
              <a:rPr lang="pt-PT" sz="1300" kern="1200" dirty="0" err="1" smtClean="0">
                <a:solidFill>
                  <a:schemeClr val="tx1"/>
                </a:solidFill>
                <a:effectLst/>
                <a:latin typeface="+mn-lt"/>
                <a:ea typeface="+mn-ea"/>
                <a:cs typeface="+mn-cs"/>
              </a:rPr>
              <a:t>warming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likely</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increase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rainfall</a:t>
            </a:r>
            <a:r>
              <a:rPr lang="pt-PT" sz="1300" kern="1200" dirty="0" smtClean="0">
                <a:solidFill>
                  <a:schemeClr val="tx1"/>
                </a:solidFill>
                <a:effectLst/>
                <a:latin typeface="+mn-lt"/>
                <a:ea typeface="+mn-ea"/>
                <a:cs typeface="+mn-cs"/>
              </a:rPr>
              <a:t>, the </a:t>
            </a:r>
            <a:r>
              <a:rPr lang="pt-PT" sz="1300" kern="1200" dirty="0" err="1" smtClean="0">
                <a:solidFill>
                  <a:schemeClr val="tx1"/>
                </a:solidFill>
                <a:effectLst/>
                <a:latin typeface="+mn-lt"/>
                <a:ea typeface="+mn-ea"/>
                <a:cs typeface="+mn-cs"/>
              </a:rPr>
              <a:t>net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impact</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higher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temperatures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water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availability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race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between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higher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evapotranspiration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higher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precipitation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Typically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that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race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higher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evapotranspiration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But</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key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culprit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climate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change</a:t>
            </a:r>
            <a:r>
              <a:rPr lang="pt-PT" sz="1300" kern="1200" dirty="0" smtClean="0">
                <a:solidFill>
                  <a:schemeClr val="tx1"/>
                </a:solidFill>
                <a:effectLst/>
                <a:latin typeface="+mn-lt"/>
                <a:ea typeface="+mn-ea"/>
                <a:cs typeface="+mn-cs"/>
              </a:rPr>
              <a:t>—</a:t>
            </a:r>
            <a:r>
              <a:rPr lang="pt-PT" sz="1300" kern="1200" dirty="0" err="1" smtClean="0">
                <a:solidFill>
                  <a:schemeClr val="tx1"/>
                </a:solidFill>
                <a:effectLst/>
                <a:latin typeface="+mn-lt"/>
                <a:ea typeface="+mn-ea"/>
                <a:cs typeface="+mn-cs"/>
              </a:rPr>
              <a:t>carbon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emissions</a:t>
            </a:r>
            <a:r>
              <a:rPr lang="pt-PT" sz="1300" kern="1200" dirty="0" smtClean="0">
                <a:solidFill>
                  <a:schemeClr val="tx1"/>
                </a:solidFill>
                <a:effectLst/>
                <a:latin typeface="+mn-lt"/>
                <a:ea typeface="+mn-ea"/>
                <a:cs typeface="+mn-cs"/>
              </a:rPr>
              <a:t>—can </a:t>
            </a:r>
            <a:r>
              <a:rPr lang="pt-PT" sz="1300" kern="1200" dirty="0" err="1" smtClean="0">
                <a:solidFill>
                  <a:schemeClr val="tx1"/>
                </a:solidFill>
                <a:effectLst/>
                <a:latin typeface="+mn-lt"/>
                <a:ea typeface="+mn-ea"/>
                <a:cs typeface="+mn-cs"/>
              </a:rPr>
              <a:t>also</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help</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agriculture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enhancing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photosynthesis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many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important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so-called</a:t>
            </a:r>
            <a:r>
              <a:rPr lang="pt-PT" sz="1300" kern="1200" dirty="0" smtClean="0">
                <a:solidFill>
                  <a:schemeClr val="tx1"/>
                </a:solidFill>
                <a:effectLst/>
                <a:latin typeface="+mn-lt"/>
                <a:ea typeface="+mn-ea"/>
                <a:cs typeface="+mn-cs"/>
              </a:rPr>
              <a:t> C3,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such</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wheat</a:t>
            </a:r>
            <a:r>
              <a:rPr lang="pt-PT" sz="1300" kern="1200" dirty="0" smtClean="0">
                <a:solidFill>
                  <a:schemeClr val="tx1"/>
                </a:solidFill>
                <a:effectLst/>
                <a:latin typeface="+mn-lt"/>
                <a:ea typeface="+mn-ea"/>
                <a:cs typeface="+mn-cs"/>
              </a:rPr>
              <a:t>, rice,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soybeans</a:t>
            </a:r>
            <a:r>
              <a:rPr lang="pt-PT" sz="1300" kern="1200" dirty="0" smtClean="0">
                <a:solidFill>
                  <a:schemeClr val="tx1"/>
                </a:solidFill>
                <a:effectLst/>
                <a:latin typeface="+mn-lt"/>
                <a:ea typeface="+mn-ea"/>
                <a:cs typeface="+mn-cs"/>
              </a:rPr>
              <a:t>). The science, </a:t>
            </a:r>
            <a:r>
              <a:rPr lang="pt-PT" sz="1300" kern="1200" dirty="0" err="1" smtClean="0">
                <a:solidFill>
                  <a:schemeClr val="tx1"/>
                </a:solidFill>
                <a:effectLst/>
                <a:latin typeface="+mn-lt"/>
                <a:ea typeface="+mn-ea"/>
                <a:cs typeface="+mn-cs"/>
              </a:rPr>
              <a:t>however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far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from</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certain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on</a:t>
            </a:r>
            <a:r>
              <a:rPr lang="pt-PT" sz="1300" kern="1200" dirty="0" smtClean="0">
                <a:solidFill>
                  <a:schemeClr val="tx1"/>
                </a:solidFill>
                <a:effectLst/>
                <a:latin typeface="+mn-lt"/>
                <a:ea typeface="+mn-ea"/>
                <a:cs typeface="+mn-cs"/>
              </a:rPr>
              <a:t> the </a:t>
            </a:r>
            <a:r>
              <a:rPr lang="pt-PT" sz="1300" kern="1200" dirty="0" err="1" smtClean="0">
                <a:solidFill>
                  <a:schemeClr val="tx1"/>
                </a:solidFill>
                <a:effectLst/>
                <a:latin typeface="+mn-lt"/>
                <a:ea typeface="+mn-ea"/>
                <a:cs typeface="+mn-cs"/>
              </a:rPr>
              <a:t>benefits</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carbon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fertilization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But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we</a:t>
            </a:r>
            <a:r>
              <a:rPr lang="pt-PT" sz="1300" kern="1200" dirty="0" smtClean="0">
                <a:solidFill>
                  <a:schemeClr val="tx1"/>
                </a:solidFill>
                <a:effectLst/>
                <a:latin typeface="+mn-lt"/>
                <a:ea typeface="+mn-ea"/>
                <a:cs typeface="+mn-cs"/>
              </a:rPr>
              <a:t> do </a:t>
            </a:r>
            <a:r>
              <a:rPr lang="pt-PT" sz="1300" kern="1200" dirty="0" err="1" smtClean="0">
                <a:solidFill>
                  <a:schemeClr val="tx1"/>
                </a:solidFill>
                <a:effectLst/>
                <a:latin typeface="+mn-lt"/>
                <a:ea typeface="+mn-ea"/>
                <a:cs typeface="+mn-cs"/>
              </a:rPr>
              <a:t>know</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that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this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phenomenon</a:t>
            </a:r>
            <a:r>
              <a:rPr lang="pt-PT" sz="1300" kern="1200" dirty="0" smtClean="0">
                <a:solidFill>
                  <a:schemeClr val="tx1"/>
                </a:solidFill>
                <a:effectLst/>
                <a:latin typeface="+mn-lt"/>
                <a:ea typeface="+mn-ea"/>
                <a:cs typeface="+mn-cs"/>
              </a:rPr>
              <a:t> does </a:t>
            </a:r>
            <a:r>
              <a:rPr lang="pt-PT" sz="1300" kern="1200" dirty="0" err="1" smtClean="0">
                <a:solidFill>
                  <a:schemeClr val="tx1"/>
                </a:solidFill>
                <a:effectLst/>
                <a:latin typeface="+mn-lt"/>
                <a:ea typeface="+mn-ea"/>
                <a:cs typeface="+mn-cs"/>
              </a:rPr>
              <a:t>not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much</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help</a:t>
            </a:r>
            <a:r>
              <a:rPr lang="pt-PT" sz="1300" kern="1200" dirty="0" smtClean="0">
                <a:solidFill>
                  <a:schemeClr val="tx1"/>
                </a:solidFill>
                <a:effectLst/>
                <a:latin typeface="+mn-lt"/>
                <a:ea typeface="+mn-ea"/>
                <a:cs typeface="+mn-cs"/>
              </a:rPr>
              <a:t> C4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such</a:t>
            </a:r>
            <a:r>
              <a:rPr lang="pt-PT" sz="1300" kern="1200" dirty="0" smtClean="0">
                <a:solidFill>
                  <a:schemeClr val="tx1"/>
                </a:solidFill>
                <a:effectLst/>
                <a:latin typeface="+mn-lt"/>
                <a:ea typeface="+mn-ea"/>
                <a:cs typeface="+mn-cs"/>
              </a:rPr>
              <a:t> as sugar-</a:t>
            </a:r>
            <a:r>
              <a:rPr lang="pt-PT" sz="1300" kern="1200" dirty="0" err="1" smtClean="0">
                <a:solidFill>
                  <a:schemeClr val="tx1"/>
                </a:solidFill>
                <a:effectLst/>
                <a:latin typeface="+mn-lt"/>
                <a:ea typeface="+mn-ea"/>
                <a:cs typeface="+mn-cs"/>
              </a:rPr>
              <a:t>cane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maize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which</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account</a:t>
            </a:r>
            <a:r>
              <a:rPr lang="pt-PT" sz="1300" kern="1200" dirty="0" smtClean="0">
                <a:solidFill>
                  <a:schemeClr val="tx1"/>
                </a:solidFill>
                <a:effectLst/>
                <a:latin typeface="+mn-lt"/>
                <a:ea typeface="+mn-ea"/>
                <a:cs typeface="+mn-cs"/>
              </a:rPr>
              <a:t> for </a:t>
            </a:r>
            <a:r>
              <a:rPr lang="pt-PT" sz="1300" kern="1200" dirty="0" err="1" smtClean="0">
                <a:solidFill>
                  <a:schemeClr val="tx1"/>
                </a:solidFill>
                <a:effectLst/>
                <a:latin typeface="+mn-lt"/>
                <a:ea typeface="+mn-ea"/>
                <a:cs typeface="+mn-cs"/>
              </a:rPr>
              <a:t>about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one-fourth</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all</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value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page</a:t>
            </a:r>
            <a:r>
              <a:rPr lang="pt-PT" sz="1300" kern="1200" dirty="0" smtClean="0">
                <a:solidFill>
                  <a:schemeClr val="tx1"/>
                </a:solidFill>
                <a:effectLst/>
                <a:latin typeface="+mn-lt"/>
                <a:ea typeface="+mn-ea"/>
                <a:cs typeface="+mn-cs"/>
              </a:rPr>
              <a:t> 24.</a:t>
            </a:r>
          </a:p>
        </p:txBody>
      </p:sp>
      <p:sp>
        <p:nvSpPr>
          <p:cNvPr id="4" name="Slide Number Placeholder 3"/>
          <p:cNvSpPr>
            <a:spLocks noGrp="1"/>
          </p:cNvSpPr>
          <p:nvPr>
            <p:ph type="sldNum" sz="quarter" idx="10"/>
          </p:nvPr>
        </p:nvSpPr>
        <p:spPr/>
        <p:txBody>
          <a:bodyPr/>
          <a:lstStyle/>
          <a:p>
            <a:fld id="{29E35CD9-104A-884E-BC52-5CC6FF5D56A9}" type="slidenum">
              <a:rPr lang="en-US" smtClean="0"/>
              <a:pPr/>
              <a:t>4</a:t>
            </a:fld>
            <a:endParaRPr lang="en-US"/>
          </a:p>
        </p:txBody>
      </p:sp>
    </p:spTree>
    <p:extLst>
      <p:ext uri="{BB962C8B-B14F-4D97-AF65-F5344CB8AC3E}">
        <p14:creationId xmlns:p14="http://schemas.microsoft.com/office/powerpoint/2010/main" val="1874527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CIA World Fact Book, Total fertility rate (TFR) compares figures for the average number of children that would be born per woman if all women lived to the end of their childbearing years and bore children according to a given fertility rate at each age. TFR is a more direct measure of the level of fertility than the crude birth rate, since it refers to births per woman., </a:t>
            </a:r>
          </a:p>
          <a:p>
            <a:r>
              <a:rPr lang="en-US" dirty="0" smtClean="0"/>
              <a:t>https://</a:t>
            </a:r>
            <a:r>
              <a:rPr lang="en-US" dirty="0" err="1" smtClean="0"/>
              <a:t>www.cia.gov</a:t>
            </a:r>
            <a:r>
              <a:rPr lang="en-US" dirty="0" smtClean="0"/>
              <a:t>/library/publications/the-world-</a:t>
            </a:r>
            <a:r>
              <a:rPr lang="en-US" dirty="0" err="1" smtClean="0"/>
              <a:t>factbook</a:t>
            </a:r>
            <a:r>
              <a:rPr lang="en-US" dirty="0" smtClean="0"/>
              <a:t>/</a:t>
            </a:r>
            <a:r>
              <a:rPr lang="en-US" dirty="0" err="1" smtClean="0"/>
              <a:t>rankorder</a:t>
            </a:r>
            <a:r>
              <a:rPr lang="en-US" dirty="0" smtClean="0"/>
              <a:t>/2127rank.html </a:t>
            </a:r>
          </a:p>
          <a:p>
            <a:r>
              <a:rPr lang="en-US" dirty="0" smtClean="0"/>
              <a:t>https://</a:t>
            </a:r>
            <a:r>
              <a:rPr lang="en-US" dirty="0" err="1" smtClean="0"/>
              <a:t>www.cia.gov</a:t>
            </a:r>
            <a:r>
              <a:rPr lang="en-US" dirty="0" smtClean="0"/>
              <a:t>/library/publications/the-world-</a:t>
            </a:r>
            <a:r>
              <a:rPr lang="en-US" dirty="0" err="1" smtClean="0"/>
              <a:t>factbook</a:t>
            </a:r>
            <a:r>
              <a:rPr lang="en-US" dirty="0" smtClean="0"/>
              <a:t>/</a:t>
            </a:r>
            <a:r>
              <a:rPr lang="en-US" dirty="0" err="1" smtClean="0"/>
              <a:t>rankorder</a:t>
            </a:r>
            <a:r>
              <a:rPr lang="en-US" dirty="0" smtClean="0"/>
              <a:t>/rawdata_2127.txt</a:t>
            </a:r>
          </a:p>
          <a:p>
            <a:r>
              <a:rPr lang="en-US" dirty="0" smtClean="0"/>
              <a:t>Map: http://</a:t>
            </a:r>
            <a:r>
              <a:rPr lang="en-US" dirty="0" err="1" smtClean="0"/>
              <a:t>en.wikipedia.org</a:t>
            </a:r>
            <a:r>
              <a:rPr lang="en-US" dirty="0" smtClean="0"/>
              <a:t>/wiki/</a:t>
            </a:r>
            <a:r>
              <a:rPr lang="en-US" dirty="0" err="1" smtClean="0"/>
              <a:t>World_population#mediaviewer</a:t>
            </a:r>
            <a:r>
              <a:rPr lang="en-US" dirty="0" smtClean="0"/>
              <a:t>/</a:t>
            </a:r>
            <a:r>
              <a:rPr lang="en-US" dirty="0" err="1" smtClean="0"/>
              <a:t>File:Countriesbyfertilityrate.svg</a:t>
            </a:r>
            <a:r>
              <a:rPr lang="en-US" dirty="0" smtClean="0"/>
              <a:t>, CC-BY-SA Supaman89,</a:t>
            </a:r>
            <a:r>
              <a:rPr lang="en-US" baseline="0" dirty="0" smtClean="0"/>
              <a:t> </a:t>
            </a:r>
            <a:r>
              <a:rPr lang="en-US" baseline="0" dirty="0" err="1" smtClean="0"/>
              <a:t>WikiCommons</a:t>
            </a:r>
            <a:endParaRPr lang="en-US" baseline="0" dirty="0" smtClean="0"/>
          </a:p>
          <a:p>
            <a:pPr marL="0" marR="0" indent="0" algn="l" defTabSz="455553" rtl="0" eaLnBrk="1" fontAlgn="auto" latinLnBrk="0" hangingPunct="1">
              <a:lnSpc>
                <a:spcPct val="100000"/>
              </a:lnSpc>
              <a:spcBef>
                <a:spcPts val="0"/>
              </a:spcBef>
              <a:spcAft>
                <a:spcPts val="0"/>
              </a:spcAft>
              <a:buClrTx/>
              <a:buSzTx/>
              <a:buFontTx/>
              <a:buNone/>
              <a:tabLst/>
              <a:defRPr/>
            </a:pPr>
            <a:r>
              <a:rPr lang="pt-PT" dirty="0" err="1" smtClean="0"/>
              <a:t>Cline</a:t>
            </a:r>
            <a:r>
              <a:rPr lang="pt-PT" dirty="0" smtClean="0"/>
              <a:t> (2008),</a:t>
            </a:r>
            <a:r>
              <a:rPr lang="pt-PT" baseline="0" dirty="0" smtClean="0"/>
              <a:t> </a:t>
            </a:r>
            <a:r>
              <a:rPr lang="pt-PT" baseline="0" dirty="0" err="1" smtClean="0"/>
              <a:t>https</a:t>
            </a:r>
            <a:r>
              <a:rPr lang="pt-PT" baseline="0" dirty="0" smtClean="0"/>
              <a:t>://</a:t>
            </a:r>
            <a:r>
              <a:rPr lang="pt-PT" baseline="0" dirty="0" err="1" smtClean="0"/>
              <a:t>www.imf.org</a:t>
            </a:r>
            <a:r>
              <a:rPr lang="pt-PT" baseline="0" dirty="0" smtClean="0"/>
              <a:t>/</a:t>
            </a:r>
            <a:r>
              <a:rPr lang="pt-PT" baseline="0" dirty="0" err="1" smtClean="0"/>
              <a:t>external</a:t>
            </a:r>
            <a:r>
              <a:rPr lang="pt-PT" baseline="0" dirty="0" smtClean="0"/>
              <a:t>/pubs/</a:t>
            </a:r>
            <a:r>
              <a:rPr lang="pt-PT" baseline="0" dirty="0" err="1" smtClean="0"/>
              <a:t>ft</a:t>
            </a:r>
            <a:r>
              <a:rPr lang="pt-PT" baseline="0" dirty="0" smtClean="0"/>
              <a:t>/</a:t>
            </a:r>
            <a:r>
              <a:rPr lang="pt-PT" baseline="0" dirty="0" err="1" smtClean="0"/>
              <a:t>fandd</a:t>
            </a:r>
            <a:r>
              <a:rPr lang="pt-PT" baseline="0" dirty="0" smtClean="0"/>
              <a:t>/2008/03/</a:t>
            </a:r>
            <a:r>
              <a:rPr lang="pt-PT" baseline="0" dirty="0" err="1" smtClean="0"/>
              <a:t>pdf</a:t>
            </a:r>
            <a:r>
              <a:rPr lang="pt-PT" baseline="0" dirty="0" smtClean="0"/>
              <a:t>/</a:t>
            </a:r>
            <a:r>
              <a:rPr lang="pt-PT" baseline="0" dirty="0" err="1" smtClean="0"/>
              <a:t>cline.pdf</a:t>
            </a:r>
            <a:endParaRPr lang="pt-PT" dirty="0" smtClean="0"/>
          </a:p>
          <a:p>
            <a:endParaRPr lang="en-US"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5</a:t>
            </a:fld>
            <a:endParaRPr lang="en-US"/>
          </a:p>
        </p:txBody>
      </p:sp>
    </p:spTree>
    <p:extLst>
      <p:ext uri="{BB962C8B-B14F-4D97-AF65-F5344CB8AC3E}">
        <p14:creationId xmlns:p14="http://schemas.microsoft.com/office/powerpoint/2010/main" val="2968720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Aft>
                <a:spcPts val="600"/>
              </a:spcAft>
              <a:tabLst>
                <a:tab pos="1709738" algn="l"/>
              </a:tabLst>
            </a:pPr>
            <a:r>
              <a:rPr lang="pt-PT" sz="1400" b="0" dirty="0" err="1" smtClean="0"/>
              <a:t>Illustration</a:t>
            </a:r>
            <a:r>
              <a:rPr lang="pt-PT" sz="1400" b="0" dirty="0" smtClean="0"/>
              <a:t>, </a:t>
            </a:r>
            <a:r>
              <a:rPr lang="pt-PT" sz="1400" b="0" dirty="0" err="1" smtClean="0"/>
              <a:t>Sea</a:t>
            </a:r>
            <a:r>
              <a:rPr lang="pt-PT" sz="1400" b="0" dirty="0" smtClean="0"/>
              <a:t> cale (Crambe maritima L.) </a:t>
            </a:r>
            <a:r>
              <a:rPr lang="pt-PT" sz="1400" b="0" dirty="0" err="1" smtClean="0"/>
              <a:t>at</a:t>
            </a:r>
            <a:r>
              <a:rPr lang="pt-PT" sz="1400" b="0" dirty="0" smtClean="0"/>
              <a:t> </a:t>
            </a:r>
            <a:r>
              <a:rPr lang="pt-PT" sz="1400" b="0" dirty="0" err="1" smtClean="0"/>
              <a:t>Spornes</a:t>
            </a:r>
            <a:r>
              <a:rPr lang="pt-PT" sz="1400" b="0" dirty="0" smtClean="0"/>
              <a:t>, </a:t>
            </a:r>
            <a:r>
              <a:rPr lang="pt-PT" sz="1400" b="0" dirty="0" err="1" smtClean="0"/>
              <a:t>Tromøy</a:t>
            </a:r>
            <a:r>
              <a:rPr lang="pt-PT" sz="1400" b="0" dirty="0" smtClean="0"/>
              <a:t>, </a:t>
            </a:r>
            <a:r>
              <a:rPr lang="pt-PT" sz="1400" b="0" dirty="0" err="1" smtClean="0"/>
              <a:t>Norway</a:t>
            </a:r>
            <a:r>
              <a:rPr lang="pt-PT" sz="1400" b="0" dirty="0" smtClean="0"/>
              <a:t>, </a:t>
            </a:r>
            <a:r>
              <a:rPr lang="pt-PT" sz="1400" b="0" dirty="0" err="1" smtClean="0"/>
              <a:t>July</a:t>
            </a:r>
            <a:r>
              <a:rPr lang="pt-PT" sz="1400" b="0" dirty="0" smtClean="0"/>
              <a:t> 2013. CC-</a:t>
            </a:r>
            <a:r>
              <a:rPr lang="pt-PT" sz="1400" b="0" dirty="0" err="1" smtClean="0"/>
              <a:t>by</a:t>
            </a:r>
            <a:r>
              <a:rPr lang="pt-PT" sz="1400" b="0" dirty="0" smtClean="0"/>
              <a:t> Dag Endresen, </a:t>
            </a:r>
            <a:r>
              <a:rPr lang="pt-PT" sz="1400" b="0" dirty="0" err="1" smtClean="0"/>
              <a:t>https</a:t>
            </a:r>
            <a:r>
              <a:rPr lang="pt-PT" sz="1400" b="0" dirty="0" smtClean="0"/>
              <a:t>://</a:t>
            </a:r>
            <a:r>
              <a:rPr lang="pt-PT" sz="1400" b="0" dirty="0" err="1" smtClean="0"/>
              <a:t>www.flickr.com</a:t>
            </a:r>
            <a:r>
              <a:rPr lang="pt-PT" sz="1400" b="0" dirty="0" smtClean="0"/>
              <a:t>/</a:t>
            </a:r>
            <a:r>
              <a:rPr lang="pt-PT" sz="1400" b="0" dirty="0" err="1" smtClean="0"/>
              <a:t>photos</a:t>
            </a:r>
            <a:r>
              <a:rPr lang="pt-PT" sz="1400" b="0" dirty="0" smtClean="0"/>
              <a:t>/</a:t>
            </a:r>
            <a:r>
              <a:rPr lang="pt-PT" sz="1400" b="0" dirty="0" err="1" smtClean="0"/>
              <a:t>dag_endresen</a:t>
            </a:r>
            <a:r>
              <a:rPr lang="pt-PT" sz="1400" b="0" dirty="0" smtClean="0"/>
              <a:t>/15300422265/</a:t>
            </a:r>
          </a:p>
          <a:p>
            <a:endParaRPr lang="en-US" dirty="0" smtClean="0"/>
          </a:p>
          <a:p>
            <a:r>
              <a:rPr lang="en-US" baseline="0" dirty="0" smtClean="0"/>
              <a:t>Nigel Maxted and </a:t>
            </a:r>
            <a:r>
              <a:rPr lang="en-US" baseline="0" dirty="0" err="1" smtClean="0"/>
              <a:t>Shelagh</a:t>
            </a:r>
            <a:r>
              <a:rPr lang="en-US" baseline="0" dirty="0" smtClean="0"/>
              <a:t> Kell (2009). Establishment of a Global Network for the In Situ Conservation of Crop Wild Relatives: Status and Needs. FAO, Rome.</a:t>
            </a:r>
            <a:endParaRPr lang="en-US" dirty="0" smtClean="0"/>
          </a:p>
          <a:p>
            <a:r>
              <a:rPr lang="en-US" dirty="0" smtClean="0"/>
              <a:t>http://</a:t>
            </a:r>
            <a:r>
              <a:rPr lang="en-US" dirty="0" err="1" smtClean="0"/>
              <a:t>www.fao.org</a:t>
            </a:r>
            <a:r>
              <a:rPr lang="en-US" dirty="0" smtClean="0"/>
              <a:t>/</a:t>
            </a:r>
            <a:r>
              <a:rPr lang="en-US" dirty="0" err="1" smtClean="0"/>
              <a:t>docrep</a:t>
            </a:r>
            <a:r>
              <a:rPr lang="en-US" dirty="0" smtClean="0"/>
              <a:t>/013/i1500e/i1500e18a.pdf</a:t>
            </a:r>
          </a:p>
          <a:p>
            <a:endParaRPr lang="en-US" dirty="0" smtClean="0"/>
          </a:p>
          <a:p>
            <a:r>
              <a:rPr lang="en-US" dirty="0" smtClean="0"/>
              <a:t>http://</a:t>
            </a:r>
            <a:r>
              <a:rPr lang="en-US" dirty="0" err="1" smtClean="0"/>
              <a:t>www.the-scientist.com</a:t>
            </a:r>
            <a:r>
              <a:rPr lang="en-US" dirty="0" smtClean="0"/>
              <a:t>/?</a:t>
            </a:r>
            <a:r>
              <a:rPr lang="en-US" dirty="0" err="1" smtClean="0"/>
              <a:t>articles.view</a:t>
            </a:r>
            <a:r>
              <a:rPr lang="en-US" dirty="0" smtClean="0"/>
              <a:t>/</a:t>
            </a:r>
            <a:r>
              <a:rPr lang="en-US" dirty="0" err="1" smtClean="0"/>
              <a:t>articleNo</a:t>
            </a:r>
            <a:r>
              <a:rPr lang="en-US" dirty="0" smtClean="0"/>
              <a:t>/40026/title/Wild-Relatives/</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6</a:t>
            </a:fld>
            <a:endParaRPr lang="en-US"/>
          </a:p>
        </p:txBody>
      </p:sp>
    </p:spTree>
    <p:extLst>
      <p:ext uri="{BB962C8B-B14F-4D97-AF65-F5344CB8AC3E}">
        <p14:creationId xmlns:p14="http://schemas.microsoft.com/office/powerpoint/2010/main" val="1701861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Genetic resources from the wild relatives of the cultivated plants contributes the raw material required for domesticated</a:t>
            </a:r>
            <a:r>
              <a:rPr lang="en-US" baseline="0" dirty="0" smtClean="0"/>
              <a:t> forms and the </a:t>
            </a:r>
            <a:r>
              <a:rPr lang="en-US" dirty="0" smtClean="0"/>
              <a:t>further</a:t>
            </a:r>
            <a:r>
              <a:rPr lang="en-US" baseline="0" dirty="0" smtClean="0"/>
              <a:t> </a:t>
            </a:r>
            <a:r>
              <a:rPr lang="en-US" dirty="0" smtClean="0"/>
              <a:t>development of these food crops. Genebanks preserve</a:t>
            </a:r>
            <a:r>
              <a:rPr lang="en-US" baseline="0" dirty="0" smtClean="0"/>
              <a:t> and provides plant genetic resources for utilization by plant breeders and other bona fide use.</a:t>
            </a:r>
            <a:endParaRPr lang="en-US" dirty="0"/>
          </a:p>
        </p:txBody>
      </p:sp>
      <p:sp>
        <p:nvSpPr>
          <p:cNvPr id="4" name="Slide Number Placeholder 3"/>
          <p:cNvSpPr>
            <a:spLocks noGrp="1"/>
          </p:cNvSpPr>
          <p:nvPr>
            <p:ph type="sldNum" sz="quarter" idx="10"/>
          </p:nvPr>
        </p:nvSpPr>
        <p:spPr/>
        <p:txBody>
          <a:bodyPr/>
          <a:lstStyle/>
          <a:p>
            <a:fld id="{B3EAA6F6-35D0-ED4D-9BB3-028D5745D09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AB15E607-AF04-4760-B5A7-CEA6641F8484}" type="slidenum">
              <a:rPr lang="en-GB" smtClean="0"/>
              <a:pPr/>
              <a:t>8</a:t>
            </a:fld>
            <a:endParaRPr lang="en-GB"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sz="1200" kern="1200" dirty="0" err="1" smtClean="0">
                <a:solidFill>
                  <a:schemeClr val="tx1"/>
                </a:solidFill>
                <a:latin typeface="+mn-lt"/>
                <a:ea typeface="+mn-ea"/>
                <a:cs typeface="+mn-cs"/>
              </a:rPr>
              <a:t>Illustration</a:t>
            </a:r>
            <a:r>
              <a:rPr lang="pt-PT" sz="1200" kern="1200" dirty="0" smtClean="0">
                <a:solidFill>
                  <a:schemeClr val="tx1"/>
                </a:solidFill>
                <a:latin typeface="+mn-lt"/>
                <a:ea typeface="+mn-ea"/>
                <a:cs typeface="+mn-cs"/>
              </a:rPr>
              <a:t>: Hare </a:t>
            </a:r>
            <a:r>
              <a:rPr lang="pt-PT" sz="1200" kern="1200" dirty="0" err="1" smtClean="0">
                <a:solidFill>
                  <a:schemeClr val="tx1"/>
                </a:solidFill>
                <a:latin typeface="+mn-lt"/>
                <a:ea typeface="+mn-ea"/>
                <a:cs typeface="+mn-cs"/>
              </a:rPr>
              <a:t>barley</a:t>
            </a:r>
            <a:r>
              <a:rPr lang="pt-PT" sz="1200" kern="1200" dirty="0" smtClean="0">
                <a:solidFill>
                  <a:schemeClr val="tx1"/>
                </a:solidFill>
                <a:latin typeface="+mn-lt"/>
                <a:ea typeface="+mn-ea"/>
                <a:cs typeface="+mn-cs"/>
              </a:rPr>
              <a:t> (Hordeum </a:t>
            </a:r>
            <a:r>
              <a:rPr lang="pt-PT" sz="1200" kern="1200" dirty="0" err="1" smtClean="0">
                <a:solidFill>
                  <a:schemeClr val="tx1"/>
                </a:solidFill>
                <a:latin typeface="+mn-lt"/>
                <a:ea typeface="+mn-ea"/>
                <a:cs typeface="+mn-cs"/>
              </a:rPr>
              <a:t>murinum</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ssp</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leporinum</a:t>
            </a:r>
            <a:r>
              <a:rPr lang="pt-PT" sz="1200" kern="1200" dirty="0" smtClean="0">
                <a:solidFill>
                  <a:schemeClr val="tx1"/>
                </a:solidFill>
                <a:latin typeface="+mn-lt"/>
                <a:ea typeface="+mn-ea"/>
                <a:cs typeface="+mn-cs"/>
              </a:rPr>
              <a:t>) Sesimbra, Portugal </a:t>
            </a:r>
            <a:r>
              <a:rPr lang="pt-PT" sz="1200" kern="1200" dirty="0" err="1" smtClean="0">
                <a:solidFill>
                  <a:schemeClr val="tx1"/>
                </a:solidFill>
                <a:latin typeface="+mn-lt"/>
                <a:ea typeface="+mn-ea"/>
                <a:cs typeface="+mn-cs"/>
              </a:rPr>
              <a:t>April</a:t>
            </a:r>
            <a:r>
              <a:rPr lang="pt-PT" sz="1200" kern="1200" dirty="0" smtClean="0">
                <a:solidFill>
                  <a:schemeClr val="tx1"/>
                </a:solidFill>
                <a:latin typeface="+mn-lt"/>
                <a:ea typeface="+mn-ea"/>
                <a:cs typeface="+mn-cs"/>
              </a:rPr>
              <a:t> 2016 CC-BY Dag Endresen, </a:t>
            </a:r>
            <a:r>
              <a:rPr lang="pt-PT" sz="1200" kern="1200" dirty="0" err="1" smtClean="0">
                <a:solidFill>
                  <a:schemeClr val="tx1"/>
                </a:solidFill>
                <a:latin typeface="+mn-lt"/>
                <a:ea typeface="+mn-ea"/>
                <a:cs typeface="+mn-cs"/>
              </a:rPr>
              <a:t>http</a:t>
            </a:r>
            <a:r>
              <a:rPr lang="pt-PT" sz="1200" kern="1200" dirty="0" smtClean="0">
                <a:solidFill>
                  <a:schemeClr val="tx1"/>
                </a:solidFill>
                <a:latin typeface="+mn-lt"/>
                <a:ea typeface="+mn-ea"/>
                <a:cs typeface="+mn-cs"/>
              </a:rPr>
              <a:t>://</a:t>
            </a:r>
            <a:r>
              <a:rPr lang="pt-PT" sz="1200" kern="1200" dirty="0" err="1" smtClean="0">
                <a:solidFill>
                  <a:schemeClr val="tx1"/>
                </a:solidFill>
                <a:latin typeface="+mn-lt"/>
                <a:ea typeface="+mn-ea"/>
                <a:cs typeface="+mn-cs"/>
              </a:rPr>
              <a:t>www.inaturalist.org</a:t>
            </a:r>
            <a:r>
              <a:rPr lang="pt-PT" sz="1200" kern="1200" dirty="0" smtClean="0">
                <a:solidFill>
                  <a:schemeClr val="tx1"/>
                </a:solidFill>
                <a:latin typeface="+mn-lt"/>
                <a:ea typeface="+mn-ea"/>
                <a:cs typeface="+mn-cs"/>
              </a:rPr>
              <a:t>/</a:t>
            </a:r>
            <a:r>
              <a:rPr lang="pt-PT" sz="1200" kern="1200" dirty="0" err="1" smtClean="0">
                <a:solidFill>
                  <a:schemeClr val="tx1"/>
                </a:solidFill>
                <a:latin typeface="+mn-lt"/>
                <a:ea typeface="+mn-ea"/>
                <a:cs typeface="+mn-cs"/>
              </a:rPr>
              <a:t>observations</a:t>
            </a:r>
            <a:r>
              <a:rPr lang="pt-PT" sz="1200" kern="1200" dirty="0" smtClean="0">
                <a:solidFill>
                  <a:schemeClr val="tx1"/>
                </a:solidFill>
                <a:latin typeface="+mn-lt"/>
                <a:ea typeface="+mn-ea"/>
                <a:cs typeface="+mn-cs"/>
              </a:rPr>
              <a:t>/3027829 </a:t>
            </a:r>
            <a:r>
              <a:rPr lang="pt-PT" sz="1200" kern="1200" dirty="0" err="1" smtClean="0">
                <a:solidFill>
                  <a:schemeClr val="tx1"/>
                </a:solidFill>
                <a:latin typeface="+mn-lt"/>
                <a:ea typeface="+mn-ea"/>
                <a:cs typeface="+mn-cs"/>
              </a:rPr>
              <a:t>http</a:t>
            </a:r>
            <a:r>
              <a:rPr lang="pt-PT" sz="1200" kern="1200" dirty="0" smtClean="0">
                <a:solidFill>
                  <a:schemeClr val="tx1"/>
                </a:solidFill>
                <a:latin typeface="+mn-lt"/>
                <a:ea typeface="+mn-ea"/>
                <a:cs typeface="+mn-cs"/>
              </a:rPr>
              <a:t>://www.gbif.org/occurrence/1306574202</a:t>
            </a:r>
          </a:p>
          <a:p>
            <a:pPr marL="0" marR="0" indent="0" algn="l" defTabSz="914400" rtl="0" eaLnBrk="1" fontAlgn="auto" latinLnBrk="0" hangingPunct="1">
              <a:lnSpc>
                <a:spcPct val="100000"/>
              </a:lnSpc>
              <a:spcBef>
                <a:spcPts val="0"/>
              </a:spcBef>
              <a:spcAft>
                <a:spcPts val="0"/>
              </a:spcAft>
              <a:buClrTx/>
              <a:buSzTx/>
              <a:buFontTx/>
              <a:buNone/>
              <a:tabLst/>
              <a:defRPr/>
            </a:pPr>
            <a:r>
              <a:rPr lang="pt-PT" sz="1200" kern="1200" dirty="0" err="1" smtClean="0">
                <a:solidFill>
                  <a:schemeClr val="tx1"/>
                </a:solidFill>
                <a:latin typeface="+mn-lt"/>
                <a:ea typeface="+mn-ea"/>
                <a:cs typeface="+mn-cs"/>
              </a:rPr>
              <a:t>Illustration</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Cultivated</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barley</a:t>
            </a:r>
            <a:r>
              <a:rPr lang="pt-PT" sz="1200" kern="1200" dirty="0" smtClean="0">
                <a:solidFill>
                  <a:schemeClr val="tx1"/>
                </a:solidFill>
                <a:latin typeface="+mn-lt"/>
                <a:ea typeface="+mn-ea"/>
                <a:cs typeface="+mn-cs"/>
              </a:rPr>
              <a:t> (Hordeum vulgare) </a:t>
            </a:r>
            <a:r>
              <a:rPr lang="pt-PT" sz="1200" kern="1200" dirty="0" err="1" smtClean="0">
                <a:solidFill>
                  <a:schemeClr val="tx1"/>
                </a:solidFill>
                <a:latin typeface="+mn-lt"/>
                <a:ea typeface="+mn-ea"/>
                <a:cs typeface="+mn-cs"/>
              </a:rPr>
              <a:t>June</a:t>
            </a:r>
            <a:r>
              <a:rPr lang="pt-PT" sz="1200" kern="1200" dirty="0" smtClean="0">
                <a:solidFill>
                  <a:schemeClr val="tx1"/>
                </a:solidFill>
                <a:latin typeface="+mn-lt"/>
                <a:ea typeface="+mn-ea"/>
                <a:cs typeface="+mn-cs"/>
              </a:rPr>
              <a:t> 2007, Gatersleben </a:t>
            </a:r>
            <a:r>
              <a:rPr lang="pt-PT" sz="1200" kern="1200" dirty="0" err="1" smtClean="0">
                <a:solidFill>
                  <a:schemeClr val="tx1"/>
                </a:solidFill>
                <a:latin typeface="+mn-lt"/>
                <a:ea typeface="+mn-ea"/>
                <a:cs typeface="+mn-cs"/>
              </a:rPr>
              <a:t>Germany</a:t>
            </a:r>
            <a:r>
              <a:rPr lang="pt-PT" sz="1200" kern="1200" dirty="0" smtClean="0">
                <a:solidFill>
                  <a:schemeClr val="tx1"/>
                </a:solidFill>
                <a:latin typeface="+mn-lt"/>
                <a:ea typeface="+mn-ea"/>
                <a:cs typeface="+mn-cs"/>
              </a:rPr>
              <a:t> CC-BY Dag Endresen,</a:t>
            </a:r>
            <a:r>
              <a:rPr lang="pt-PT" sz="1200" kern="1200" baseline="0" dirty="0" smtClean="0">
                <a:solidFill>
                  <a:schemeClr val="tx1"/>
                </a:solidFill>
                <a:latin typeface="+mn-lt"/>
                <a:ea typeface="+mn-ea"/>
                <a:cs typeface="+mn-cs"/>
              </a:rPr>
              <a:t> </a:t>
            </a:r>
            <a:r>
              <a:rPr lang="pt-PT" sz="1200" kern="1200" baseline="0" dirty="0" err="1" smtClean="0">
                <a:solidFill>
                  <a:schemeClr val="tx1"/>
                </a:solidFill>
                <a:latin typeface="+mn-lt"/>
                <a:ea typeface="+mn-ea"/>
                <a:cs typeface="+mn-cs"/>
              </a:rPr>
              <a:t>http</a:t>
            </a:r>
            <a:r>
              <a:rPr lang="pt-PT" sz="1200" kern="1200" baseline="0" dirty="0" smtClean="0">
                <a:solidFill>
                  <a:schemeClr val="tx1"/>
                </a:solidFill>
                <a:latin typeface="+mn-lt"/>
                <a:ea typeface="+mn-ea"/>
                <a:cs typeface="+mn-cs"/>
              </a:rPr>
              <a:t>://</a:t>
            </a:r>
            <a:r>
              <a:rPr lang="pt-PT" sz="1200" kern="1200" baseline="0" dirty="0" err="1" smtClean="0">
                <a:solidFill>
                  <a:schemeClr val="tx1"/>
                </a:solidFill>
                <a:latin typeface="+mn-lt"/>
                <a:ea typeface="+mn-ea"/>
                <a:cs typeface="+mn-cs"/>
              </a:rPr>
              <a:t>www.inaturalist.org</a:t>
            </a:r>
            <a:r>
              <a:rPr lang="pt-PT" sz="1200" kern="1200" baseline="0" dirty="0" smtClean="0">
                <a:solidFill>
                  <a:schemeClr val="tx1"/>
                </a:solidFill>
                <a:latin typeface="+mn-lt"/>
                <a:ea typeface="+mn-ea"/>
                <a:cs typeface="+mn-cs"/>
              </a:rPr>
              <a:t>/</a:t>
            </a:r>
            <a:r>
              <a:rPr lang="pt-PT" sz="1200" kern="1200" baseline="0" dirty="0" err="1" smtClean="0">
                <a:solidFill>
                  <a:schemeClr val="tx1"/>
                </a:solidFill>
                <a:latin typeface="+mn-lt"/>
                <a:ea typeface="+mn-ea"/>
                <a:cs typeface="+mn-cs"/>
              </a:rPr>
              <a:t>observations</a:t>
            </a:r>
            <a:r>
              <a:rPr lang="pt-PT" sz="1200" kern="1200" baseline="0" dirty="0" smtClean="0">
                <a:solidFill>
                  <a:schemeClr val="tx1"/>
                </a:solidFill>
                <a:latin typeface="+mn-lt"/>
                <a:ea typeface="+mn-ea"/>
                <a:cs typeface="+mn-cs"/>
              </a:rPr>
              <a:t>/63715</a:t>
            </a:r>
            <a:endParaRPr lang="pt-P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t-PT" sz="1200" kern="1200" dirty="0" smtClean="0">
              <a:solidFill>
                <a:schemeClr val="tx1"/>
              </a:solidFill>
              <a:latin typeface="+mn-lt"/>
              <a:ea typeface="+mn-ea"/>
              <a:cs typeface="+mn-cs"/>
            </a:endParaRPr>
          </a:p>
          <a:p>
            <a:r>
              <a:rPr lang="pt-PT" sz="1300" i="1" kern="1200" dirty="0" smtClean="0">
                <a:solidFill>
                  <a:schemeClr val="tx1"/>
                </a:solidFill>
                <a:effectLst/>
                <a:latin typeface="+mn-lt"/>
                <a:ea typeface="+mn-ea"/>
                <a:cs typeface="+mn-cs"/>
              </a:rPr>
              <a:t>Definition of </a:t>
            </a:r>
            <a:r>
              <a:rPr lang="pt-PT" sz="1300" i="1" kern="1200" dirty="0" err="1" smtClean="0">
                <a:solidFill>
                  <a:schemeClr val="tx1"/>
                </a:solidFill>
                <a:effectLst/>
                <a:latin typeface="+mn-lt"/>
                <a:ea typeface="+mn-ea"/>
                <a:cs typeface="+mn-cs"/>
              </a:rPr>
              <a:t>Crop</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Wild</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Relative</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species</a:t>
            </a:r>
            <a:r>
              <a:rPr lang="pt-PT" sz="1300" i="1" kern="1200" dirty="0" smtClean="0">
                <a:solidFill>
                  <a:schemeClr val="tx1"/>
                </a:solidFill>
                <a:effectLst/>
                <a:latin typeface="+mn-lt"/>
                <a:ea typeface="+mn-ea"/>
                <a:cs typeface="+mn-cs"/>
              </a:rPr>
              <a:t> (CWR) </a:t>
            </a:r>
            <a:endParaRPr lang="pt-PT" sz="1200" dirty="0" smtClean="0">
              <a:effectLst/>
            </a:endParaRPr>
          </a:p>
          <a:p>
            <a:r>
              <a:rPr lang="pt-PT" sz="1300" kern="1200" dirty="0" smtClean="0">
                <a:solidFill>
                  <a:schemeClr val="tx1"/>
                </a:solidFill>
                <a:effectLst/>
                <a:latin typeface="+mn-lt"/>
                <a:ea typeface="+mn-ea"/>
                <a:cs typeface="+mn-cs"/>
              </a:rPr>
              <a:t>"</a:t>
            </a:r>
            <a:r>
              <a:rPr lang="pt-PT" sz="1300" kern="1200" dirty="0" err="1" smtClean="0">
                <a:solidFill>
                  <a:schemeClr val="tx1"/>
                </a:solidFill>
                <a:effectLst/>
                <a:latin typeface="+mn-lt"/>
                <a:ea typeface="+mn-ea"/>
                <a:cs typeface="+mn-cs"/>
              </a:rPr>
              <a:t>those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wild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plant</a:t>
            </a:r>
            <a:r>
              <a:rPr lang="pt-PT" sz="1300" kern="1200" dirty="0" smtClean="0">
                <a:solidFill>
                  <a:schemeClr val="tx1"/>
                </a:solidFill>
                <a:effectLst/>
                <a:latin typeface="+mn-lt"/>
                <a:ea typeface="+mn-ea"/>
                <a:cs typeface="+mn-cs"/>
              </a:rPr>
              <a:t> taxa more </a:t>
            </a:r>
            <a:r>
              <a:rPr lang="pt-PT" sz="1300" kern="1200" dirty="0" err="1" smtClean="0">
                <a:solidFill>
                  <a:schemeClr val="tx1"/>
                </a:solidFill>
                <a:effectLst/>
                <a:latin typeface="+mn-lt"/>
                <a:ea typeface="+mn-ea"/>
                <a:cs typeface="+mn-cs"/>
              </a:rPr>
              <a:t>or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less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closely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related</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species</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direct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socio-economic</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importance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including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food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fodder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forage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medicinal </a:t>
            </a:r>
            <a:r>
              <a:rPr lang="pt-PT" sz="1300" kern="1200" dirty="0" err="1" smtClean="0">
                <a:solidFill>
                  <a:schemeClr val="tx1"/>
                </a:solidFill>
                <a:effectLst/>
                <a:latin typeface="+mn-lt"/>
                <a:ea typeface="+mn-ea"/>
                <a:cs typeface="+mn-cs"/>
              </a:rPr>
              <a:t>plants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condiments</a:t>
            </a:r>
            <a:r>
              <a:rPr lang="pt-PT" sz="1300" kern="1200" dirty="0" smtClean="0">
                <a:solidFill>
                  <a:schemeClr val="tx1"/>
                </a:solidFill>
                <a:effectLst/>
                <a:latin typeface="+mn-lt"/>
                <a:ea typeface="+mn-ea"/>
                <a:cs typeface="+mn-cs"/>
              </a:rPr>
              <a:t>, ornamental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forestry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species</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well</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those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related</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used</a:t>
            </a:r>
            <a:r>
              <a:rPr lang="pt-PT" sz="1300" kern="1200" dirty="0" smtClean="0">
                <a:solidFill>
                  <a:schemeClr val="tx1"/>
                </a:solidFill>
                <a:effectLst/>
                <a:latin typeface="+mn-lt"/>
                <a:ea typeface="+mn-ea"/>
                <a:cs typeface="+mn-cs"/>
              </a:rPr>
              <a:t> for industrial </a:t>
            </a:r>
            <a:r>
              <a:rPr lang="pt-PT" sz="1300" kern="1200" dirty="0" err="1" smtClean="0">
                <a:solidFill>
                  <a:schemeClr val="tx1"/>
                </a:solidFill>
                <a:effectLst/>
                <a:latin typeface="+mn-lt"/>
                <a:ea typeface="+mn-ea"/>
                <a:cs typeface="+mn-cs"/>
              </a:rPr>
              <a:t>purposes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such</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oils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fibres</a:t>
            </a:r>
            <a:r>
              <a:rPr lang="pt-PT" sz="1300" kern="1200" dirty="0" smtClean="0">
                <a:solidFill>
                  <a:schemeClr val="tx1"/>
                </a:solidFill>
                <a:effectLst/>
                <a:latin typeface="+mn-lt"/>
                <a:ea typeface="+mn-ea"/>
                <a:cs typeface="+mn-cs"/>
              </a:rPr>
              <a:t>" (Maxted </a:t>
            </a:r>
            <a:r>
              <a:rPr lang="pt-PT" sz="1300" i="1" kern="1200" dirty="0" err="1" smtClean="0">
                <a:solidFill>
                  <a:schemeClr val="tx1"/>
                </a:solidFill>
                <a:effectLst/>
                <a:latin typeface="+mn-lt"/>
                <a:ea typeface="+mn-ea"/>
                <a:cs typeface="+mn-cs"/>
              </a:rPr>
              <a:t>et</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al</a:t>
            </a:r>
            <a:r>
              <a:rPr lang="pt-PT" sz="1300" kern="1200" dirty="0" err="1" smtClean="0">
                <a:solidFill>
                  <a:schemeClr val="tx1"/>
                </a:solidFill>
                <a:effectLst/>
                <a:latin typeface="+mn-lt"/>
                <a:ea typeface="+mn-ea"/>
                <a:cs typeface="+mn-cs"/>
              </a:rPr>
              <a:t>.</a:t>
            </a:r>
            <a:r>
              <a:rPr lang="pt-PT" sz="1300" kern="1200" dirty="0" smtClean="0">
                <a:solidFill>
                  <a:schemeClr val="tx1"/>
                </a:solidFill>
                <a:effectLst/>
                <a:latin typeface="+mn-lt"/>
                <a:ea typeface="+mn-ea"/>
                <a:cs typeface="+mn-cs"/>
              </a:rPr>
              <a:t> 2006). </a:t>
            </a:r>
            <a:r>
              <a:rPr lang="pt-PT" sz="1300" kern="1200" dirty="0" err="1" smtClean="0">
                <a:solidFill>
                  <a:schemeClr val="tx1"/>
                </a:solidFill>
                <a:effectLst/>
                <a:latin typeface="+mn-lt"/>
                <a:ea typeface="+mn-ea"/>
                <a:cs typeface="+mn-cs"/>
              </a:rPr>
              <a:t>Crop</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wild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relatives</a:t>
            </a:r>
            <a:r>
              <a:rPr lang="pt-PT" sz="1300" kern="1200" dirty="0" smtClean="0">
                <a:solidFill>
                  <a:schemeClr val="tx1"/>
                </a:solidFill>
                <a:effectLst/>
                <a:latin typeface="+mn-lt"/>
                <a:ea typeface="+mn-ea"/>
                <a:cs typeface="+mn-cs"/>
              </a:rPr>
              <a:t> are </a:t>
            </a:r>
            <a:r>
              <a:rPr lang="pt-PT" sz="1300" kern="1200" dirty="0" err="1" smtClean="0">
                <a:solidFill>
                  <a:schemeClr val="tx1"/>
                </a:solidFill>
                <a:effectLst/>
                <a:latin typeface="+mn-lt"/>
                <a:ea typeface="+mn-ea"/>
                <a:cs typeface="+mn-cs"/>
              </a:rPr>
              <a:t>used</a:t>
            </a:r>
            <a:r>
              <a:rPr lang="pt-PT" sz="1300" kern="1200" dirty="0" smtClean="0">
                <a:solidFill>
                  <a:schemeClr val="tx1"/>
                </a:solidFill>
                <a:effectLst/>
                <a:latin typeface="+mn-lt"/>
                <a:ea typeface="+mn-ea"/>
                <a:cs typeface="+mn-cs"/>
              </a:rPr>
              <a:t> as a source of genes for </a:t>
            </a:r>
            <a:r>
              <a:rPr lang="pt-PT" sz="1300" kern="1200" dirty="0" err="1" smtClean="0">
                <a:solidFill>
                  <a:schemeClr val="tx1"/>
                </a:solidFill>
                <a:effectLst/>
                <a:latin typeface="+mn-lt"/>
                <a:ea typeface="+mn-ea"/>
                <a:cs typeface="+mn-cs"/>
              </a:rPr>
              <a:t>plant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improvement</a:t>
            </a:r>
            <a:r>
              <a:rPr lang="pt-PT" sz="1300" kern="1200" dirty="0" smtClean="0">
                <a:solidFill>
                  <a:schemeClr val="tx1"/>
                </a:solidFill>
                <a:effectLst/>
                <a:latin typeface="+mn-lt"/>
                <a:ea typeface="+mn-ea"/>
                <a:cs typeface="+mn-cs"/>
              </a:rPr>
              <a:t>. </a:t>
            </a:r>
            <a:endParaRPr lang="pt-P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pt-PT" sz="1200" kern="1200" dirty="0" smtClean="0">
              <a:solidFill>
                <a:schemeClr val="tx1"/>
              </a:solidFill>
              <a:latin typeface="+mn-lt"/>
              <a:ea typeface="+mn-ea"/>
              <a:cs typeface="+mn-cs"/>
            </a:endParaRPr>
          </a:p>
          <a:p>
            <a:r>
              <a:rPr lang="pt-PT" sz="1300" i="1" kern="1200" dirty="0" smtClean="0">
                <a:solidFill>
                  <a:schemeClr val="tx1"/>
                </a:solidFill>
                <a:effectLst/>
                <a:latin typeface="+mn-lt"/>
                <a:ea typeface="+mn-ea"/>
                <a:cs typeface="+mn-cs"/>
              </a:rPr>
              <a:t>Definition of </a:t>
            </a:r>
            <a:r>
              <a:rPr lang="pt-PT" sz="1300" i="1" kern="1200" dirty="0" err="1" smtClean="0">
                <a:solidFill>
                  <a:schemeClr val="tx1"/>
                </a:solidFill>
                <a:effectLst/>
                <a:latin typeface="+mn-lt"/>
                <a:ea typeface="+mn-ea"/>
                <a:cs typeface="+mn-cs"/>
              </a:rPr>
              <a:t>Landrace</a:t>
            </a:r>
            <a:r>
              <a:rPr lang="pt-PT" sz="1300" i="1" kern="1200" dirty="0" smtClean="0">
                <a:solidFill>
                  <a:schemeClr val="tx1"/>
                </a:solidFill>
                <a:effectLst/>
                <a:latin typeface="+mn-lt"/>
                <a:ea typeface="+mn-ea"/>
                <a:cs typeface="+mn-cs"/>
              </a:rPr>
              <a:t> </a:t>
            </a:r>
            <a:endParaRPr lang="pt-PT" sz="1200" dirty="0" smtClean="0">
              <a:effectLst/>
            </a:endParaRPr>
          </a:p>
          <a:p>
            <a:r>
              <a:rPr lang="pt-PT" sz="1300" kern="1200" dirty="0" smtClean="0">
                <a:solidFill>
                  <a:schemeClr val="tx1"/>
                </a:solidFill>
                <a:effectLst/>
                <a:latin typeface="+mn-lt"/>
                <a:ea typeface="+mn-ea"/>
                <a:cs typeface="+mn-cs"/>
              </a:rPr>
              <a:t>“</a:t>
            </a:r>
            <a:r>
              <a:rPr lang="pt-PT" sz="1300" kern="1200" dirty="0" err="1" smtClean="0">
                <a:solidFill>
                  <a:schemeClr val="tx1"/>
                </a:solidFill>
                <a:effectLst/>
                <a:latin typeface="+mn-lt"/>
                <a:ea typeface="+mn-ea"/>
                <a:cs typeface="+mn-cs"/>
              </a:rPr>
              <a:t>Landraces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have</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certain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genetic</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integrity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They</a:t>
            </a:r>
            <a:r>
              <a:rPr lang="pt-PT" sz="1300" kern="1200" dirty="0" smtClean="0">
                <a:solidFill>
                  <a:schemeClr val="tx1"/>
                </a:solidFill>
                <a:effectLst/>
                <a:latin typeface="+mn-lt"/>
                <a:ea typeface="+mn-ea"/>
                <a:cs typeface="+mn-cs"/>
              </a:rPr>
              <a:t> are </a:t>
            </a:r>
            <a:r>
              <a:rPr lang="pt-PT" sz="1300" kern="1200" dirty="0" err="1" smtClean="0">
                <a:solidFill>
                  <a:schemeClr val="tx1"/>
                </a:solidFill>
                <a:effectLst/>
                <a:latin typeface="+mn-lt"/>
                <a:ea typeface="+mn-ea"/>
                <a:cs typeface="+mn-cs"/>
              </a:rPr>
              <a:t>recognizable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morphologically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farmers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have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names</a:t>
            </a:r>
            <a:r>
              <a:rPr lang="pt-PT" sz="1300" kern="1200" dirty="0" smtClean="0">
                <a:solidFill>
                  <a:schemeClr val="tx1"/>
                </a:solidFill>
                <a:effectLst/>
                <a:latin typeface="+mn-lt"/>
                <a:ea typeface="+mn-ea"/>
                <a:cs typeface="+mn-cs"/>
              </a:rPr>
              <a:t> for </a:t>
            </a:r>
            <a:r>
              <a:rPr lang="pt-PT" sz="1300" kern="1200" dirty="0" err="1" smtClean="0">
                <a:solidFill>
                  <a:schemeClr val="tx1"/>
                </a:solidFill>
                <a:effectLst/>
                <a:latin typeface="+mn-lt"/>
                <a:ea typeface="+mn-ea"/>
                <a:cs typeface="+mn-cs"/>
              </a:rPr>
              <a:t>them</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different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landraces</a:t>
            </a:r>
            <a:r>
              <a:rPr lang="pt-PT" sz="1300" kern="1200" dirty="0" smtClean="0">
                <a:solidFill>
                  <a:schemeClr val="tx1"/>
                </a:solidFill>
                <a:effectLst/>
                <a:latin typeface="+mn-lt"/>
                <a:ea typeface="+mn-ea"/>
                <a:cs typeface="+mn-cs"/>
              </a:rPr>
              <a:t> are </a:t>
            </a:r>
            <a:r>
              <a:rPr lang="pt-PT" sz="1300" kern="1200" dirty="0" err="1" smtClean="0">
                <a:solidFill>
                  <a:schemeClr val="tx1"/>
                </a:solidFill>
                <a:effectLst/>
                <a:latin typeface="+mn-lt"/>
                <a:ea typeface="+mn-ea"/>
                <a:cs typeface="+mn-cs"/>
              </a:rPr>
              <a:t>understood</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differ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adaptation</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soil</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type</a:t>
            </a:r>
            <a:r>
              <a:rPr lang="pt-PT" sz="1300" kern="1200" dirty="0" smtClean="0">
                <a:solidFill>
                  <a:schemeClr val="tx1"/>
                </a:solidFill>
                <a:effectLst/>
                <a:latin typeface="+mn-lt"/>
                <a:ea typeface="+mn-ea"/>
                <a:cs typeface="+mn-cs"/>
              </a:rPr>
              <a:t>, time of </a:t>
            </a:r>
            <a:r>
              <a:rPr lang="pt-PT" sz="1300" kern="1200" dirty="0" err="1" smtClean="0">
                <a:solidFill>
                  <a:schemeClr val="tx1"/>
                </a:solidFill>
                <a:effectLst/>
                <a:latin typeface="+mn-lt"/>
                <a:ea typeface="+mn-ea"/>
                <a:cs typeface="+mn-cs"/>
              </a:rPr>
              <a:t>seeding</a:t>
            </a:r>
            <a:r>
              <a:rPr lang="pt-PT" sz="1300" kern="1200" dirty="0" smtClean="0">
                <a:solidFill>
                  <a:schemeClr val="tx1"/>
                </a:solidFill>
                <a:effectLst/>
                <a:latin typeface="+mn-lt"/>
                <a:ea typeface="+mn-ea"/>
                <a:cs typeface="+mn-cs"/>
              </a:rPr>
              <a:t>, date of </a:t>
            </a:r>
            <a:r>
              <a:rPr lang="pt-PT" sz="1300" kern="1200" dirty="0" err="1" smtClean="0">
                <a:solidFill>
                  <a:schemeClr val="tx1"/>
                </a:solidFill>
                <a:effectLst/>
                <a:latin typeface="+mn-lt"/>
                <a:ea typeface="+mn-ea"/>
                <a:cs typeface="+mn-cs"/>
              </a:rPr>
              <a:t>maturity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height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nutritive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value</a:t>
            </a:r>
            <a:r>
              <a:rPr lang="pt-PT" sz="1300" kern="1200" dirty="0" smtClean="0">
                <a:solidFill>
                  <a:schemeClr val="tx1"/>
                </a:solidFill>
                <a:effectLst/>
                <a:latin typeface="+mn-lt"/>
                <a:ea typeface="+mn-ea"/>
                <a:cs typeface="+mn-cs"/>
              </a:rPr>
              <a:t>, use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other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properties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Most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important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they</a:t>
            </a:r>
            <a:r>
              <a:rPr lang="pt-PT" sz="1300" kern="1200" dirty="0" smtClean="0">
                <a:solidFill>
                  <a:schemeClr val="tx1"/>
                </a:solidFill>
                <a:effectLst/>
                <a:latin typeface="+mn-lt"/>
                <a:ea typeface="+mn-ea"/>
                <a:cs typeface="+mn-cs"/>
              </a:rPr>
              <a:t> are </a:t>
            </a:r>
            <a:r>
              <a:rPr lang="pt-PT" sz="1300" kern="1200" dirty="0" err="1" smtClean="0">
                <a:solidFill>
                  <a:schemeClr val="tx1"/>
                </a:solidFill>
                <a:effectLst/>
                <a:latin typeface="+mn-lt"/>
                <a:ea typeface="+mn-ea"/>
                <a:cs typeface="+mn-cs"/>
              </a:rPr>
              <a:t>genetically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diverse</a:t>
            </a:r>
            <a:r>
              <a:rPr lang="pt-PT" sz="1300" kern="1200" dirty="0" smtClean="0">
                <a:solidFill>
                  <a:schemeClr val="tx1"/>
                </a:solidFill>
                <a:effectLst/>
                <a:latin typeface="+mn-lt"/>
                <a:ea typeface="+mn-ea"/>
                <a:cs typeface="+mn-cs"/>
              </a:rPr>
              <a:t>” (Harlan 1975). </a:t>
            </a:r>
            <a:endParaRPr lang="pt-PT" sz="1200" dirty="0" smtClean="0">
              <a:effectLst/>
            </a:endParaRPr>
          </a:p>
          <a:p>
            <a:r>
              <a:rPr lang="en-US" sz="1300" kern="1200" dirty="0" smtClean="0">
                <a:solidFill>
                  <a:schemeClr val="tx1"/>
                </a:solidFill>
                <a:effectLst/>
                <a:latin typeface="+mn-lt"/>
                <a:ea typeface="+mn-ea"/>
                <a:cs typeface="+mn-cs"/>
              </a:rPr>
              <a:t>Harlan, J.R. (1975) Our vanishing  genetic resources. Science 188: 618–621. DOI: 10.1126/science.188.4188.617</a:t>
            </a:r>
            <a:endParaRPr lang="pt-PT" sz="1300" kern="1200" dirty="0" smtClean="0">
              <a:solidFill>
                <a:schemeClr val="tx1"/>
              </a:solidFill>
              <a:effectLst/>
              <a:latin typeface="+mn-lt"/>
              <a:ea typeface="+mn-ea"/>
              <a:cs typeface="+mn-cs"/>
            </a:endParaRPr>
          </a:p>
          <a:p>
            <a:r>
              <a:rPr lang="pt-PT" sz="1300" kern="1200" dirty="0" smtClean="0">
                <a:solidFill>
                  <a:schemeClr val="tx1"/>
                </a:solidFill>
                <a:effectLst/>
                <a:latin typeface="+mn-lt"/>
                <a:ea typeface="+mn-ea"/>
                <a:cs typeface="+mn-cs"/>
              </a:rPr>
              <a:t>"A </a:t>
            </a:r>
            <a:r>
              <a:rPr lang="pt-PT" sz="1300" kern="1200" dirty="0" err="1" smtClean="0">
                <a:solidFill>
                  <a:schemeClr val="tx1"/>
                </a:solidFill>
                <a:effectLst/>
                <a:latin typeface="+mn-lt"/>
                <a:ea typeface="+mn-ea"/>
                <a:cs typeface="+mn-cs"/>
              </a:rPr>
              <a:t>landrace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is</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dynamic</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population</a:t>
            </a:r>
            <a:r>
              <a:rPr lang="pt-PT" sz="1300" kern="1200" dirty="0" smtClean="0">
                <a:solidFill>
                  <a:schemeClr val="tx1"/>
                </a:solidFill>
                <a:effectLst/>
                <a:latin typeface="+mn-lt"/>
                <a:ea typeface="+mn-ea"/>
                <a:cs typeface="+mn-cs"/>
              </a:rPr>
              <a:t>(s) of a </a:t>
            </a:r>
            <a:r>
              <a:rPr lang="pt-PT" sz="1300" kern="1200" dirty="0" err="1" smtClean="0">
                <a:solidFill>
                  <a:schemeClr val="tx1"/>
                </a:solidFill>
                <a:effectLst/>
                <a:latin typeface="+mn-lt"/>
                <a:ea typeface="+mn-ea"/>
                <a:cs typeface="+mn-cs"/>
              </a:rPr>
              <a:t>cultivated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plant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that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has</a:t>
            </a:r>
            <a:r>
              <a:rPr lang="pt-PT" sz="1300" kern="1200" dirty="0" smtClean="0">
                <a:solidFill>
                  <a:schemeClr val="tx1"/>
                </a:solidFill>
                <a:effectLst/>
                <a:latin typeface="+mn-lt"/>
                <a:ea typeface="+mn-ea"/>
                <a:cs typeface="+mn-cs"/>
              </a:rPr>
              <a:t> a </a:t>
            </a:r>
            <a:r>
              <a:rPr lang="pt-PT" sz="1300" kern="1200" dirty="0" err="1" smtClean="0">
                <a:solidFill>
                  <a:schemeClr val="tx1"/>
                </a:solidFill>
                <a:effectLst/>
                <a:latin typeface="+mn-lt"/>
                <a:ea typeface="+mn-ea"/>
                <a:cs typeface="+mn-cs"/>
              </a:rPr>
              <a:t>historical</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origin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distinct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identity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lacks</a:t>
            </a:r>
            <a:r>
              <a:rPr lang="pt-PT" sz="1300" kern="1200" dirty="0" smtClean="0">
                <a:solidFill>
                  <a:schemeClr val="tx1"/>
                </a:solidFill>
                <a:effectLst/>
                <a:latin typeface="+mn-lt"/>
                <a:ea typeface="+mn-ea"/>
                <a:cs typeface="+mn-cs"/>
              </a:rPr>
              <a:t> formal </a:t>
            </a:r>
            <a:r>
              <a:rPr lang="pt-PT" sz="1300" kern="1200" dirty="0" err="1" smtClean="0">
                <a:solidFill>
                  <a:schemeClr val="tx1"/>
                </a:solidFill>
                <a:effectLst/>
                <a:latin typeface="+mn-lt"/>
                <a:ea typeface="+mn-ea"/>
                <a:cs typeface="+mn-cs"/>
              </a:rPr>
              <a:t>crop</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improvement</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well</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often</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being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genetically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diverse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locally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adapted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associated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with</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traditional</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farming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systems</a:t>
            </a:r>
            <a:r>
              <a:rPr lang="pt-PT" sz="1300" kern="1200" dirty="0" smtClean="0">
                <a:solidFill>
                  <a:schemeClr val="tx1"/>
                </a:solidFill>
                <a:effectLst/>
                <a:latin typeface="+mn-lt"/>
                <a:ea typeface="+mn-ea"/>
                <a:cs typeface="+mn-cs"/>
              </a:rPr>
              <a:t>" (Villa </a:t>
            </a:r>
            <a:r>
              <a:rPr lang="pt-PT" sz="1300" i="1" kern="1200" dirty="0" err="1" smtClean="0">
                <a:solidFill>
                  <a:schemeClr val="tx1"/>
                </a:solidFill>
                <a:effectLst/>
                <a:latin typeface="+mn-lt"/>
                <a:ea typeface="+mn-ea"/>
                <a:cs typeface="+mn-cs"/>
              </a:rPr>
              <a:t>et</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al</a:t>
            </a:r>
            <a:r>
              <a:rPr lang="pt-PT" sz="1300" kern="1200" dirty="0" err="1" smtClean="0">
                <a:solidFill>
                  <a:schemeClr val="tx1"/>
                </a:solidFill>
                <a:effectLst/>
                <a:latin typeface="+mn-lt"/>
                <a:ea typeface="+mn-ea"/>
                <a:cs typeface="+mn-cs"/>
              </a:rPr>
              <a:t>.</a:t>
            </a:r>
            <a:r>
              <a:rPr lang="pt-PT" sz="1300" kern="1200" dirty="0" smtClean="0">
                <a:solidFill>
                  <a:schemeClr val="tx1"/>
                </a:solidFill>
                <a:effectLst/>
                <a:latin typeface="+mn-lt"/>
                <a:ea typeface="+mn-ea"/>
                <a:cs typeface="+mn-cs"/>
              </a:rPr>
              <a:t> 2005). </a:t>
            </a:r>
          </a:p>
          <a:p>
            <a:pPr marL="0" marR="0" indent="0" algn="l" defTabSz="455553" rtl="0" eaLnBrk="1" fontAlgn="auto" latinLnBrk="0" hangingPunct="1">
              <a:lnSpc>
                <a:spcPct val="100000"/>
              </a:lnSpc>
              <a:spcBef>
                <a:spcPts val="0"/>
              </a:spcBef>
              <a:spcAft>
                <a:spcPts val="0"/>
              </a:spcAft>
              <a:buClrTx/>
              <a:buSzTx/>
              <a:buFontTx/>
              <a:buNone/>
              <a:tabLst/>
              <a:defRPr/>
            </a:pPr>
            <a:r>
              <a:rPr lang="pt-PT" sz="1300" kern="1200" dirty="0" smtClean="0">
                <a:solidFill>
                  <a:schemeClr val="tx1"/>
                </a:solidFill>
                <a:effectLst/>
                <a:latin typeface="+mn-lt"/>
                <a:ea typeface="+mn-ea"/>
                <a:cs typeface="+mn-cs"/>
              </a:rPr>
              <a:t>Villa TCC, Maxted N, </a:t>
            </a:r>
            <a:r>
              <a:rPr lang="pt-PT" sz="1300" kern="1200" dirty="0" err="1" smtClean="0">
                <a:solidFill>
                  <a:schemeClr val="tx1"/>
                </a:solidFill>
                <a:effectLst/>
                <a:latin typeface="+mn-lt"/>
                <a:ea typeface="+mn-ea"/>
                <a:cs typeface="+mn-cs"/>
              </a:rPr>
              <a:t>Scholten</a:t>
            </a:r>
            <a:r>
              <a:rPr lang="pt-PT" sz="1300" kern="1200" dirty="0" smtClean="0">
                <a:solidFill>
                  <a:schemeClr val="tx1"/>
                </a:solidFill>
                <a:effectLst/>
                <a:latin typeface="+mn-lt"/>
                <a:ea typeface="+mn-ea"/>
                <a:cs typeface="+mn-cs"/>
              </a:rPr>
              <a:t> M,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Ford-Lloyd B (2005). </a:t>
            </a:r>
            <a:r>
              <a:rPr lang="pt-PT" sz="1300" kern="1200" dirty="0" err="1" smtClean="0">
                <a:solidFill>
                  <a:schemeClr val="tx1"/>
                </a:solidFill>
                <a:effectLst/>
                <a:latin typeface="+mn-lt"/>
                <a:ea typeface="+mn-ea"/>
                <a:cs typeface="+mn-cs"/>
              </a:rPr>
              <a:t>Defining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identifying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crop</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landraces</a:t>
            </a:r>
            <a:r>
              <a:rPr lang="pt-PT" sz="1300"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Plant</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Genetic</a:t>
            </a:r>
            <a:r>
              <a:rPr lang="pt-PT" sz="1300" i="1" kern="1200" dirty="0" smtClean="0">
                <a:solidFill>
                  <a:schemeClr val="tx1"/>
                </a:solidFill>
                <a:effectLst/>
                <a:latin typeface="+mn-lt"/>
                <a:ea typeface="+mn-ea"/>
                <a:cs typeface="+mn-cs"/>
              </a:rPr>
              <a:t> Resources: </a:t>
            </a:r>
            <a:r>
              <a:rPr lang="pt-PT" sz="1300" i="1" kern="1200" dirty="0" err="1" smtClean="0">
                <a:solidFill>
                  <a:schemeClr val="tx1"/>
                </a:solidFill>
                <a:effectLst/>
                <a:latin typeface="+mn-lt"/>
                <a:ea typeface="+mn-ea"/>
                <a:cs typeface="+mn-cs"/>
              </a:rPr>
              <a:t>Characterization</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and</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Utilization</a:t>
            </a:r>
            <a:r>
              <a:rPr lang="pt-PT" sz="1300" i="1" kern="1200" dirty="0" smtClean="0">
                <a:solidFill>
                  <a:schemeClr val="tx1"/>
                </a:solidFill>
                <a:effectLst/>
                <a:latin typeface="+mn-lt"/>
                <a:ea typeface="+mn-ea"/>
                <a:cs typeface="+mn-cs"/>
              </a:rPr>
              <a:t> </a:t>
            </a:r>
            <a:r>
              <a:rPr lang="pt-PT" sz="1300" kern="1200" dirty="0" smtClean="0">
                <a:solidFill>
                  <a:schemeClr val="tx1"/>
                </a:solidFill>
                <a:effectLst/>
                <a:latin typeface="+mn-lt"/>
                <a:ea typeface="+mn-ea"/>
                <a:cs typeface="+mn-cs"/>
              </a:rPr>
              <a:t>3(3): 373-</a:t>
            </a:r>
            <a:br>
              <a:rPr lang="pt-PT" sz="1300" kern="1200" dirty="0" smtClean="0">
                <a:solidFill>
                  <a:schemeClr val="tx1"/>
                </a:solidFill>
                <a:effectLst/>
                <a:latin typeface="+mn-lt"/>
                <a:ea typeface="+mn-ea"/>
                <a:cs typeface="+mn-cs"/>
              </a:rPr>
            </a:br>
            <a:r>
              <a:rPr lang="pt-PT" sz="1300" kern="1200" dirty="0" smtClean="0">
                <a:solidFill>
                  <a:schemeClr val="tx1"/>
                </a:solidFill>
                <a:effectLst/>
                <a:latin typeface="+mn-lt"/>
                <a:ea typeface="+mn-ea"/>
                <a:cs typeface="+mn-cs"/>
              </a:rPr>
              <a:t>384. doi:10.1079/PGR200591 </a:t>
            </a:r>
            <a:endParaRPr lang="pt-PT" sz="1200" dirty="0" smtClean="0"/>
          </a:p>
          <a:p>
            <a:endParaRPr lang="pt-PT" sz="1200" dirty="0" smtClean="0">
              <a:effectLs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AB15E607-AF04-4760-B5A7-CEA6641F8484}" type="slidenum">
              <a:rPr lang="en-GB" smtClean="0"/>
              <a:pPr/>
              <a:t>9</a:t>
            </a:fld>
            <a:endParaRPr lang="en-GB"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sz="1200" kern="1200" dirty="0" err="1" smtClean="0">
                <a:solidFill>
                  <a:schemeClr val="tx1"/>
                </a:solidFill>
                <a:latin typeface="+mn-lt"/>
                <a:ea typeface="+mn-ea"/>
                <a:cs typeface="+mn-cs"/>
              </a:rPr>
              <a:t>Illustration</a:t>
            </a:r>
            <a:r>
              <a:rPr lang="pt-PT" sz="1200" kern="1200" dirty="0" smtClean="0">
                <a:solidFill>
                  <a:schemeClr val="tx1"/>
                </a:solidFill>
                <a:latin typeface="+mn-lt"/>
                <a:ea typeface="+mn-ea"/>
                <a:cs typeface="+mn-cs"/>
              </a:rPr>
              <a:t>: Hare </a:t>
            </a:r>
            <a:r>
              <a:rPr lang="pt-PT" sz="1200" kern="1200" dirty="0" err="1" smtClean="0">
                <a:solidFill>
                  <a:schemeClr val="tx1"/>
                </a:solidFill>
                <a:latin typeface="+mn-lt"/>
                <a:ea typeface="+mn-ea"/>
                <a:cs typeface="+mn-cs"/>
              </a:rPr>
              <a:t>barley</a:t>
            </a:r>
            <a:r>
              <a:rPr lang="pt-PT" sz="1200" kern="1200" dirty="0" smtClean="0">
                <a:solidFill>
                  <a:schemeClr val="tx1"/>
                </a:solidFill>
                <a:latin typeface="+mn-lt"/>
                <a:ea typeface="+mn-ea"/>
                <a:cs typeface="+mn-cs"/>
              </a:rPr>
              <a:t> (Hordeum </a:t>
            </a:r>
            <a:r>
              <a:rPr lang="pt-PT" sz="1200" kern="1200" dirty="0" err="1" smtClean="0">
                <a:solidFill>
                  <a:schemeClr val="tx1"/>
                </a:solidFill>
                <a:latin typeface="+mn-lt"/>
                <a:ea typeface="+mn-ea"/>
                <a:cs typeface="+mn-cs"/>
              </a:rPr>
              <a:t>murinum</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ssp</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leporinum</a:t>
            </a:r>
            <a:r>
              <a:rPr lang="pt-PT" sz="1200" kern="1200" dirty="0" smtClean="0">
                <a:solidFill>
                  <a:schemeClr val="tx1"/>
                </a:solidFill>
                <a:latin typeface="+mn-lt"/>
                <a:ea typeface="+mn-ea"/>
                <a:cs typeface="+mn-cs"/>
              </a:rPr>
              <a:t>) Sesimbra, Portugal </a:t>
            </a:r>
            <a:r>
              <a:rPr lang="pt-PT" sz="1200" kern="1200" dirty="0" err="1" smtClean="0">
                <a:solidFill>
                  <a:schemeClr val="tx1"/>
                </a:solidFill>
                <a:latin typeface="+mn-lt"/>
                <a:ea typeface="+mn-ea"/>
                <a:cs typeface="+mn-cs"/>
              </a:rPr>
              <a:t>April</a:t>
            </a:r>
            <a:r>
              <a:rPr lang="pt-PT" sz="1200" kern="1200" dirty="0" smtClean="0">
                <a:solidFill>
                  <a:schemeClr val="tx1"/>
                </a:solidFill>
                <a:latin typeface="+mn-lt"/>
                <a:ea typeface="+mn-ea"/>
                <a:cs typeface="+mn-cs"/>
              </a:rPr>
              <a:t> 2016 CC-BY Dag Endresen, </a:t>
            </a:r>
            <a:r>
              <a:rPr lang="pt-PT" sz="1200" kern="1200" dirty="0" err="1" smtClean="0">
                <a:solidFill>
                  <a:schemeClr val="tx1"/>
                </a:solidFill>
                <a:latin typeface="+mn-lt"/>
                <a:ea typeface="+mn-ea"/>
                <a:cs typeface="+mn-cs"/>
              </a:rPr>
              <a:t>http</a:t>
            </a:r>
            <a:r>
              <a:rPr lang="pt-PT" sz="1200" kern="1200" dirty="0" smtClean="0">
                <a:solidFill>
                  <a:schemeClr val="tx1"/>
                </a:solidFill>
                <a:latin typeface="+mn-lt"/>
                <a:ea typeface="+mn-ea"/>
                <a:cs typeface="+mn-cs"/>
              </a:rPr>
              <a:t>://</a:t>
            </a:r>
            <a:r>
              <a:rPr lang="pt-PT" sz="1200" kern="1200" dirty="0" err="1" smtClean="0">
                <a:solidFill>
                  <a:schemeClr val="tx1"/>
                </a:solidFill>
                <a:latin typeface="+mn-lt"/>
                <a:ea typeface="+mn-ea"/>
                <a:cs typeface="+mn-cs"/>
              </a:rPr>
              <a:t>www.inaturalist.org</a:t>
            </a:r>
            <a:r>
              <a:rPr lang="pt-PT" sz="1200" kern="1200" dirty="0" smtClean="0">
                <a:solidFill>
                  <a:schemeClr val="tx1"/>
                </a:solidFill>
                <a:latin typeface="+mn-lt"/>
                <a:ea typeface="+mn-ea"/>
                <a:cs typeface="+mn-cs"/>
              </a:rPr>
              <a:t>/</a:t>
            </a:r>
            <a:r>
              <a:rPr lang="pt-PT" sz="1200" kern="1200" dirty="0" err="1" smtClean="0">
                <a:solidFill>
                  <a:schemeClr val="tx1"/>
                </a:solidFill>
                <a:latin typeface="+mn-lt"/>
                <a:ea typeface="+mn-ea"/>
                <a:cs typeface="+mn-cs"/>
              </a:rPr>
              <a:t>observations</a:t>
            </a:r>
            <a:r>
              <a:rPr lang="pt-PT" sz="1200" kern="1200" dirty="0" smtClean="0">
                <a:solidFill>
                  <a:schemeClr val="tx1"/>
                </a:solidFill>
                <a:latin typeface="+mn-lt"/>
                <a:ea typeface="+mn-ea"/>
                <a:cs typeface="+mn-cs"/>
              </a:rPr>
              <a:t>/3027829 </a:t>
            </a:r>
            <a:r>
              <a:rPr lang="pt-PT" sz="1200" kern="1200" dirty="0" err="1" smtClean="0">
                <a:solidFill>
                  <a:schemeClr val="tx1"/>
                </a:solidFill>
                <a:latin typeface="+mn-lt"/>
                <a:ea typeface="+mn-ea"/>
                <a:cs typeface="+mn-cs"/>
              </a:rPr>
              <a:t>http</a:t>
            </a:r>
            <a:r>
              <a:rPr lang="pt-PT" sz="1200" kern="1200" dirty="0" smtClean="0">
                <a:solidFill>
                  <a:schemeClr val="tx1"/>
                </a:solidFill>
                <a:latin typeface="+mn-lt"/>
                <a:ea typeface="+mn-ea"/>
                <a:cs typeface="+mn-cs"/>
              </a:rPr>
              <a:t>://www.gbif.org/occurrence/1306574202</a:t>
            </a:r>
          </a:p>
          <a:p>
            <a:pPr marL="0" marR="0" indent="0" algn="l" defTabSz="914400" rtl="0" eaLnBrk="1" fontAlgn="auto" latinLnBrk="0" hangingPunct="1">
              <a:lnSpc>
                <a:spcPct val="100000"/>
              </a:lnSpc>
              <a:spcBef>
                <a:spcPts val="0"/>
              </a:spcBef>
              <a:spcAft>
                <a:spcPts val="0"/>
              </a:spcAft>
              <a:buClrTx/>
              <a:buSzTx/>
              <a:buFontTx/>
              <a:buNone/>
              <a:tabLst/>
              <a:defRPr/>
            </a:pPr>
            <a:r>
              <a:rPr lang="pt-PT" sz="1200" kern="1200" dirty="0" err="1" smtClean="0">
                <a:solidFill>
                  <a:schemeClr val="tx1"/>
                </a:solidFill>
                <a:latin typeface="+mn-lt"/>
                <a:ea typeface="+mn-ea"/>
                <a:cs typeface="+mn-cs"/>
              </a:rPr>
              <a:t>Illustration</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Cultivated</a:t>
            </a:r>
            <a:r>
              <a:rPr lang="pt-PT" sz="1200" kern="1200" dirty="0" smtClean="0">
                <a:solidFill>
                  <a:schemeClr val="tx1"/>
                </a:solidFill>
                <a:latin typeface="+mn-lt"/>
                <a:ea typeface="+mn-ea"/>
                <a:cs typeface="+mn-cs"/>
              </a:rPr>
              <a:t> </a:t>
            </a:r>
            <a:r>
              <a:rPr lang="pt-PT" sz="1200" kern="1200" dirty="0" err="1" smtClean="0">
                <a:solidFill>
                  <a:schemeClr val="tx1"/>
                </a:solidFill>
                <a:latin typeface="+mn-lt"/>
                <a:ea typeface="+mn-ea"/>
                <a:cs typeface="+mn-cs"/>
              </a:rPr>
              <a:t>barley</a:t>
            </a:r>
            <a:r>
              <a:rPr lang="pt-PT" sz="1200" kern="1200" dirty="0" smtClean="0">
                <a:solidFill>
                  <a:schemeClr val="tx1"/>
                </a:solidFill>
                <a:latin typeface="+mn-lt"/>
                <a:ea typeface="+mn-ea"/>
                <a:cs typeface="+mn-cs"/>
              </a:rPr>
              <a:t> (Hordeum vulgare) </a:t>
            </a:r>
            <a:r>
              <a:rPr lang="pt-PT" sz="1200" kern="1200" dirty="0" err="1" smtClean="0">
                <a:solidFill>
                  <a:schemeClr val="tx1"/>
                </a:solidFill>
                <a:latin typeface="+mn-lt"/>
                <a:ea typeface="+mn-ea"/>
                <a:cs typeface="+mn-cs"/>
              </a:rPr>
              <a:t>June</a:t>
            </a:r>
            <a:r>
              <a:rPr lang="pt-PT" sz="1200" kern="1200" dirty="0" smtClean="0">
                <a:solidFill>
                  <a:schemeClr val="tx1"/>
                </a:solidFill>
                <a:latin typeface="+mn-lt"/>
                <a:ea typeface="+mn-ea"/>
                <a:cs typeface="+mn-cs"/>
              </a:rPr>
              <a:t> 2007, Gatersleben </a:t>
            </a:r>
            <a:r>
              <a:rPr lang="pt-PT" sz="1200" kern="1200" dirty="0" err="1" smtClean="0">
                <a:solidFill>
                  <a:schemeClr val="tx1"/>
                </a:solidFill>
                <a:latin typeface="+mn-lt"/>
                <a:ea typeface="+mn-ea"/>
                <a:cs typeface="+mn-cs"/>
              </a:rPr>
              <a:t>Germany</a:t>
            </a:r>
            <a:r>
              <a:rPr lang="pt-PT" sz="1200" kern="1200" dirty="0" smtClean="0">
                <a:solidFill>
                  <a:schemeClr val="tx1"/>
                </a:solidFill>
                <a:latin typeface="+mn-lt"/>
                <a:ea typeface="+mn-ea"/>
                <a:cs typeface="+mn-cs"/>
              </a:rPr>
              <a:t> CC-BY Dag Endresen,</a:t>
            </a:r>
            <a:r>
              <a:rPr lang="pt-PT" sz="1200" kern="1200" baseline="0" dirty="0" smtClean="0">
                <a:solidFill>
                  <a:schemeClr val="tx1"/>
                </a:solidFill>
                <a:latin typeface="+mn-lt"/>
                <a:ea typeface="+mn-ea"/>
                <a:cs typeface="+mn-cs"/>
              </a:rPr>
              <a:t> </a:t>
            </a:r>
            <a:r>
              <a:rPr lang="pt-PT" sz="1200" kern="1200" baseline="0" dirty="0" err="1" smtClean="0">
                <a:solidFill>
                  <a:schemeClr val="tx1"/>
                </a:solidFill>
                <a:latin typeface="+mn-lt"/>
                <a:ea typeface="+mn-ea"/>
                <a:cs typeface="+mn-cs"/>
              </a:rPr>
              <a:t>http</a:t>
            </a:r>
            <a:r>
              <a:rPr lang="pt-PT" sz="1200" kern="1200" baseline="0" dirty="0" smtClean="0">
                <a:solidFill>
                  <a:schemeClr val="tx1"/>
                </a:solidFill>
                <a:latin typeface="+mn-lt"/>
                <a:ea typeface="+mn-ea"/>
                <a:cs typeface="+mn-cs"/>
              </a:rPr>
              <a:t>://</a:t>
            </a:r>
            <a:r>
              <a:rPr lang="pt-PT" sz="1200" kern="1200" baseline="0" dirty="0" err="1" smtClean="0">
                <a:solidFill>
                  <a:schemeClr val="tx1"/>
                </a:solidFill>
                <a:latin typeface="+mn-lt"/>
                <a:ea typeface="+mn-ea"/>
                <a:cs typeface="+mn-cs"/>
              </a:rPr>
              <a:t>www.inaturalist.org</a:t>
            </a:r>
            <a:r>
              <a:rPr lang="pt-PT" sz="1200" kern="1200" baseline="0" dirty="0" smtClean="0">
                <a:solidFill>
                  <a:schemeClr val="tx1"/>
                </a:solidFill>
                <a:latin typeface="+mn-lt"/>
                <a:ea typeface="+mn-ea"/>
                <a:cs typeface="+mn-cs"/>
              </a:rPr>
              <a:t>/</a:t>
            </a:r>
            <a:r>
              <a:rPr lang="pt-PT" sz="1200" kern="1200" baseline="0" dirty="0" err="1" smtClean="0">
                <a:solidFill>
                  <a:schemeClr val="tx1"/>
                </a:solidFill>
                <a:latin typeface="+mn-lt"/>
                <a:ea typeface="+mn-ea"/>
                <a:cs typeface="+mn-cs"/>
              </a:rPr>
              <a:t>observations</a:t>
            </a:r>
            <a:r>
              <a:rPr lang="pt-PT" sz="1200" kern="1200" baseline="0" dirty="0" smtClean="0">
                <a:solidFill>
                  <a:schemeClr val="tx1"/>
                </a:solidFill>
                <a:latin typeface="+mn-lt"/>
                <a:ea typeface="+mn-ea"/>
                <a:cs typeface="+mn-cs"/>
              </a:rPr>
              <a:t>/63715</a:t>
            </a:r>
            <a:endParaRPr lang="pt-PT"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t-PT" sz="1200" kern="1200" dirty="0" smtClean="0">
                <a:solidFill>
                  <a:schemeClr val="tx1"/>
                </a:solidFill>
                <a:latin typeface="+mn-lt"/>
                <a:ea typeface="+mn-ea"/>
                <a:cs typeface="+mn-cs"/>
              </a:rPr>
              <a:t>--</a:t>
            </a:r>
          </a:p>
          <a:p>
            <a:r>
              <a:rPr lang="pt-PT" sz="1300" i="1" kern="1200" dirty="0" smtClean="0">
                <a:solidFill>
                  <a:schemeClr val="tx1"/>
                </a:solidFill>
                <a:effectLst/>
                <a:latin typeface="+mn-lt"/>
                <a:ea typeface="+mn-ea"/>
                <a:cs typeface="+mn-cs"/>
              </a:rPr>
              <a:t>Definition of </a:t>
            </a:r>
            <a:r>
              <a:rPr lang="pt-PT" sz="1300" i="1" kern="1200" dirty="0" err="1" smtClean="0">
                <a:solidFill>
                  <a:schemeClr val="tx1"/>
                </a:solidFill>
                <a:effectLst/>
                <a:latin typeface="+mn-lt"/>
                <a:ea typeface="+mn-ea"/>
                <a:cs typeface="+mn-cs"/>
              </a:rPr>
              <a:t>Crop</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Wild</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Relative</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species</a:t>
            </a:r>
            <a:r>
              <a:rPr lang="pt-PT" sz="1300" i="1" kern="1200" dirty="0" smtClean="0">
                <a:solidFill>
                  <a:schemeClr val="tx1"/>
                </a:solidFill>
                <a:effectLst/>
                <a:latin typeface="+mn-lt"/>
                <a:ea typeface="+mn-ea"/>
                <a:cs typeface="+mn-cs"/>
              </a:rPr>
              <a:t> (CWR) </a:t>
            </a:r>
            <a:endParaRPr lang="pt-PT" sz="1200" dirty="0" smtClean="0">
              <a:effectLst/>
            </a:endParaRPr>
          </a:p>
          <a:p>
            <a:r>
              <a:rPr lang="pt-PT" sz="1300" kern="1200" dirty="0" smtClean="0">
                <a:solidFill>
                  <a:schemeClr val="tx1"/>
                </a:solidFill>
                <a:effectLst/>
                <a:latin typeface="+mn-lt"/>
                <a:ea typeface="+mn-ea"/>
                <a:cs typeface="+mn-cs"/>
              </a:rPr>
              <a:t>"</a:t>
            </a:r>
            <a:r>
              <a:rPr lang="pt-PT" sz="1300" kern="1200" dirty="0" err="1" smtClean="0">
                <a:solidFill>
                  <a:schemeClr val="tx1"/>
                </a:solidFill>
                <a:effectLst/>
                <a:latin typeface="+mn-lt"/>
                <a:ea typeface="+mn-ea"/>
                <a:cs typeface="+mn-cs"/>
              </a:rPr>
              <a:t>those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wild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plant</a:t>
            </a:r>
            <a:r>
              <a:rPr lang="pt-PT" sz="1300" kern="1200" dirty="0" smtClean="0">
                <a:solidFill>
                  <a:schemeClr val="tx1"/>
                </a:solidFill>
                <a:effectLst/>
                <a:latin typeface="+mn-lt"/>
                <a:ea typeface="+mn-ea"/>
                <a:cs typeface="+mn-cs"/>
              </a:rPr>
              <a:t> taxa more </a:t>
            </a:r>
            <a:r>
              <a:rPr lang="pt-PT" sz="1300" kern="1200" dirty="0" err="1" smtClean="0">
                <a:solidFill>
                  <a:schemeClr val="tx1"/>
                </a:solidFill>
                <a:effectLst/>
                <a:latin typeface="+mn-lt"/>
                <a:ea typeface="+mn-ea"/>
                <a:cs typeface="+mn-cs"/>
              </a:rPr>
              <a:t>or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less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closely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related</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species</a:t>
            </a:r>
            <a:r>
              <a:rPr lang="pt-PT" sz="1300" kern="1200" dirty="0" smtClean="0">
                <a:solidFill>
                  <a:schemeClr val="tx1"/>
                </a:solidFill>
                <a:effectLst/>
                <a:latin typeface="+mn-lt"/>
                <a:ea typeface="+mn-ea"/>
                <a:cs typeface="+mn-cs"/>
              </a:rPr>
              <a:t> of </a:t>
            </a:r>
            <a:r>
              <a:rPr lang="pt-PT" sz="1300" kern="1200" dirty="0" err="1" smtClean="0">
                <a:solidFill>
                  <a:schemeClr val="tx1"/>
                </a:solidFill>
                <a:effectLst/>
                <a:latin typeface="+mn-lt"/>
                <a:ea typeface="+mn-ea"/>
                <a:cs typeface="+mn-cs"/>
              </a:rPr>
              <a:t>direct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socio-economic</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importance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including</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food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fodder</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forage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medicinal </a:t>
            </a:r>
            <a:r>
              <a:rPr lang="pt-PT" sz="1300" kern="1200" dirty="0" err="1" smtClean="0">
                <a:solidFill>
                  <a:schemeClr val="tx1"/>
                </a:solidFill>
                <a:effectLst/>
                <a:latin typeface="+mn-lt"/>
                <a:ea typeface="+mn-ea"/>
                <a:cs typeface="+mn-cs"/>
              </a:rPr>
              <a:t>plants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condiments</a:t>
            </a:r>
            <a:r>
              <a:rPr lang="pt-PT" sz="1300" kern="1200" dirty="0" smtClean="0">
                <a:solidFill>
                  <a:schemeClr val="tx1"/>
                </a:solidFill>
                <a:effectLst/>
                <a:latin typeface="+mn-lt"/>
                <a:ea typeface="+mn-ea"/>
                <a:cs typeface="+mn-cs"/>
              </a:rPr>
              <a:t>, ornamental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forestry</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species</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well</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those</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related</a:t>
            </a:r>
            <a:r>
              <a:rPr lang="pt-PT" sz="1300" kern="1200" dirty="0" smtClean="0">
                <a:solidFill>
                  <a:schemeClr val="tx1"/>
                </a:solidFill>
                <a:effectLst/>
                <a:latin typeface="+mn-lt"/>
                <a:ea typeface="+mn-ea"/>
                <a:cs typeface="+mn-cs"/>
              </a:rPr>
              <a:t> to </a:t>
            </a:r>
            <a:r>
              <a:rPr lang="pt-PT" sz="1300" kern="1200" dirty="0" err="1" smtClean="0">
                <a:solidFill>
                  <a:schemeClr val="tx1"/>
                </a:solidFill>
                <a:effectLst/>
                <a:latin typeface="+mn-lt"/>
                <a:ea typeface="+mn-ea"/>
                <a:cs typeface="+mn-cs"/>
              </a:rPr>
              <a:t>crops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used</a:t>
            </a:r>
            <a:r>
              <a:rPr lang="pt-PT" sz="1300" kern="1200" dirty="0" smtClean="0">
                <a:solidFill>
                  <a:schemeClr val="tx1"/>
                </a:solidFill>
                <a:effectLst/>
                <a:latin typeface="+mn-lt"/>
                <a:ea typeface="+mn-ea"/>
                <a:cs typeface="+mn-cs"/>
              </a:rPr>
              <a:t> for industrial </a:t>
            </a:r>
            <a:r>
              <a:rPr lang="pt-PT" sz="1300" kern="1200" dirty="0" err="1" smtClean="0">
                <a:solidFill>
                  <a:schemeClr val="tx1"/>
                </a:solidFill>
                <a:effectLst/>
                <a:latin typeface="+mn-lt"/>
                <a:ea typeface="+mn-ea"/>
                <a:cs typeface="+mn-cs"/>
              </a:rPr>
              <a:t>purposes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such</a:t>
            </a:r>
            <a:r>
              <a:rPr lang="pt-PT" sz="1300" kern="1200" dirty="0" smtClean="0">
                <a:solidFill>
                  <a:schemeClr val="tx1"/>
                </a:solidFill>
                <a:effectLst/>
                <a:latin typeface="+mn-lt"/>
                <a:ea typeface="+mn-ea"/>
                <a:cs typeface="+mn-cs"/>
              </a:rPr>
              <a:t> as </a:t>
            </a:r>
            <a:r>
              <a:rPr lang="pt-PT" sz="1300" kern="1200" dirty="0" err="1" smtClean="0">
                <a:solidFill>
                  <a:schemeClr val="tx1"/>
                </a:solidFill>
                <a:effectLst/>
                <a:latin typeface="+mn-lt"/>
                <a:ea typeface="+mn-ea"/>
                <a:cs typeface="+mn-cs"/>
              </a:rPr>
              <a:t>oils</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and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fibres</a:t>
            </a:r>
            <a:r>
              <a:rPr lang="pt-PT" sz="1300" kern="1200" dirty="0" smtClean="0">
                <a:solidFill>
                  <a:schemeClr val="tx1"/>
                </a:solidFill>
                <a:effectLst/>
                <a:latin typeface="+mn-lt"/>
                <a:ea typeface="+mn-ea"/>
                <a:cs typeface="+mn-cs"/>
              </a:rPr>
              <a:t>" (Maxted </a:t>
            </a:r>
            <a:r>
              <a:rPr lang="pt-PT" sz="1300" i="1" kern="1200" dirty="0" err="1" smtClean="0">
                <a:solidFill>
                  <a:schemeClr val="tx1"/>
                </a:solidFill>
                <a:effectLst/>
                <a:latin typeface="+mn-lt"/>
                <a:ea typeface="+mn-ea"/>
                <a:cs typeface="+mn-cs"/>
              </a:rPr>
              <a:t>et</a:t>
            </a:r>
            <a:r>
              <a:rPr lang="pt-PT" sz="1300" i="1" kern="1200" dirty="0" smtClean="0">
                <a:solidFill>
                  <a:schemeClr val="tx1"/>
                </a:solidFill>
                <a:effectLst/>
                <a:latin typeface="+mn-lt"/>
                <a:ea typeface="+mn-ea"/>
                <a:cs typeface="+mn-cs"/>
              </a:rPr>
              <a:t> </a:t>
            </a:r>
            <a:r>
              <a:rPr lang="pt-PT" sz="1300" i="1" kern="1200" dirty="0" err="1" smtClean="0">
                <a:solidFill>
                  <a:schemeClr val="tx1"/>
                </a:solidFill>
                <a:effectLst/>
                <a:latin typeface="+mn-lt"/>
                <a:ea typeface="+mn-ea"/>
                <a:cs typeface="+mn-cs"/>
              </a:rPr>
              <a:t>al</a:t>
            </a:r>
            <a:r>
              <a:rPr lang="pt-PT" sz="1300" kern="1200" dirty="0" err="1" smtClean="0">
                <a:solidFill>
                  <a:schemeClr val="tx1"/>
                </a:solidFill>
                <a:effectLst/>
                <a:latin typeface="+mn-lt"/>
                <a:ea typeface="+mn-ea"/>
                <a:cs typeface="+mn-cs"/>
              </a:rPr>
              <a:t>.</a:t>
            </a:r>
            <a:r>
              <a:rPr lang="pt-PT" sz="1300" kern="1200" dirty="0" smtClean="0">
                <a:solidFill>
                  <a:schemeClr val="tx1"/>
                </a:solidFill>
                <a:effectLst/>
                <a:latin typeface="+mn-lt"/>
                <a:ea typeface="+mn-ea"/>
                <a:cs typeface="+mn-cs"/>
              </a:rPr>
              <a:t> 2006). </a:t>
            </a:r>
            <a:r>
              <a:rPr lang="pt-PT" sz="1300" kern="1200" dirty="0" err="1" smtClean="0">
                <a:solidFill>
                  <a:schemeClr val="tx1"/>
                </a:solidFill>
                <a:effectLst/>
                <a:latin typeface="+mn-lt"/>
                <a:ea typeface="+mn-ea"/>
                <a:cs typeface="+mn-cs"/>
              </a:rPr>
              <a:t>Crop</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wild</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relatives</a:t>
            </a:r>
            <a:r>
              <a:rPr lang="pt-PT" sz="1300" kern="1200" dirty="0" smtClean="0">
                <a:solidFill>
                  <a:schemeClr val="tx1"/>
                </a:solidFill>
                <a:effectLst/>
                <a:latin typeface="+mn-lt"/>
                <a:ea typeface="+mn-ea"/>
                <a:cs typeface="+mn-cs"/>
              </a:rPr>
              <a:t> are </a:t>
            </a:r>
            <a:r>
              <a:rPr lang="pt-PT" sz="1300" kern="1200" dirty="0" err="1" smtClean="0">
                <a:solidFill>
                  <a:schemeClr val="tx1"/>
                </a:solidFill>
                <a:effectLst/>
                <a:latin typeface="+mn-lt"/>
                <a:ea typeface="+mn-ea"/>
                <a:cs typeface="+mn-cs"/>
              </a:rPr>
              <a:t>used</a:t>
            </a:r>
            <a:r>
              <a:rPr lang="pt-PT" sz="1300" kern="1200" dirty="0" smtClean="0">
                <a:solidFill>
                  <a:schemeClr val="tx1"/>
                </a:solidFill>
                <a:effectLst/>
                <a:latin typeface="+mn-lt"/>
                <a:ea typeface="+mn-ea"/>
                <a:cs typeface="+mn-cs"/>
              </a:rPr>
              <a:t> as a source of genes for </a:t>
            </a:r>
            <a:r>
              <a:rPr lang="pt-PT" sz="1300" kern="1200" dirty="0" err="1" smtClean="0">
                <a:solidFill>
                  <a:schemeClr val="tx1"/>
                </a:solidFill>
                <a:effectLst/>
                <a:latin typeface="+mn-lt"/>
                <a:ea typeface="+mn-ea"/>
                <a:cs typeface="+mn-cs"/>
              </a:rPr>
              <a:t>plant</a:t>
            </a:r>
            <a:r>
              <a:rPr lang="pt-PT" sz="1300" kern="1200" dirty="0" smtClean="0">
                <a:solidFill>
                  <a:schemeClr val="tx1"/>
                </a:solidFill>
                <a:effectLst/>
                <a:latin typeface="+mn-lt"/>
                <a:ea typeface="+mn-ea"/>
                <a:cs typeface="+mn-cs"/>
              </a:rPr>
              <a:t> </a:t>
            </a:r>
            <a:r>
              <a:rPr lang="pt-PT" sz="1300" kern="1200" dirty="0" err="1" smtClean="0">
                <a:solidFill>
                  <a:schemeClr val="tx1"/>
                </a:solidFill>
                <a:effectLst/>
                <a:latin typeface="+mn-lt"/>
                <a:ea typeface="+mn-ea"/>
                <a:cs typeface="+mn-cs"/>
              </a:rPr>
              <a:t>improvement</a:t>
            </a:r>
            <a:r>
              <a:rPr lang="pt-PT" sz="1300" kern="1200" dirty="0" smtClean="0">
                <a:solidFill>
                  <a:schemeClr val="tx1"/>
                </a:solidFill>
                <a:effectLst/>
                <a:latin typeface="+mn-lt"/>
                <a:ea typeface="+mn-ea"/>
                <a:cs typeface="+mn-cs"/>
              </a:rPr>
              <a:t>. </a:t>
            </a:r>
            <a:endParaRPr lang="pt-PT" sz="1200" kern="1200" dirty="0" smtClean="0">
              <a:solidFill>
                <a:schemeClr val="tx1"/>
              </a:solidFill>
              <a:latin typeface="+mn-lt"/>
              <a:ea typeface="+mn-ea"/>
              <a:cs typeface="+mn-cs"/>
            </a:endParaRPr>
          </a:p>
          <a:p>
            <a:r>
              <a:rPr lang="pt-PT" sz="1300" i="0" kern="1200" dirty="0" smtClean="0">
                <a:solidFill>
                  <a:schemeClr val="tx1"/>
                </a:solidFill>
                <a:effectLst/>
                <a:latin typeface="+mn-lt"/>
                <a:ea typeface="+mn-ea"/>
                <a:cs typeface="+mn-cs"/>
              </a:rPr>
              <a:t>Maxted N, Ford-Lloyd BV, </a:t>
            </a:r>
            <a:r>
              <a:rPr lang="pt-PT" sz="1300" i="0" kern="1200" dirty="0" err="1" smtClean="0">
                <a:solidFill>
                  <a:schemeClr val="tx1"/>
                </a:solidFill>
                <a:effectLst/>
                <a:latin typeface="+mn-lt"/>
                <a:ea typeface="+mn-ea"/>
                <a:cs typeface="+mn-cs"/>
              </a:rPr>
              <a:t>Jury</a:t>
            </a:r>
            <a:r>
              <a:rPr lang="pt-PT" sz="1300" i="0" kern="1200" dirty="0" smtClean="0">
                <a:solidFill>
                  <a:schemeClr val="tx1"/>
                </a:solidFill>
                <a:effectLst/>
                <a:latin typeface="+mn-lt"/>
                <a:ea typeface="+mn-ea"/>
                <a:cs typeface="+mn-cs"/>
              </a:rPr>
              <a:t> SL, Kell SP, </a:t>
            </a:r>
            <a:r>
              <a:rPr lang="pt-PT" sz="1300" i="0" kern="1200" dirty="0" err="1" smtClean="0">
                <a:solidFill>
                  <a:schemeClr val="tx1"/>
                </a:solidFill>
                <a:effectLst/>
                <a:latin typeface="+mn-lt"/>
                <a:ea typeface="+mn-ea"/>
                <a:cs typeface="+mn-cs"/>
              </a:rPr>
              <a:t>and</a:t>
            </a:r>
            <a:r>
              <a:rPr lang="pt-PT" sz="1300" i="0" kern="1200" dirty="0" smtClean="0">
                <a:solidFill>
                  <a:schemeClr val="tx1"/>
                </a:solidFill>
                <a:effectLst/>
                <a:latin typeface="+mn-lt"/>
                <a:ea typeface="+mn-ea"/>
                <a:cs typeface="+mn-cs"/>
              </a:rPr>
              <a:t> </a:t>
            </a:r>
            <a:r>
              <a:rPr lang="pt-PT" sz="1300" i="0" kern="1200" dirty="0" err="1" smtClean="0">
                <a:solidFill>
                  <a:schemeClr val="tx1"/>
                </a:solidFill>
                <a:effectLst/>
                <a:latin typeface="+mn-lt"/>
                <a:ea typeface="+mn-ea"/>
                <a:cs typeface="+mn-cs"/>
              </a:rPr>
              <a:t>Scholten</a:t>
            </a:r>
            <a:r>
              <a:rPr lang="pt-PT" sz="1300" i="0" kern="1200" dirty="0" smtClean="0">
                <a:solidFill>
                  <a:schemeClr val="tx1"/>
                </a:solidFill>
                <a:effectLst/>
                <a:latin typeface="+mn-lt"/>
                <a:ea typeface="+mn-ea"/>
                <a:cs typeface="+mn-cs"/>
              </a:rPr>
              <a:t> MA (2006). </a:t>
            </a:r>
            <a:r>
              <a:rPr lang="pt-PT" sz="1300" i="0" kern="1200" dirty="0" err="1" smtClean="0">
                <a:solidFill>
                  <a:schemeClr val="tx1"/>
                </a:solidFill>
                <a:effectLst/>
                <a:latin typeface="+mn-lt"/>
                <a:ea typeface="+mn-ea"/>
                <a:cs typeface="+mn-cs"/>
              </a:rPr>
              <a:t>Towards</a:t>
            </a:r>
            <a:r>
              <a:rPr lang="pt-PT" sz="1300" i="0" kern="1200" dirty="0" smtClean="0">
                <a:solidFill>
                  <a:schemeClr val="tx1"/>
                </a:solidFill>
                <a:effectLst/>
                <a:latin typeface="+mn-lt"/>
                <a:ea typeface="+mn-ea"/>
                <a:cs typeface="+mn-cs"/>
              </a:rPr>
              <a:t> a definition of a </a:t>
            </a:r>
            <a:r>
              <a:rPr lang="pt-PT" sz="1300" i="0" kern="1200" dirty="0" err="1" smtClean="0">
                <a:solidFill>
                  <a:schemeClr val="tx1"/>
                </a:solidFill>
                <a:effectLst/>
                <a:latin typeface="+mn-lt"/>
                <a:ea typeface="+mn-ea"/>
                <a:cs typeface="+mn-cs"/>
              </a:rPr>
              <a:t>crop</a:t>
            </a:r>
            <a:r>
              <a:rPr lang="pt-PT" sz="1300" i="0" kern="1200" dirty="0" smtClean="0">
                <a:solidFill>
                  <a:schemeClr val="tx1"/>
                </a:solidFill>
                <a:effectLst/>
                <a:latin typeface="+mn-lt"/>
                <a:ea typeface="+mn-ea"/>
                <a:cs typeface="+mn-cs"/>
              </a:rPr>
              <a:t> </a:t>
            </a:r>
            <a:r>
              <a:rPr lang="pt-PT" sz="1300" i="0" kern="1200" dirty="0" err="1" smtClean="0">
                <a:solidFill>
                  <a:schemeClr val="tx1"/>
                </a:solidFill>
                <a:effectLst/>
                <a:latin typeface="+mn-lt"/>
                <a:ea typeface="+mn-ea"/>
                <a:cs typeface="+mn-cs"/>
              </a:rPr>
              <a:t>wild</a:t>
            </a:r>
            <a:r>
              <a:rPr lang="pt-PT" sz="1300" i="0" kern="1200" dirty="0" smtClean="0">
                <a:solidFill>
                  <a:schemeClr val="tx1"/>
                </a:solidFill>
                <a:effectLst/>
                <a:latin typeface="+mn-lt"/>
                <a:ea typeface="+mn-ea"/>
                <a:cs typeface="+mn-cs"/>
              </a:rPr>
              <a:t> </a:t>
            </a:r>
            <a:r>
              <a:rPr lang="pt-PT" sz="1300" i="0" kern="1200" dirty="0" err="1" smtClean="0">
                <a:solidFill>
                  <a:schemeClr val="tx1"/>
                </a:solidFill>
                <a:effectLst/>
                <a:latin typeface="+mn-lt"/>
                <a:ea typeface="+mn-ea"/>
                <a:cs typeface="+mn-cs"/>
              </a:rPr>
              <a:t>relative</a:t>
            </a:r>
            <a:r>
              <a:rPr lang="pt-PT" sz="1300" i="0" kern="1200" dirty="0" smtClean="0">
                <a:solidFill>
                  <a:schemeClr val="tx1"/>
                </a:solidFill>
                <a:effectLst/>
                <a:latin typeface="+mn-lt"/>
                <a:ea typeface="+mn-ea"/>
                <a:cs typeface="+mn-cs"/>
              </a:rPr>
              <a:t>. Biodiversity </a:t>
            </a:r>
            <a:r>
              <a:rPr lang="pt-PT" sz="1300" i="0" kern="1200" dirty="0" err="1" smtClean="0">
                <a:solidFill>
                  <a:schemeClr val="tx1"/>
                </a:solidFill>
                <a:effectLst/>
                <a:latin typeface="+mn-lt"/>
                <a:ea typeface="+mn-ea"/>
                <a:cs typeface="+mn-cs"/>
              </a:rPr>
              <a:t>and</a:t>
            </a:r>
            <a:r>
              <a:rPr lang="pt-PT" sz="1300" i="0" kern="1200" dirty="0" smtClean="0">
                <a:solidFill>
                  <a:schemeClr val="tx1"/>
                </a:solidFill>
                <a:effectLst/>
                <a:latin typeface="+mn-lt"/>
                <a:ea typeface="+mn-ea"/>
                <a:cs typeface="+mn-cs"/>
              </a:rPr>
              <a:t> </a:t>
            </a:r>
            <a:r>
              <a:rPr lang="pt-PT" sz="1300" i="0" kern="1200" dirty="0" err="1" smtClean="0">
                <a:solidFill>
                  <a:schemeClr val="tx1"/>
                </a:solidFill>
                <a:effectLst/>
                <a:latin typeface="+mn-lt"/>
                <a:ea typeface="+mn-ea"/>
                <a:cs typeface="+mn-cs"/>
              </a:rPr>
              <a:t>Conservation</a:t>
            </a:r>
            <a:r>
              <a:rPr lang="pt-PT" sz="1300" i="0" kern="1200" dirty="0" smtClean="0">
                <a:solidFill>
                  <a:schemeClr val="tx1"/>
                </a:solidFill>
                <a:effectLst/>
                <a:latin typeface="+mn-lt"/>
                <a:ea typeface="+mn-ea"/>
                <a:cs typeface="+mn-cs"/>
              </a:rPr>
              <a:t> 15: 2673–2685. doi:10.1007/s10531-005- 5409-6</a:t>
            </a:r>
            <a:endParaRPr lang="pt-PT" sz="1200" i="0" dirty="0" smtClean="0">
              <a:effectLs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Illustration, GBIF Portal, filter for Plants, http://www.gbif.org/species/6, updated 2017-06-08</a:t>
            </a:r>
          </a:p>
          <a:p>
            <a:endParaRPr lang="en-US" baseline="0" dirty="0" smtClean="0"/>
          </a:p>
          <a:p>
            <a:r>
              <a:rPr lang="en-US" baseline="0" dirty="0" smtClean="0"/>
              <a:t>Nigel Maxted and </a:t>
            </a:r>
            <a:r>
              <a:rPr lang="en-US" baseline="0" dirty="0" err="1" smtClean="0"/>
              <a:t>Shelagh</a:t>
            </a:r>
            <a:r>
              <a:rPr lang="en-US" baseline="0" dirty="0" smtClean="0"/>
              <a:t> Kell (2009). Establishment of a Global Network for the In Situ Conservation of Crop Wild Relatives: Status and Needs. FAO, Rome.</a:t>
            </a:r>
            <a:endParaRPr lang="en-US" dirty="0" smtClean="0"/>
          </a:p>
          <a:p>
            <a:r>
              <a:rPr lang="en-US" dirty="0" smtClean="0"/>
              <a:t>http://</a:t>
            </a:r>
            <a:r>
              <a:rPr lang="en-US" dirty="0" err="1" smtClean="0"/>
              <a:t>www.fao.org</a:t>
            </a:r>
            <a:r>
              <a:rPr lang="en-US" dirty="0" smtClean="0"/>
              <a:t>/</a:t>
            </a:r>
            <a:r>
              <a:rPr lang="en-US" dirty="0" err="1" smtClean="0"/>
              <a:t>docrep</a:t>
            </a:r>
            <a:r>
              <a:rPr lang="en-US" dirty="0" smtClean="0"/>
              <a:t>/013/i1500e/i1500e18a.pdf</a:t>
            </a:r>
          </a:p>
          <a:p>
            <a:endParaRPr lang="en-US" dirty="0" smtClean="0"/>
          </a:p>
          <a:p>
            <a:pPr>
              <a:lnSpc>
                <a:spcPct val="150000"/>
              </a:lnSpc>
            </a:pPr>
            <a:r>
              <a:rPr lang="pt-PT" sz="1400" dirty="0" smtClean="0"/>
              <a:t>CWR </a:t>
            </a:r>
            <a:r>
              <a:rPr lang="pt-PT" sz="1400" dirty="0" err="1" smtClean="0"/>
              <a:t>account</a:t>
            </a:r>
            <a:r>
              <a:rPr lang="pt-PT" sz="1400" dirty="0" smtClean="0"/>
              <a:t> for </a:t>
            </a:r>
            <a:r>
              <a:rPr lang="pt-PT" sz="1400" dirty="0" err="1" smtClean="0"/>
              <a:t>around</a:t>
            </a:r>
            <a:r>
              <a:rPr lang="pt-PT" sz="1400" dirty="0" smtClean="0"/>
              <a:t> 21% of the </a:t>
            </a:r>
            <a:r>
              <a:rPr lang="pt-PT" sz="1400" dirty="0" err="1" smtClean="0"/>
              <a:t>world’s</a:t>
            </a:r>
            <a:r>
              <a:rPr lang="pt-PT" sz="1400" dirty="0" smtClean="0"/>
              <a:t> flora (Maxted </a:t>
            </a:r>
            <a:r>
              <a:rPr lang="pt-PT" sz="1400" dirty="0" err="1" smtClean="0"/>
              <a:t>and</a:t>
            </a:r>
            <a:r>
              <a:rPr lang="pt-PT" sz="1400" dirty="0" smtClean="0"/>
              <a:t> Kell 2009)</a:t>
            </a:r>
          </a:p>
          <a:p>
            <a:pPr>
              <a:lnSpc>
                <a:spcPct val="150000"/>
              </a:lnSpc>
            </a:pPr>
            <a:r>
              <a:rPr lang="en-GB" sz="1400" dirty="0" smtClean="0">
                <a:cs typeface="Times New Roman" pitchFamily="18" charset="0"/>
              </a:rPr>
              <a:t>Their natural populations are becoming more threatened - </a:t>
            </a:r>
            <a:r>
              <a:rPr lang="en-GB" sz="1400" b="1" dirty="0" smtClean="0">
                <a:solidFill>
                  <a:srgbClr val="FF0000"/>
                </a:solidFill>
                <a:cs typeface="Times New Roman" pitchFamily="18" charset="0"/>
              </a:rPr>
              <a:t>2 out of 10! </a:t>
            </a:r>
            <a:r>
              <a:rPr lang="en-GB" sz="1100" dirty="0" smtClean="0">
                <a:cs typeface="Times New Roman" pitchFamily="18" charset="0"/>
              </a:rPr>
              <a:t>(Kell </a:t>
            </a:r>
            <a:r>
              <a:rPr lang="en-GB" sz="1100" i="1" dirty="0" smtClean="0">
                <a:cs typeface="Times New Roman" pitchFamily="18" charset="0"/>
              </a:rPr>
              <a:t>et al. </a:t>
            </a:r>
            <a:r>
              <a:rPr lang="en-GB" sz="1100" dirty="0" smtClean="0">
                <a:cs typeface="Times New Roman" pitchFamily="18" charset="0"/>
              </a:rPr>
              <a:t>2012)</a:t>
            </a:r>
          </a:p>
          <a:p>
            <a:pPr>
              <a:lnSpc>
                <a:spcPct val="150000"/>
              </a:lnSpc>
            </a:pPr>
            <a:endParaRPr lang="en-GB" sz="1100" dirty="0" smtClean="0">
              <a:cs typeface="Times New Roman" pitchFamily="18" charset="0"/>
            </a:endParaRPr>
          </a:p>
          <a:p>
            <a:pPr>
              <a:lnSpc>
                <a:spcPct val="150000"/>
              </a:lnSpc>
            </a:pPr>
            <a:r>
              <a:rPr lang="en-GB" sz="1100" dirty="0" smtClean="0"/>
              <a:t>Ramírez-Villegas J, Khoury C, Jarvis A, </a:t>
            </a:r>
            <a:r>
              <a:rPr lang="en-GB" sz="1100" dirty="0" err="1" smtClean="0"/>
              <a:t>Debouck</a:t>
            </a:r>
            <a:r>
              <a:rPr lang="en-GB" sz="1100" dirty="0" smtClean="0"/>
              <a:t> DG, Guarino L (2010) A Gap Analysis Methodology for Collecting Crop </a:t>
            </a:r>
            <a:r>
              <a:rPr lang="en-GB" sz="1100" dirty="0" err="1" smtClean="0"/>
              <a:t>Genepools</a:t>
            </a:r>
            <a:r>
              <a:rPr lang="en-GB" sz="1100" dirty="0" smtClean="0"/>
              <a:t>: A Case Study with </a:t>
            </a:r>
            <a:r>
              <a:rPr lang="en-GB" sz="1100" i="1" dirty="0" err="1" smtClean="0"/>
              <a:t>Phaseolus</a:t>
            </a:r>
            <a:r>
              <a:rPr lang="en-GB" sz="1100" dirty="0" smtClean="0"/>
              <a:t> Beans. PLoS ONE 5(10): e13497. doi:10.1371/journal.pone.0013497</a:t>
            </a:r>
            <a:endParaRPr lang="pt-PT" sz="1100"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10</a:t>
            </a:fld>
            <a:endParaRPr lang="en-US"/>
          </a:p>
        </p:txBody>
      </p:sp>
    </p:spTree>
    <p:extLst>
      <p:ext uri="{BB962C8B-B14F-4D97-AF65-F5344CB8AC3E}">
        <p14:creationId xmlns:p14="http://schemas.microsoft.com/office/powerpoint/2010/main" val="133687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Centers of origin of selected crops. Note: The pointer locations indicate general regions where crops are believed to have first been domesticated.</a:t>
            </a:r>
            <a:r>
              <a:rPr lang="en-US" baseline="0" dirty="0" smtClean="0"/>
              <a:t> In some cases, the center of origin is uncertain. Other geographic regions also harbor important genetic diversity for these crops. Source: This map was developed by the General Accounting Office using data provided by the National Plant Germplasm System´s Exchange Office.</a:t>
            </a:r>
          </a:p>
          <a:p>
            <a:pPr marL="0" marR="0" indent="0" algn="l" defTabSz="455553" rtl="0" eaLnBrk="1" fontAlgn="auto" latinLnBrk="0" hangingPunct="1">
              <a:lnSpc>
                <a:spcPct val="100000"/>
              </a:lnSpc>
              <a:spcBef>
                <a:spcPts val="0"/>
              </a:spcBef>
              <a:spcAft>
                <a:spcPts val="0"/>
              </a:spcAft>
              <a:buClrTx/>
              <a:buSzTx/>
              <a:buFontTx/>
              <a:buNone/>
              <a:tabLst/>
              <a:defRPr/>
            </a:pPr>
            <a:r>
              <a:rPr lang="en-US" baseline="0" dirty="0" smtClean="0"/>
              <a:t>Map Public Domain: http://</a:t>
            </a:r>
            <a:r>
              <a:rPr lang="en-US" baseline="0" dirty="0" err="1" smtClean="0"/>
              <a:t>commons.wikimedia.org</a:t>
            </a:r>
            <a:r>
              <a:rPr lang="en-US" baseline="0" dirty="0" smtClean="0"/>
              <a:t>/wiki/File:Feature2originmap600.png</a:t>
            </a:r>
          </a:p>
          <a:p>
            <a:r>
              <a:rPr lang="en-US" dirty="0" smtClean="0"/>
              <a:t>http://</a:t>
            </a:r>
            <a:r>
              <a:rPr lang="en-US" dirty="0" err="1" smtClean="0"/>
              <a:t>www.digitalhistory.uh.edu</a:t>
            </a:r>
            <a:r>
              <a:rPr lang="en-US" dirty="0" smtClean="0"/>
              <a:t>/</a:t>
            </a:r>
            <a:r>
              <a:rPr lang="en-US" dirty="0" err="1" smtClean="0"/>
              <a:t>active_learning</a:t>
            </a:r>
            <a:r>
              <a:rPr lang="en-US" dirty="0" smtClean="0"/>
              <a:t>/explorations/</a:t>
            </a:r>
            <a:r>
              <a:rPr lang="en-US" dirty="0" err="1" smtClean="0"/>
              <a:t>columbus</a:t>
            </a:r>
            <a:r>
              <a:rPr lang="en-US" dirty="0" smtClean="0"/>
              <a:t>/</a:t>
            </a:r>
            <a:r>
              <a:rPr lang="en-US" dirty="0" err="1" smtClean="0"/>
              <a:t>columbian_answers_plants.cfm</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11</a:t>
            </a:fld>
            <a:endParaRPr lang="en-US"/>
          </a:p>
        </p:txBody>
      </p:sp>
    </p:spTree>
    <p:extLst>
      <p:ext uri="{BB962C8B-B14F-4D97-AF65-F5344CB8AC3E}">
        <p14:creationId xmlns:p14="http://schemas.microsoft.com/office/powerpoint/2010/main" val="2272599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12</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smtClean="0">
                <a:latin typeface="Calibri" charset="0"/>
                <a:ea typeface="ＭＳ Ｐゴシック" charset="0"/>
                <a:cs typeface="ＭＳ Ｐゴシック" charset="0"/>
              </a:rPr>
              <a:t>Fungus</a:t>
            </a:r>
            <a:r>
              <a:rPr lang="en-US" baseline="0" dirty="0" smtClean="0">
                <a:latin typeface="Calibri" charset="0"/>
                <a:ea typeface="ＭＳ Ｐゴシック" charset="0"/>
                <a:cs typeface="ＭＳ Ｐゴシック" charset="0"/>
              </a:rPr>
              <a:t> plant diseases, </a:t>
            </a:r>
            <a:r>
              <a:rPr lang="en-US" dirty="0" smtClean="0">
                <a:latin typeface="Calibri" charset="0"/>
                <a:ea typeface="ＭＳ Ｐゴシック" charset="0"/>
                <a:cs typeface="ＭＳ Ｐゴシック" charset="0"/>
              </a:rPr>
              <a:t>http</a:t>
            </a:r>
            <a:r>
              <a:rPr lang="en-US" dirty="0">
                <a:latin typeface="Calibri" charset="0"/>
                <a:ea typeface="ＭＳ Ｐゴシック" charset="0"/>
                <a:cs typeface="ＭＳ Ｐゴシック" charset="0"/>
              </a:rPr>
              <a:t>://</a:t>
            </a:r>
            <a:r>
              <a:rPr lang="en-US" dirty="0" err="1">
                <a:latin typeface="Calibri" charset="0"/>
                <a:ea typeface="ＭＳ Ｐゴシック" charset="0"/>
                <a:cs typeface="ＭＳ Ｐゴシック" charset="0"/>
              </a:rPr>
              <a:t>www.hgca.com</a:t>
            </a:r>
            <a:r>
              <a:rPr lang="en-US" dirty="0">
                <a:latin typeface="Calibri" charset="0"/>
                <a:ea typeface="ＭＳ Ｐゴシック" charset="0"/>
                <a:cs typeface="ＭＳ Ｐゴシック" charset="0"/>
              </a:rPr>
              <a:t>/</a:t>
            </a:r>
            <a:r>
              <a:rPr lang="en-US" dirty="0" err="1">
                <a:latin typeface="Calibri" charset="0"/>
                <a:ea typeface="ＭＳ Ｐゴシック" charset="0"/>
                <a:cs typeface="ＭＳ Ｐゴシック" charset="0"/>
              </a:rPr>
              <a:t>hgca</a:t>
            </a:r>
            <a:r>
              <a:rPr lang="en-US" dirty="0">
                <a:latin typeface="Calibri" charset="0"/>
                <a:ea typeface="ＭＳ Ｐゴシック" charset="0"/>
                <a:cs typeface="ＭＳ Ｐゴシック" charset="0"/>
              </a:rPr>
              <a:t>/</a:t>
            </a:r>
            <a:r>
              <a:rPr lang="en-US" dirty="0" err="1">
                <a:latin typeface="Calibri" charset="0"/>
                <a:ea typeface="ＭＳ Ｐゴシック" charset="0"/>
                <a:cs typeface="ＭＳ Ｐゴシック" charset="0"/>
              </a:rPr>
              <a:t>wde</a:t>
            </a:r>
            <a:r>
              <a:rPr lang="en-US" dirty="0">
                <a:latin typeface="Calibri" charset="0"/>
                <a:ea typeface="ＭＳ Ｐゴシック" charset="0"/>
                <a:cs typeface="ＭＳ Ｐゴシック" charset="0"/>
              </a:rPr>
              <a:t>/diseases</a:t>
            </a:r>
            <a:r>
              <a:rPr lang="en-US" dirty="0" smtClean="0">
                <a:latin typeface="Calibri" charset="0"/>
                <a:ea typeface="ＭＳ Ｐゴシック" charset="0"/>
                <a:cs typeface="ＭＳ Ｐゴシック" charset="0"/>
              </a:rPr>
              <a:t>/</a:t>
            </a:r>
          </a:p>
          <a:p>
            <a:pPr eaLnBrk="1" hangingPunct="1">
              <a:spcBef>
                <a:spcPct val="0"/>
              </a:spcBef>
            </a:pPr>
            <a:r>
              <a:rPr lang="en-US" dirty="0" smtClean="0">
                <a:latin typeface="Calibri" charset="0"/>
                <a:ea typeface="ＭＳ Ｐゴシック" charset="0"/>
                <a:cs typeface="ＭＳ Ｐゴシック" charset="0"/>
              </a:rPr>
              <a:t>Apple,</a:t>
            </a:r>
            <a:r>
              <a:rPr lang="en-US" baseline="0" dirty="0" smtClean="0">
                <a:latin typeface="Calibri" charset="0"/>
                <a:ea typeface="ＭＳ Ｐゴシック" charset="0"/>
                <a:cs typeface="ＭＳ Ｐゴシック" charset="0"/>
              </a:rPr>
              <a:t> </a:t>
            </a:r>
            <a:r>
              <a:rPr lang="en-US" baseline="0" dirty="0" err="1" smtClean="0">
                <a:latin typeface="Calibri" charset="0"/>
                <a:ea typeface="ＭＳ Ｐゴシック" charset="0"/>
                <a:cs typeface="ＭＳ Ｐゴシック" charset="0"/>
              </a:rPr>
              <a:t>Malus</a:t>
            </a:r>
            <a:r>
              <a:rPr lang="en-US" baseline="0" dirty="0" smtClean="0">
                <a:latin typeface="Calibri" charset="0"/>
                <a:ea typeface="ＭＳ Ｐゴシック" charset="0"/>
                <a:cs typeface="ＭＳ Ｐゴシック" charset="0"/>
              </a:rPr>
              <a:t> </a:t>
            </a:r>
            <a:r>
              <a:rPr lang="en-US" baseline="0" dirty="0" err="1" smtClean="0">
                <a:latin typeface="Calibri" charset="0"/>
                <a:ea typeface="ＭＳ Ｐゴシック" charset="0"/>
                <a:cs typeface="ＭＳ Ｐゴシック" charset="0"/>
              </a:rPr>
              <a:t>domestica</a:t>
            </a:r>
            <a:r>
              <a:rPr lang="en-US" baseline="0" dirty="0" smtClean="0">
                <a:latin typeface="Calibri" charset="0"/>
                <a:ea typeface="ＭＳ Ｐゴシック" charset="0"/>
                <a:cs typeface="ＭＳ Ｐゴシック" charset="0"/>
              </a:rPr>
              <a:t> “</a:t>
            </a:r>
            <a:r>
              <a:rPr lang="en-US" baseline="0" dirty="0" err="1" smtClean="0">
                <a:latin typeface="Calibri" charset="0"/>
                <a:ea typeface="ＭＳ Ｐゴシック" charset="0"/>
                <a:cs typeface="ＭＳ Ｐゴシック" charset="0"/>
              </a:rPr>
              <a:t>Nanna</a:t>
            </a:r>
            <a:r>
              <a:rPr lang="en-US" baseline="0" dirty="0" smtClean="0">
                <a:latin typeface="Calibri" charset="0"/>
                <a:ea typeface="ＭＳ Ｐゴシック" charset="0"/>
                <a:cs typeface="ＭＳ Ｐゴシック" charset="0"/>
              </a:rPr>
              <a:t>” from </a:t>
            </a:r>
            <a:r>
              <a:rPr lang="en-US" baseline="0" dirty="0" err="1" smtClean="0">
                <a:latin typeface="Calibri" charset="0"/>
                <a:ea typeface="ＭＳ Ｐゴシック" charset="0"/>
                <a:cs typeface="ＭＳ Ｐゴシック" charset="0"/>
              </a:rPr>
              <a:t>Njøs</a:t>
            </a:r>
            <a:r>
              <a:rPr lang="en-US" baseline="0" dirty="0" smtClean="0">
                <a:latin typeface="Calibri" charset="0"/>
                <a:ea typeface="ＭＳ Ｐゴシック" charset="0"/>
                <a:cs typeface="ＭＳ Ｐゴシック" charset="0"/>
              </a:rPr>
              <a:t> in Norway by Stein </a:t>
            </a:r>
            <a:r>
              <a:rPr lang="en-US" baseline="0" dirty="0" err="1" smtClean="0">
                <a:latin typeface="Calibri" charset="0"/>
                <a:ea typeface="ＭＳ Ｐゴシック" charset="0"/>
                <a:cs typeface="ＭＳ Ｐゴシック" charset="0"/>
              </a:rPr>
              <a:t>Harald</a:t>
            </a:r>
            <a:r>
              <a:rPr lang="en-US" baseline="0" dirty="0" smtClean="0">
                <a:latin typeface="Calibri" charset="0"/>
                <a:ea typeface="ＭＳ Ｐゴシック" charset="0"/>
                <a:cs typeface="ＭＳ Ｐゴシック" charset="0"/>
              </a:rPr>
              <a:t> </a:t>
            </a:r>
            <a:r>
              <a:rPr lang="en-US" baseline="0" dirty="0" err="1" smtClean="0">
                <a:latin typeface="Calibri" charset="0"/>
                <a:ea typeface="ＭＳ Ｐゴシック" charset="0"/>
                <a:cs typeface="ＭＳ Ｐゴシック" charset="0"/>
              </a:rPr>
              <a:t>Hjeltnes</a:t>
            </a:r>
            <a:r>
              <a:rPr lang="en-US" baseline="0" dirty="0" smtClean="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http://</a:t>
            </a:r>
            <a:r>
              <a:rPr lang="en-US" dirty="0" err="1" smtClean="0">
                <a:latin typeface="Calibri" charset="0"/>
                <a:ea typeface="ＭＳ Ｐゴシック" charset="0"/>
                <a:cs typeface="ＭＳ Ｐゴシック" charset="0"/>
              </a:rPr>
              <a:t>sesto.nordgen.org</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sesto</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index.php?scp</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ngb&amp;thm</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pictures&amp;mod</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det&amp;id</a:t>
            </a:r>
            <a:r>
              <a:rPr lang="en-US" dirty="0" smtClean="0">
                <a:latin typeface="Calibri" charset="0"/>
                <a:ea typeface="ＭＳ Ｐゴシック" charset="0"/>
                <a:cs typeface="ＭＳ Ｐゴシック" charset="0"/>
              </a:rPr>
              <a:t>=004019&amp;img_size=768x512</a:t>
            </a:r>
          </a:p>
          <a:p>
            <a:pPr eaLnBrk="1" hangingPunct="1">
              <a:spcBef>
                <a:spcPct val="0"/>
              </a:spcBef>
            </a:pPr>
            <a:r>
              <a:rPr lang="en-US" dirty="0" smtClean="0">
                <a:latin typeface="Calibri" charset="0"/>
                <a:ea typeface="ＭＳ Ｐゴシック" charset="0"/>
                <a:cs typeface="ＭＳ Ｐゴシック" charset="0"/>
              </a:rPr>
              <a:t>Rhubarb, Rheum x </a:t>
            </a:r>
            <a:r>
              <a:rPr lang="en-US" dirty="0" err="1" smtClean="0">
                <a:latin typeface="Calibri" charset="0"/>
                <a:ea typeface="ＭＳ Ｐゴシック" charset="0"/>
                <a:cs typeface="ＭＳ Ｐゴシック" charset="0"/>
              </a:rPr>
              <a:t>hybridum</a:t>
            </a:r>
            <a:r>
              <a:rPr lang="en-US" dirty="0" smtClean="0">
                <a:latin typeface="Calibri" charset="0"/>
                <a:ea typeface="ＭＳ Ｐゴシック" charset="0"/>
                <a:cs typeface="ＭＳ Ｐゴシック" charset="0"/>
              </a:rPr>
              <a:t> Murray, DKRHE43, by </a:t>
            </a:r>
            <a:r>
              <a:rPr lang="en-US" dirty="0" err="1" smtClean="0">
                <a:latin typeface="Calibri" charset="0"/>
                <a:ea typeface="ＭＳ Ｐゴシック" charset="0"/>
                <a:cs typeface="ＭＳ Ｐゴシック" charset="0"/>
              </a:rPr>
              <a:t>Gitte</a:t>
            </a:r>
            <a:r>
              <a:rPr lang="en-US" dirty="0" smtClean="0">
                <a:latin typeface="Calibri" charset="0"/>
                <a:ea typeface="ＭＳ Ｐゴシック" charset="0"/>
                <a:cs typeface="ＭＳ Ｐゴシック" charset="0"/>
              </a:rPr>
              <a:t> K. </a:t>
            </a:r>
            <a:r>
              <a:rPr lang="en-US" dirty="0" err="1" smtClean="0">
                <a:latin typeface="Calibri" charset="0"/>
                <a:ea typeface="ＭＳ Ｐゴシック" charset="0"/>
                <a:cs typeface="ＭＳ Ｐゴシック" charset="0"/>
              </a:rPr>
              <a:t>Bjørn</a:t>
            </a:r>
            <a:r>
              <a:rPr lang="en-US" dirty="0" smtClean="0">
                <a:latin typeface="Calibri" charset="0"/>
                <a:ea typeface="ＭＳ Ｐゴシック" charset="0"/>
                <a:cs typeface="ＭＳ Ｐゴシック" charset="0"/>
              </a:rPr>
              <a:t>, http://</a:t>
            </a:r>
            <a:r>
              <a:rPr lang="en-US" dirty="0" err="1" smtClean="0">
                <a:latin typeface="Calibri" charset="0"/>
                <a:ea typeface="ＭＳ Ｐゴシック" charset="0"/>
                <a:cs typeface="ＭＳ Ｐゴシック" charset="0"/>
              </a:rPr>
              <a:t>sesto.nordgen.org</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sesto</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index.php?scp</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ngb&amp;thm</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sesto&amp;lev</a:t>
            </a:r>
            <a:r>
              <a:rPr lang="en-US" dirty="0" smtClean="0">
                <a:latin typeface="Calibri" charset="0"/>
                <a:ea typeface="ＭＳ Ｐゴシック" charset="0"/>
                <a:cs typeface="ＭＳ Ｐゴシック" charset="0"/>
              </a:rPr>
              <a:t>=</a:t>
            </a:r>
            <a:r>
              <a:rPr lang="en-US" dirty="0" err="1" smtClean="0">
                <a:latin typeface="Calibri" charset="0"/>
                <a:ea typeface="ＭＳ Ｐゴシック" charset="0"/>
                <a:cs typeface="ＭＳ Ｐゴシック" charset="0"/>
              </a:rPr>
              <a:t>acc&amp;accide</a:t>
            </a:r>
            <a:r>
              <a:rPr lang="en-US" dirty="0" smtClean="0">
                <a:latin typeface="Calibri" charset="0"/>
                <a:ea typeface="ＭＳ Ｐゴシック" charset="0"/>
                <a:cs typeface="ＭＳ Ｐゴシック" charset="0"/>
              </a:rPr>
              <a:t>=28981&amp;lst=</a:t>
            </a:r>
            <a:r>
              <a:rPr lang="en-US" dirty="0" err="1" smtClean="0">
                <a:latin typeface="Calibri" charset="0"/>
                <a:ea typeface="ＭＳ Ｐゴシック" charset="0"/>
                <a:cs typeface="ＭＳ Ｐゴシック" charset="0"/>
              </a:rPr>
              <a:t>img</a:t>
            </a:r>
            <a:endParaRPr lang="en-US" dirty="0" smtClean="0">
              <a:latin typeface="Calibri" charset="0"/>
              <a:ea typeface="ＭＳ Ｐゴシック" charset="0"/>
              <a:cs typeface="ＭＳ Ｐゴシック" charset="0"/>
            </a:endParaRPr>
          </a:p>
          <a:p>
            <a:pPr eaLnBrk="1" hangingPunct="1">
              <a:spcBef>
                <a:spcPct val="0"/>
              </a:spcBef>
            </a:pPr>
            <a:r>
              <a:rPr lang="fr-FR" dirty="0" err="1" smtClean="0">
                <a:latin typeface="Calibri" charset="0"/>
                <a:ea typeface="ＭＳ Ｐゴシック" charset="0"/>
                <a:cs typeface="ＭＳ Ｐゴシック" charset="0"/>
              </a:rPr>
              <a:t>Chickpea</a:t>
            </a:r>
            <a:r>
              <a:rPr lang="fr-FR" dirty="0" smtClean="0">
                <a:latin typeface="Calibri" charset="0"/>
                <a:ea typeface="ＭＳ Ｐゴシック" charset="0"/>
                <a:cs typeface="ＭＳ Ｐゴシック" charset="0"/>
              </a:rPr>
              <a:t> </a:t>
            </a:r>
            <a:r>
              <a:rPr lang="fr-FR" dirty="0" err="1" smtClean="0">
                <a:latin typeface="Calibri" charset="0"/>
                <a:ea typeface="ＭＳ Ｐゴシック" charset="0"/>
                <a:cs typeface="ＭＳ Ｐゴシック" charset="0"/>
              </a:rPr>
              <a:t>at</a:t>
            </a:r>
            <a:r>
              <a:rPr lang="fr-FR" dirty="0" smtClean="0">
                <a:latin typeface="Calibri" charset="0"/>
                <a:ea typeface="ＭＳ Ｐゴシック" charset="0"/>
                <a:cs typeface="ＭＳ Ｐゴシック" charset="0"/>
              </a:rPr>
              <a:t> Horsham in </a:t>
            </a:r>
            <a:r>
              <a:rPr lang="fr-FR" dirty="0" err="1" smtClean="0">
                <a:latin typeface="Calibri" charset="0"/>
                <a:ea typeface="ＭＳ Ｐゴシック" charset="0"/>
                <a:cs typeface="ＭＳ Ｐゴシック" charset="0"/>
              </a:rPr>
              <a:t>Australia</a:t>
            </a:r>
            <a:r>
              <a:rPr lang="fr-FR" dirty="0" smtClean="0">
                <a:latin typeface="Calibri" charset="0"/>
                <a:ea typeface="ＭＳ Ｐゴシック" charset="0"/>
                <a:cs typeface="ＭＳ Ｐゴシック" charset="0"/>
              </a:rPr>
              <a:t>, CC-by D Endresen, </a:t>
            </a:r>
            <a:r>
              <a:rPr lang="fr-FR" dirty="0" err="1" smtClean="0">
                <a:latin typeface="Calibri" charset="0"/>
                <a:ea typeface="ＭＳ Ｐゴシック" charset="0"/>
                <a:cs typeface="ＭＳ Ｐゴシック" charset="0"/>
              </a:rPr>
              <a:t>https</a:t>
            </a:r>
            <a:r>
              <a:rPr lang="fr-FR" dirty="0" smtClean="0">
                <a:latin typeface="Calibri" charset="0"/>
                <a:ea typeface="ＭＳ Ｐゴシック" charset="0"/>
                <a:cs typeface="ＭＳ Ｐゴシック" charset="0"/>
              </a:rPr>
              <a:t>://</a:t>
            </a:r>
            <a:r>
              <a:rPr lang="fr-FR" dirty="0" err="1" smtClean="0">
                <a:latin typeface="Calibri" charset="0"/>
                <a:ea typeface="ＭＳ Ｐゴシック" charset="0"/>
                <a:cs typeface="ＭＳ Ｐゴシック" charset="0"/>
              </a:rPr>
              <a:t>plus.google.com</a:t>
            </a:r>
            <a:r>
              <a:rPr lang="fr-FR" dirty="0" smtClean="0">
                <a:latin typeface="Calibri" charset="0"/>
                <a:ea typeface="ＭＳ Ｐゴシック" charset="0"/>
                <a:cs typeface="ＭＳ Ｐゴシック" charset="0"/>
              </a:rPr>
              <a:t>/photos/+</a:t>
            </a:r>
            <a:r>
              <a:rPr lang="fr-FR" dirty="0" err="1" smtClean="0">
                <a:latin typeface="Calibri" charset="0"/>
                <a:ea typeface="ＭＳ Ｐゴシック" charset="0"/>
                <a:cs typeface="ＭＳ Ｐゴシック" charset="0"/>
              </a:rPr>
              <a:t>DagEndresen</a:t>
            </a:r>
            <a:r>
              <a:rPr lang="fr-FR" dirty="0" smtClean="0">
                <a:latin typeface="Calibri" charset="0"/>
                <a:ea typeface="ＭＳ Ｐゴシック" charset="0"/>
                <a:cs typeface="ＭＳ Ｐゴシック" charset="0"/>
              </a:rPr>
              <a:t>/albums/5323049422958990705/5365279366656917090?banner=</a:t>
            </a:r>
            <a:r>
              <a:rPr lang="fr-FR" dirty="0" err="1" smtClean="0">
                <a:latin typeface="Calibri" charset="0"/>
                <a:ea typeface="ＭＳ Ｐゴシック" charset="0"/>
                <a:cs typeface="ＭＳ Ｐゴシック" charset="0"/>
              </a:rPr>
              <a:t>pwa&amp;pid</a:t>
            </a:r>
            <a:r>
              <a:rPr lang="fr-FR" dirty="0" smtClean="0">
                <a:latin typeface="Calibri" charset="0"/>
                <a:ea typeface="ＭＳ Ｐゴシック" charset="0"/>
                <a:cs typeface="ＭＳ Ｐゴシック" charset="0"/>
              </a:rPr>
              <a:t>=5365279366656917090&amp;oid=115547050550954466285</a:t>
            </a:r>
            <a:endParaRPr lang="en-GB" dirty="0">
              <a:latin typeface="Calibri" charset="0"/>
              <a:ea typeface="ＭＳ Ｐゴシック" charset="0"/>
              <a:cs typeface="ＭＳ Ｐゴシック" charset="0"/>
            </a:endParaRPr>
          </a:p>
        </p:txBody>
      </p:sp>
      <p:sp>
        <p:nvSpPr>
          <p:cNvPr id="24580" name="Slide Number Placeholder 3"/>
          <p:cNvSpPr>
            <a:spLocks noGrp="1"/>
          </p:cNvSpPr>
          <p:nvPr>
            <p:ph type="sldNum" sz="quarter" idx="5"/>
          </p:nvPr>
        </p:nvSpPr>
        <p:spPr bwMode="auto">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FA972A7-281E-E74B-B2C7-648BDFAE011A}" type="slidenum">
              <a:rPr lang="en-US" sz="1200">
                <a:latin typeface="Calibri" charset="0"/>
              </a:rPr>
              <a:pPr eaLnBrk="1" hangingPunct="1"/>
              <a:t>13</a:t>
            </a:fld>
            <a:endParaRPr lang="en-US" sz="1200">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Photo from</a:t>
            </a:r>
            <a:r>
              <a:rPr lang="en-US" baseline="0" dirty="0" smtClean="0"/>
              <a:t> the</a:t>
            </a:r>
            <a:r>
              <a:rPr lang="en-US" dirty="0" smtClean="0"/>
              <a:t> USDA Photo archive. </a:t>
            </a:r>
            <a:r>
              <a:rPr lang="en-US" sz="1200" dirty="0" smtClean="0"/>
              <a:t>Slide text by Ken Street, ICARDA FIGS team (2009).</a:t>
            </a:r>
          </a:p>
        </p:txBody>
      </p:sp>
      <p:sp>
        <p:nvSpPr>
          <p:cNvPr id="4" name="Slide Number Placeholder 3"/>
          <p:cNvSpPr>
            <a:spLocks noGrp="1"/>
          </p:cNvSpPr>
          <p:nvPr>
            <p:ph type="sldNum" sz="quarter" idx="10"/>
          </p:nvPr>
        </p:nvSpPr>
        <p:spPr/>
        <p:txBody>
          <a:bodyPr/>
          <a:lstStyle/>
          <a:p>
            <a:fld id="{5F13F7A3-C763-EB4C-B29D-8F375A12CE9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Photo: Bread</a:t>
            </a:r>
            <a:r>
              <a:rPr lang="en-US" baseline="0" dirty="0" smtClean="0"/>
              <a:t> wheat (</a:t>
            </a:r>
            <a:r>
              <a:rPr lang="en-US" i="1" baseline="0" dirty="0" smtClean="0"/>
              <a:t>Triticum aestivum </a:t>
            </a:r>
            <a:r>
              <a:rPr lang="en-US" baseline="0" dirty="0" smtClean="0"/>
              <a:t>L.) at Nöbbelöv in Lund July 2010 by Dag Endresen. URL: http://www.flickr.com/photos/dag_endresen/4826565058/</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Modern agriculture uses advanced plant varieties based on the most productive genetics. The original land races and wild forms produce lower yields, but their greater genetic variation contains a higher diversity in e.g. resistance to disease. High-yielding modern crops are therefore vulnerable when a new disease arises.</a:t>
            </a:r>
            <a:endParaRPr lang="en-US" dirty="0"/>
          </a:p>
        </p:txBody>
      </p:sp>
      <p:sp>
        <p:nvSpPr>
          <p:cNvPr id="4" name="Slide Number Placeholder 3"/>
          <p:cNvSpPr>
            <a:spLocks noGrp="1"/>
          </p:cNvSpPr>
          <p:nvPr>
            <p:ph type="sldNum" sz="quarter" idx="10"/>
          </p:nvPr>
        </p:nvSpPr>
        <p:spPr/>
        <p:txBody>
          <a:bodyPr/>
          <a:lstStyle/>
          <a:p>
            <a:fld id="{5F13F7A3-C763-EB4C-B29D-8F375A12CE9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Illustration traditional cattle farming: </a:t>
            </a:r>
            <a:r>
              <a:rPr lang="en-US" dirty="0" err="1" smtClean="0"/>
              <a:t>http://commons.wikimedia.org/wiki/File:Traditional_farming_Guinea.jpg</a:t>
            </a:r>
            <a:r>
              <a:rPr lang="en-US" dirty="0" smtClean="0"/>
              <a:t> (USAID, Public Domain)</a:t>
            </a:r>
            <a:endParaRPr lang="en-US" dirty="0"/>
          </a:p>
        </p:txBody>
      </p:sp>
      <p:sp>
        <p:nvSpPr>
          <p:cNvPr id="4" name="Slide Number Placeholder 3"/>
          <p:cNvSpPr>
            <a:spLocks noGrp="1"/>
          </p:cNvSpPr>
          <p:nvPr>
            <p:ph type="sldNum" sz="quarter" idx="10"/>
          </p:nvPr>
        </p:nvSpPr>
        <p:spPr/>
        <p:txBody>
          <a:bodyPr/>
          <a:lstStyle/>
          <a:p>
            <a:fld id="{5F13F7A3-C763-EB4C-B29D-8F375A12CE9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de-DE">
                <a:ea typeface="ＭＳ Ｐゴシック" charset="-128"/>
                <a:cs typeface="ＭＳ Ｐゴシック" charset="-128"/>
              </a:rPr>
              <a:t>Presentation of TDWG and Net Blotch</a:t>
            </a:r>
          </a:p>
        </p:txBody>
      </p:sp>
      <p:sp>
        <p:nvSpPr>
          <p:cNvPr id="28675" name="Rectangle 3"/>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89B4B036-2D39-9E49-A234-E3CCEA1BA68F}" type="datetime1">
              <a:rPr lang="en-US">
                <a:ea typeface="ＭＳ Ｐゴシック" charset="-128"/>
                <a:cs typeface="ＭＳ Ｐゴシック" charset="-128"/>
              </a:rPr>
              <a:pPr fontAlgn="base">
                <a:spcBef>
                  <a:spcPct val="0"/>
                </a:spcBef>
                <a:spcAft>
                  <a:spcPct val="0"/>
                </a:spcAft>
                <a:defRPr/>
              </a:pPr>
              <a:t>2017-06-13</a:t>
            </a:fld>
            <a:endParaRPr lang="de-DE">
              <a:ea typeface="ＭＳ Ｐゴシック" charset="-128"/>
              <a:cs typeface="ＭＳ Ｐゴシック" charset="-128"/>
            </a:endParaRPr>
          </a:p>
        </p:txBody>
      </p:sp>
      <p:sp>
        <p:nvSpPr>
          <p:cNvPr id="2867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592C32-8F84-0448-9AF7-963E56AE70C2}" type="slidenum">
              <a:rPr lang="de-DE">
                <a:ea typeface="ＭＳ Ｐゴシック" charset="-128"/>
                <a:cs typeface="ＭＳ Ｐゴシック" charset="-128"/>
              </a:rPr>
              <a:pPr fontAlgn="base">
                <a:spcBef>
                  <a:spcPct val="0"/>
                </a:spcBef>
                <a:spcAft>
                  <a:spcPct val="0"/>
                </a:spcAft>
                <a:defRPr/>
              </a:pPr>
              <a:t>18</a:t>
            </a:fld>
            <a:endParaRPr lang="de-DE">
              <a:ea typeface="ＭＳ Ｐゴシック" charset="-128"/>
              <a:cs typeface="ＭＳ Ｐゴシック" charset="-128"/>
            </a:endParaRPr>
          </a:p>
        </p:txBody>
      </p:sp>
      <p:sp>
        <p:nvSpPr>
          <p:cNvPr id="43013" name="Rectangle 2"/>
          <p:cNvSpPr>
            <a:spLocks noGrp="1" noRot="1" noChangeAspect="1" noChangeArrowheads="1" noTextEdit="1"/>
          </p:cNvSpPr>
          <p:nvPr>
            <p:ph type="sldImg"/>
          </p:nvPr>
        </p:nvSpPr>
        <p:spPr bwMode="auto">
          <a:xfrm>
            <a:off x="1006475" y="685800"/>
            <a:ext cx="4845050" cy="3429000"/>
          </a:xfrm>
          <a:solidFill>
            <a:srgbClr val="FFFFFF"/>
          </a:solidFill>
          <a:ln>
            <a:solidFill>
              <a:srgbClr val="000000"/>
            </a:solidFill>
            <a:miter lim="800000"/>
            <a:headEnd/>
            <a:tailEnd/>
          </a:ln>
        </p:spPr>
      </p:sp>
      <p:sp>
        <p:nvSpPr>
          <p:cNvPr id="43014"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AU" dirty="0" smtClean="0"/>
              <a:t>This slide was originally made by Michael Mackay around 1995.</a:t>
            </a:r>
          </a:p>
          <a:p>
            <a:pPr eaLnBrk="1" hangingPunct="1"/>
            <a:r>
              <a:rPr lang="en-AU" b="1" dirty="0" smtClean="0"/>
              <a:t>We </a:t>
            </a:r>
            <a:r>
              <a:rPr lang="en-AU" dirty="0" smtClean="0"/>
              <a:t>can then use these layers of information as sieves, through which we can filter our accessions to identify those most likely to contain the genetic variation we are seeking. </a:t>
            </a:r>
          </a:p>
          <a:p>
            <a:pPr eaLnBrk="1" hangingPunct="1"/>
            <a:r>
              <a:rPr lang="en-AU" b="1" dirty="0" smtClean="0"/>
              <a:t>We </a:t>
            </a:r>
            <a:r>
              <a:rPr lang="en-AU" dirty="0" smtClean="0"/>
              <a:t>can “tune in” the environments from which we want to sample germplasm.</a:t>
            </a:r>
          </a:p>
          <a:p>
            <a:pPr eaLnBrk="1" hangingPunct="1"/>
            <a:r>
              <a:rPr lang="en-AU" b="1" dirty="0" smtClean="0"/>
              <a:t>For </a:t>
            </a:r>
            <a:r>
              <a:rPr lang="en-AU" dirty="0" smtClean="0"/>
              <a:t>example, we can specify annual precipitation, temperature during heading, humidity at another growth stage - and so on.</a:t>
            </a:r>
          </a:p>
          <a:p>
            <a:pPr eaLnBrk="1" hangingPunct="1"/>
            <a:r>
              <a:rPr lang="en-AU" b="1" dirty="0" smtClean="0"/>
              <a:t>Then </a:t>
            </a:r>
            <a:r>
              <a:rPr lang="en-AU" dirty="0" smtClean="0"/>
              <a:t>we tip our collection of accessions in the top of the FIGS machine and wait for those that filter out the bottom. These ones we evaluate thoroughly.</a:t>
            </a:r>
          </a:p>
          <a:p>
            <a:r>
              <a:rPr lang="en-US" sz="1200" kern="1200" dirty="0" smtClean="0">
                <a:solidFill>
                  <a:schemeClr val="tx1"/>
                </a:solidFill>
                <a:latin typeface="+mn-lt"/>
                <a:ea typeface="+mn-ea"/>
                <a:cs typeface="+mn-cs"/>
              </a:rPr>
              <a:t>References:</a:t>
            </a:r>
          </a:p>
          <a:p>
            <a:r>
              <a:rPr lang="en-US" sz="1200" kern="1200" dirty="0" smtClean="0">
                <a:solidFill>
                  <a:schemeClr val="tx1"/>
                </a:solidFill>
                <a:latin typeface="+mn-lt"/>
                <a:ea typeface="+mn-ea"/>
                <a:cs typeface="+mn-cs"/>
              </a:rPr>
              <a:t>* Mackay, M.C. (1986). Utilizing wheat genetic resources in Australia. p. 56-61. </a:t>
            </a:r>
            <a:r>
              <a:rPr lang="en-US" sz="1200" i="1" kern="1200" dirty="0" smtClean="0">
                <a:solidFill>
                  <a:schemeClr val="tx1"/>
                </a:solidFill>
                <a:latin typeface="+mn-lt"/>
                <a:ea typeface="+mn-ea"/>
                <a:cs typeface="+mn-cs"/>
              </a:rPr>
              <a:t>In</a:t>
            </a:r>
            <a:r>
              <a:rPr lang="en-US" sz="1200" kern="1200" dirty="0" smtClean="0">
                <a:solidFill>
                  <a:schemeClr val="tx1"/>
                </a:solidFill>
                <a:latin typeface="+mn-lt"/>
                <a:ea typeface="+mn-ea"/>
                <a:cs typeface="+mn-cs"/>
              </a:rPr>
              <a:t>: McLean, R. (</a:t>
            </a:r>
            <a:r>
              <a:rPr lang="en-US" sz="1200" kern="1200" dirty="0" err="1" smtClean="0">
                <a:solidFill>
                  <a:schemeClr val="tx1"/>
                </a:solidFill>
                <a:latin typeface="+mn-lt"/>
                <a:ea typeface="+mn-ea"/>
                <a:cs typeface="+mn-cs"/>
              </a:rPr>
              <a:t>ed</a:t>
            </a:r>
            <a:r>
              <a:rPr lang="en-US" sz="1200" kern="1200" dirty="0" smtClean="0">
                <a:solidFill>
                  <a:schemeClr val="tx1"/>
                </a:solidFill>
                <a:latin typeface="+mn-lt"/>
                <a:ea typeface="+mn-ea"/>
                <a:cs typeface="+mn-cs"/>
              </a:rPr>
              <a:t>). Proceedings of the 5th assembly wheat breeders' society in Australia, </a:t>
            </a:r>
            <a:r>
              <a:rPr lang="en-US" sz="1200" kern="1200" dirty="0" err="1" smtClean="0">
                <a:solidFill>
                  <a:schemeClr val="tx1"/>
                </a:solidFill>
                <a:latin typeface="+mn-lt"/>
                <a:ea typeface="+mn-ea"/>
                <a:cs typeface="+mn-cs"/>
              </a:rPr>
              <a:t>Merredin</a:t>
            </a:r>
            <a:r>
              <a:rPr lang="en-US" sz="1200" kern="1200" dirty="0" smtClean="0">
                <a:solidFill>
                  <a:schemeClr val="tx1"/>
                </a:solidFill>
                <a:latin typeface="+mn-lt"/>
                <a:ea typeface="+mn-ea"/>
                <a:cs typeface="+mn-cs"/>
              </a:rPr>
              <a:t> 18-22 Aug 1986. Western Australian Department of Agriculture, Perth, Australia. 580 p. ISBN: 9780730913269.</a:t>
            </a:r>
          </a:p>
          <a:p>
            <a:r>
              <a:rPr lang="en-US" sz="1200" kern="1200" dirty="0" smtClean="0">
                <a:solidFill>
                  <a:schemeClr val="tx1"/>
                </a:solidFill>
                <a:latin typeface="+mn-lt"/>
                <a:ea typeface="+mn-ea"/>
                <a:cs typeface="+mn-cs"/>
              </a:rPr>
              <a:t>* Mackay, M.C. (1990). Strategic planning for effective evaluation of plant germplasm. p. 21–25. </a:t>
            </a:r>
            <a:r>
              <a:rPr lang="en-US" sz="1200" i="1" kern="1200" dirty="0" smtClean="0">
                <a:solidFill>
                  <a:schemeClr val="tx1"/>
                </a:solidFill>
                <a:latin typeface="+mn-lt"/>
                <a:ea typeface="+mn-ea"/>
                <a:cs typeface="+mn-cs"/>
              </a:rPr>
              <a:t>In</a:t>
            </a:r>
            <a:r>
              <a:rPr lang="en-US" sz="1200" kern="1200" dirty="0" smtClean="0">
                <a:solidFill>
                  <a:schemeClr val="tx1"/>
                </a:solidFill>
                <a:latin typeface="+mn-lt"/>
                <a:ea typeface="+mn-ea"/>
                <a:cs typeface="+mn-cs"/>
              </a:rPr>
              <a:t>: J.P. </a:t>
            </a:r>
            <a:r>
              <a:rPr lang="en-US" sz="1200" kern="1200" dirty="0" err="1" smtClean="0">
                <a:solidFill>
                  <a:schemeClr val="tx1"/>
                </a:solidFill>
                <a:latin typeface="+mn-lt"/>
                <a:ea typeface="+mn-ea"/>
                <a:cs typeface="+mn-cs"/>
              </a:rPr>
              <a:t>Srivastava</a:t>
            </a:r>
            <a:r>
              <a:rPr lang="en-US" sz="1200" kern="1200" dirty="0" smtClean="0">
                <a:solidFill>
                  <a:schemeClr val="tx1"/>
                </a:solidFill>
                <a:latin typeface="+mn-lt"/>
                <a:ea typeface="+mn-ea"/>
                <a:cs typeface="+mn-cs"/>
              </a:rPr>
              <a:t> and A.B. </a:t>
            </a:r>
            <a:r>
              <a:rPr lang="en-US" sz="1200" kern="1200" dirty="0" err="1" smtClean="0">
                <a:solidFill>
                  <a:schemeClr val="tx1"/>
                </a:solidFill>
                <a:latin typeface="+mn-lt"/>
                <a:ea typeface="+mn-ea"/>
                <a:cs typeface="+mn-cs"/>
              </a:rPr>
              <a:t>Damania</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eds</a:t>
            </a:r>
            <a:r>
              <a:rPr lang="en-US" sz="1200" kern="1200" dirty="0" smtClean="0">
                <a:solidFill>
                  <a:schemeClr val="tx1"/>
                </a:solidFill>
                <a:latin typeface="+mn-lt"/>
                <a:ea typeface="+mn-ea"/>
                <a:cs typeface="+mn-cs"/>
              </a:rPr>
              <a:t>). Wheat genetic resources: Meeting diverse needs. John Wiley &amp; Sons, Chichester, UK. ISBN 0-471-92880-1</a:t>
            </a:r>
          </a:p>
          <a:p>
            <a:r>
              <a:rPr lang="en-US" sz="1200" kern="1200" dirty="0" smtClean="0">
                <a:solidFill>
                  <a:schemeClr val="tx1"/>
                </a:solidFill>
                <a:latin typeface="+mn-lt"/>
                <a:ea typeface="+mn-ea"/>
                <a:cs typeface="+mn-cs"/>
              </a:rPr>
              <a:t>* Mackay, M.C. (1995). One core collection or many? p. 199-210. </a:t>
            </a:r>
            <a:r>
              <a:rPr lang="en-US" sz="1200" i="1" kern="1200" dirty="0" smtClean="0">
                <a:solidFill>
                  <a:schemeClr val="tx1"/>
                </a:solidFill>
                <a:latin typeface="+mn-lt"/>
                <a:ea typeface="+mn-ea"/>
                <a:cs typeface="+mn-cs"/>
              </a:rPr>
              <a:t>In:</a:t>
            </a:r>
            <a:r>
              <a:rPr lang="en-US" sz="1200" kern="1200" dirty="0" smtClean="0">
                <a:solidFill>
                  <a:schemeClr val="tx1"/>
                </a:solidFill>
                <a:latin typeface="+mn-lt"/>
                <a:ea typeface="+mn-ea"/>
                <a:cs typeface="+mn-cs"/>
              </a:rPr>
              <a:t> T. Hodgkin, A.H.D. Brown, </a:t>
            </a:r>
            <a:r>
              <a:rPr lang="en-US" sz="1200" kern="1200" dirty="0" err="1" smtClean="0">
                <a:solidFill>
                  <a:schemeClr val="tx1"/>
                </a:solidFill>
                <a:latin typeface="+mn-lt"/>
                <a:ea typeface="+mn-ea"/>
                <a:cs typeface="+mn-cs"/>
              </a:rPr>
              <a:t>Th.J.L</a:t>
            </a:r>
            <a:r>
              <a:rPr lang="en-US" sz="1200" kern="1200" dirty="0" smtClean="0">
                <a:solidFill>
                  <a:schemeClr val="tx1"/>
                </a:solidFill>
                <a:latin typeface="+mn-lt"/>
                <a:ea typeface="+mn-ea"/>
                <a:cs typeface="+mn-cs"/>
              </a:rPr>
              <a:t>. van Hintum and A.A.V. Morales (</a:t>
            </a:r>
            <a:r>
              <a:rPr lang="en-US" sz="1200" kern="1200" dirty="0" err="1" smtClean="0">
                <a:solidFill>
                  <a:schemeClr val="tx1"/>
                </a:solidFill>
                <a:latin typeface="+mn-lt"/>
                <a:ea typeface="+mn-ea"/>
                <a:cs typeface="+mn-cs"/>
              </a:rPr>
              <a:t>eds</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Core collections of plant genetic resources</a:t>
            </a:r>
            <a:r>
              <a:rPr lang="en-US" sz="1200" kern="1200" dirty="0" smtClean="0">
                <a:solidFill>
                  <a:schemeClr val="tx1"/>
                </a:solidFill>
                <a:latin typeface="+mn-lt"/>
                <a:ea typeface="+mn-ea"/>
                <a:cs typeface="+mn-cs"/>
              </a:rPr>
              <a:t>. Proceedings from the IBPGR/CGN/CENARGEN workshop on 'Core Collections: Improving the Management and Use of Plant Germplasm Collections', held in Brasilia August 1992. John Wiley &amp; Sons, Chichester, UK. 269 p. ISBN: 978-0-471-95545-0.</a:t>
            </a:r>
          </a:p>
          <a:p>
            <a:r>
              <a:rPr lang="en-US" sz="1200" kern="1200" dirty="0" smtClean="0">
                <a:solidFill>
                  <a:schemeClr val="tx1"/>
                </a:solidFill>
                <a:latin typeface="+mn-lt"/>
                <a:ea typeface="+mn-ea"/>
                <a:cs typeface="+mn-cs"/>
              </a:rPr>
              <a:t>* Mackay, M.C. (2011). Surfing the </a:t>
            </a:r>
            <a:r>
              <a:rPr lang="en-US" sz="1200" kern="1200" dirty="0" err="1" smtClean="0">
                <a:solidFill>
                  <a:schemeClr val="tx1"/>
                </a:solidFill>
                <a:latin typeface="+mn-lt"/>
                <a:ea typeface="+mn-ea"/>
                <a:cs typeface="+mn-cs"/>
              </a:rPr>
              <a:t>genepool</a:t>
            </a:r>
            <a:r>
              <a:rPr lang="en-US" sz="1200" kern="1200" dirty="0" smtClean="0">
                <a:solidFill>
                  <a:schemeClr val="tx1"/>
                </a:solidFill>
                <a:latin typeface="+mn-lt"/>
                <a:ea typeface="+mn-ea"/>
                <a:cs typeface="+mn-cs"/>
              </a:rPr>
              <a:t>, the effective and efficient use of plant genetic resources. PhD thesis. Department of Plant Breeding and Biotechnology, Faculty of landscape planning, horticulture and agricultural science, Swedish University of Agricultural Sciences (SLU), Alnarp. ISBN: 978-91-576-7634-4. Available at </a:t>
            </a:r>
            <a:r>
              <a:rPr lang="en-US" sz="1200" u="sng" kern="1200" dirty="0" smtClean="0">
                <a:solidFill>
                  <a:schemeClr val="tx1"/>
                </a:solidFill>
                <a:latin typeface="+mn-lt"/>
                <a:ea typeface="+mn-ea"/>
                <a:cs typeface="+mn-cs"/>
                <a:hlinkClick r:id="rId3"/>
              </a:rPr>
              <a:t>http://pub.epsilon.slu.se/8439/</a:t>
            </a:r>
            <a:r>
              <a:rPr lang="en-US" sz="1200" kern="1200" dirty="0" smtClean="0">
                <a:solidFill>
                  <a:schemeClr val="tx1"/>
                </a:solidFill>
                <a:latin typeface="+mn-lt"/>
                <a:ea typeface="+mn-ea"/>
                <a:cs typeface="+mn-cs"/>
              </a:rPr>
              <a:t>, verified 9 Dec 2011.</a:t>
            </a:r>
          </a:p>
          <a:p>
            <a:pPr eaLnBrk="1" hangingPunct="1">
              <a:spcBef>
                <a:spcPct val="0"/>
              </a:spcBef>
            </a:pPr>
            <a:endParaRPr lang="en-AU"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eaLnBrk="1" hangingPunct="1"/>
            <a:r>
              <a:rPr lang="en-AU" b="0" dirty="0" smtClean="0"/>
              <a:t>“We can then use these layers of information as sieves, through which we can filter our accessions to identify those most likely to contain the genetic variation we are seeking. We can “tune in” the environments from which we want to sample germplasm.</a:t>
            </a:r>
            <a:r>
              <a:rPr lang="en-AU" b="0" baseline="0" dirty="0" smtClean="0"/>
              <a:t> </a:t>
            </a:r>
            <a:r>
              <a:rPr lang="en-AU" b="0" dirty="0" smtClean="0"/>
              <a:t>For example, we can specify annual precipitation, temperature during heading, humidity at another growth stage - and so on.</a:t>
            </a:r>
            <a:r>
              <a:rPr lang="en-AU" b="0" baseline="0" dirty="0" smtClean="0"/>
              <a:t> </a:t>
            </a:r>
            <a:r>
              <a:rPr lang="en-AU" b="0" dirty="0" smtClean="0"/>
              <a:t>Then we tip our collection of accessions in the top of the FIGS machine and wait for those that filter out the bottom. These ones we evaluate thoroughly” (Michael</a:t>
            </a:r>
            <a:r>
              <a:rPr lang="en-AU" b="0" baseline="0" dirty="0" smtClean="0"/>
              <a:t> Mackay, 1995).</a:t>
            </a:r>
          </a:p>
          <a:p>
            <a:pPr eaLnBrk="1" hangingPunct="1"/>
            <a:r>
              <a:rPr lang="en-AU" b="1" baseline="0" dirty="0" smtClean="0"/>
              <a:t>References</a:t>
            </a:r>
            <a:r>
              <a:rPr lang="en-AU" baseline="0" dirty="0" smtClean="0"/>
              <a:t>: </a:t>
            </a:r>
            <a:r>
              <a:rPr lang="en-US" sz="1100" kern="1200" dirty="0" smtClean="0">
                <a:solidFill>
                  <a:schemeClr val="tx1"/>
                </a:solidFill>
                <a:latin typeface="+mn-lt"/>
                <a:ea typeface="+mn-ea"/>
                <a:cs typeface="+mn-cs"/>
              </a:rPr>
              <a:t>* Mackay, M.C. (1986). Utilizing wheat genetic resources in Australia. p. 56-61. </a:t>
            </a:r>
            <a:r>
              <a:rPr lang="en-US" sz="1100" i="1" kern="1200" dirty="0" smtClean="0">
                <a:solidFill>
                  <a:schemeClr val="tx1"/>
                </a:solidFill>
                <a:latin typeface="+mn-lt"/>
                <a:ea typeface="+mn-ea"/>
                <a:cs typeface="+mn-cs"/>
              </a:rPr>
              <a:t>In</a:t>
            </a:r>
            <a:r>
              <a:rPr lang="en-US" sz="1100" kern="1200" dirty="0" smtClean="0">
                <a:solidFill>
                  <a:schemeClr val="tx1"/>
                </a:solidFill>
                <a:latin typeface="+mn-lt"/>
                <a:ea typeface="+mn-ea"/>
                <a:cs typeface="+mn-cs"/>
              </a:rPr>
              <a:t>: McLean, R. (ed.). Proceedings of the 5th assembly wheat breeders' society in Australia, </a:t>
            </a:r>
            <a:r>
              <a:rPr lang="en-US" sz="1100" kern="1200" dirty="0" err="1" smtClean="0">
                <a:solidFill>
                  <a:schemeClr val="tx1"/>
                </a:solidFill>
                <a:latin typeface="+mn-lt"/>
                <a:ea typeface="+mn-ea"/>
                <a:cs typeface="+mn-cs"/>
              </a:rPr>
              <a:t>Merredin</a:t>
            </a:r>
            <a:r>
              <a:rPr lang="en-US" sz="1100" kern="1200" dirty="0" smtClean="0">
                <a:solidFill>
                  <a:schemeClr val="tx1"/>
                </a:solidFill>
                <a:latin typeface="+mn-lt"/>
                <a:ea typeface="+mn-ea"/>
                <a:cs typeface="+mn-cs"/>
              </a:rPr>
              <a:t> 18-22 Aug 1986. Western Australian Department of Agriculture, Perth, Australia. 580 p. ISBN: 9780730913269.</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 Mackay, M.C. (1990). Strategic planning for effective evaluation of plant germplasm. p. 21–25. </a:t>
            </a:r>
            <a:r>
              <a:rPr lang="en-US" sz="1100" i="1" kern="1200" dirty="0" smtClean="0">
                <a:solidFill>
                  <a:schemeClr val="tx1"/>
                </a:solidFill>
                <a:latin typeface="+mn-lt"/>
                <a:ea typeface="+mn-ea"/>
                <a:cs typeface="+mn-cs"/>
              </a:rPr>
              <a:t>In</a:t>
            </a:r>
            <a:r>
              <a:rPr lang="en-US" sz="1100" kern="1200" dirty="0" smtClean="0">
                <a:solidFill>
                  <a:schemeClr val="tx1"/>
                </a:solidFill>
                <a:latin typeface="+mn-lt"/>
                <a:ea typeface="+mn-ea"/>
                <a:cs typeface="+mn-cs"/>
              </a:rPr>
              <a:t>: J.P. </a:t>
            </a:r>
            <a:r>
              <a:rPr lang="en-US" sz="1100" kern="1200" dirty="0" err="1" smtClean="0">
                <a:solidFill>
                  <a:schemeClr val="tx1"/>
                </a:solidFill>
                <a:latin typeface="+mn-lt"/>
                <a:ea typeface="+mn-ea"/>
                <a:cs typeface="+mn-cs"/>
              </a:rPr>
              <a:t>Srivastava</a:t>
            </a:r>
            <a:r>
              <a:rPr lang="en-US" sz="1100" kern="1200" dirty="0" smtClean="0">
                <a:solidFill>
                  <a:schemeClr val="tx1"/>
                </a:solidFill>
                <a:latin typeface="+mn-lt"/>
                <a:ea typeface="+mn-ea"/>
                <a:cs typeface="+mn-cs"/>
              </a:rPr>
              <a:t> and A.B. </a:t>
            </a:r>
            <a:r>
              <a:rPr lang="en-US" sz="1100" kern="1200" dirty="0" err="1" smtClean="0">
                <a:solidFill>
                  <a:schemeClr val="tx1"/>
                </a:solidFill>
                <a:latin typeface="+mn-lt"/>
                <a:ea typeface="+mn-ea"/>
                <a:cs typeface="+mn-cs"/>
              </a:rPr>
              <a:t>Damania</a:t>
            </a:r>
            <a:r>
              <a:rPr lang="en-US" sz="1100" kern="1200" dirty="0" smtClean="0">
                <a:solidFill>
                  <a:schemeClr val="tx1"/>
                </a:solidFill>
                <a:latin typeface="+mn-lt"/>
                <a:ea typeface="+mn-ea"/>
                <a:cs typeface="+mn-cs"/>
              </a:rPr>
              <a:t> (</a:t>
            </a:r>
            <a:r>
              <a:rPr lang="en-US" sz="1100" kern="1200" dirty="0" err="1" smtClean="0">
                <a:solidFill>
                  <a:schemeClr val="tx1"/>
                </a:solidFill>
                <a:latin typeface="+mn-lt"/>
                <a:ea typeface="+mn-ea"/>
                <a:cs typeface="+mn-cs"/>
              </a:rPr>
              <a:t>eds</a:t>
            </a:r>
            <a:r>
              <a:rPr lang="en-US" sz="1100" kern="1200" dirty="0" smtClean="0">
                <a:solidFill>
                  <a:schemeClr val="tx1"/>
                </a:solidFill>
                <a:latin typeface="+mn-lt"/>
                <a:ea typeface="+mn-ea"/>
                <a:cs typeface="+mn-cs"/>
              </a:rPr>
              <a:t>). Wheat genetic resources: Meeting diverse needs. John Wiley &amp; Sons, Chichester, UK. ISBN 0-471-92880-1.</a:t>
            </a:r>
            <a:r>
              <a:rPr lang="en-US" sz="1100" kern="1200" baseline="0" dirty="0" smtClean="0">
                <a:solidFill>
                  <a:schemeClr val="tx1"/>
                </a:solidFill>
                <a:latin typeface="+mn-lt"/>
                <a:ea typeface="+mn-ea"/>
                <a:cs typeface="+mn-cs"/>
              </a:rPr>
              <a:t> </a:t>
            </a:r>
            <a:r>
              <a:rPr lang="en-US" sz="1100" kern="1200" dirty="0" smtClean="0">
                <a:solidFill>
                  <a:schemeClr val="tx1"/>
                </a:solidFill>
                <a:latin typeface="+mn-lt"/>
                <a:ea typeface="+mn-ea"/>
                <a:cs typeface="+mn-cs"/>
              </a:rPr>
              <a:t>* Mackay, M.C. (1995). One core collection or many? p. 199-210. </a:t>
            </a:r>
            <a:r>
              <a:rPr lang="en-US" sz="1100" i="1" kern="1200" dirty="0" smtClean="0">
                <a:solidFill>
                  <a:schemeClr val="tx1"/>
                </a:solidFill>
                <a:latin typeface="+mn-lt"/>
                <a:ea typeface="+mn-ea"/>
                <a:cs typeface="+mn-cs"/>
              </a:rPr>
              <a:t>In:</a:t>
            </a:r>
            <a:r>
              <a:rPr lang="en-US" sz="1100" kern="1200" dirty="0" smtClean="0">
                <a:solidFill>
                  <a:schemeClr val="tx1"/>
                </a:solidFill>
                <a:latin typeface="+mn-lt"/>
                <a:ea typeface="+mn-ea"/>
                <a:cs typeface="+mn-cs"/>
              </a:rPr>
              <a:t> T. Hodgkin, A.H.D. Brown, </a:t>
            </a:r>
            <a:r>
              <a:rPr lang="en-US" sz="1100" kern="1200" dirty="0" err="1" smtClean="0">
                <a:solidFill>
                  <a:schemeClr val="tx1"/>
                </a:solidFill>
                <a:latin typeface="+mn-lt"/>
                <a:ea typeface="+mn-ea"/>
                <a:cs typeface="+mn-cs"/>
              </a:rPr>
              <a:t>Th.J.L</a:t>
            </a:r>
            <a:r>
              <a:rPr lang="en-US" sz="1100" kern="1200" dirty="0" smtClean="0">
                <a:solidFill>
                  <a:schemeClr val="tx1"/>
                </a:solidFill>
                <a:latin typeface="+mn-lt"/>
                <a:ea typeface="+mn-ea"/>
                <a:cs typeface="+mn-cs"/>
              </a:rPr>
              <a:t>. van Hintum and A.A.V. Morales (</a:t>
            </a:r>
            <a:r>
              <a:rPr lang="en-US" sz="1100" kern="1200" dirty="0" err="1" smtClean="0">
                <a:solidFill>
                  <a:schemeClr val="tx1"/>
                </a:solidFill>
                <a:latin typeface="+mn-lt"/>
                <a:ea typeface="+mn-ea"/>
                <a:cs typeface="+mn-cs"/>
              </a:rPr>
              <a:t>eds</a:t>
            </a:r>
            <a:r>
              <a:rPr lang="en-US" sz="1100" kern="1200" dirty="0" smtClean="0">
                <a:solidFill>
                  <a:schemeClr val="tx1"/>
                </a:solidFill>
                <a:latin typeface="+mn-lt"/>
                <a:ea typeface="+mn-ea"/>
                <a:cs typeface="+mn-cs"/>
              </a:rPr>
              <a:t>). </a:t>
            </a:r>
            <a:r>
              <a:rPr lang="en-US" sz="1100" i="1" kern="1200" dirty="0" smtClean="0">
                <a:solidFill>
                  <a:schemeClr val="tx1"/>
                </a:solidFill>
                <a:latin typeface="+mn-lt"/>
                <a:ea typeface="+mn-ea"/>
                <a:cs typeface="+mn-cs"/>
              </a:rPr>
              <a:t>Core collections of plant genetic resources</a:t>
            </a:r>
            <a:r>
              <a:rPr lang="en-US" sz="1100" kern="1200" dirty="0" smtClean="0">
                <a:solidFill>
                  <a:schemeClr val="tx1"/>
                </a:solidFill>
                <a:latin typeface="+mn-lt"/>
                <a:ea typeface="+mn-ea"/>
                <a:cs typeface="+mn-cs"/>
              </a:rPr>
              <a:t>. Proceedings from the IBPGR/CGN/CENARGEN workshop on 'Core Collections: Improving the Management and Use of Plant Germplasm Collections', held in Brasilia August 1992. John Wiley &amp; Sons, Chichester, UK. 269 p. ISBN: 978-0-471-95545-0.</a:t>
            </a:r>
            <a:r>
              <a:rPr lang="en-US" sz="1100" kern="1200" baseline="0" dirty="0" smtClean="0">
                <a:solidFill>
                  <a:schemeClr val="tx1"/>
                </a:solidFill>
                <a:latin typeface="+mn-lt"/>
                <a:ea typeface="+mn-ea"/>
                <a:cs typeface="+mn-cs"/>
              </a:rPr>
              <a:t> * </a:t>
            </a:r>
            <a:r>
              <a:rPr lang="en-US" sz="1100" kern="1200" dirty="0" smtClean="0">
                <a:solidFill>
                  <a:schemeClr val="tx1"/>
                </a:solidFill>
                <a:latin typeface="+mn-lt"/>
                <a:ea typeface="+mn-ea"/>
                <a:cs typeface="+mn-cs"/>
              </a:rPr>
              <a:t>Mackay, M.C. (2011). Surfing the </a:t>
            </a:r>
            <a:r>
              <a:rPr lang="en-US" sz="1100" kern="1200" dirty="0" err="1" smtClean="0">
                <a:solidFill>
                  <a:schemeClr val="tx1"/>
                </a:solidFill>
                <a:latin typeface="+mn-lt"/>
                <a:ea typeface="+mn-ea"/>
                <a:cs typeface="+mn-cs"/>
              </a:rPr>
              <a:t>genepool</a:t>
            </a:r>
            <a:r>
              <a:rPr lang="en-US" sz="1100" kern="1200" dirty="0" smtClean="0">
                <a:solidFill>
                  <a:schemeClr val="tx1"/>
                </a:solidFill>
                <a:latin typeface="+mn-lt"/>
                <a:ea typeface="+mn-ea"/>
                <a:cs typeface="+mn-cs"/>
              </a:rPr>
              <a:t>, the effective and efficient use of plant genetic resources. PhD thesis. Department of Plant Breeding and Biotechnology, Faculty of landscape planning, horticulture and agricultural science, Swedish University of Agricultural Sciences (SLU), Alnarp. ISBN: 978-91-576-7634-4. Available at </a:t>
            </a:r>
            <a:r>
              <a:rPr lang="en-US" sz="1100" u="sng" kern="1200" dirty="0" smtClean="0">
                <a:solidFill>
                  <a:schemeClr val="tx1"/>
                </a:solidFill>
                <a:latin typeface="+mn-lt"/>
                <a:ea typeface="+mn-ea"/>
                <a:cs typeface="+mn-cs"/>
                <a:hlinkClick r:id="rId3"/>
              </a:rPr>
              <a:t>http://pub.epsilon.slu.se/8439/</a:t>
            </a:r>
            <a:r>
              <a:rPr lang="en-US" sz="1100" kern="1200" dirty="0" smtClean="0">
                <a:solidFill>
                  <a:schemeClr val="tx1"/>
                </a:solidFill>
                <a:latin typeface="+mn-lt"/>
                <a:ea typeface="+mn-ea"/>
                <a:cs typeface="+mn-cs"/>
              </a:rPr>
              <a:t>, verified 9 Dec 2011.</a:t>
            </a:r>
          </a:p>
          <a:p>
            <a:r>
              <a:rPr lang="en-US" sz="1100" b="1" dirty="0" smtClean="0"/>
              <a:t>Wikipedia:</a:t>
            </a:r>
            <a:r>
              <a:rPr lang="en-US" sz="1100" b="1" baseline="0" dirty="0" smtClean="0"/>
              <a:t> </a:t>
            </a:r>
            <a:r>
              <a:rPr lang="en-US" sz="1100" b="1" dirty="0" smtClean="0"/>
              <a:t>Heuristic</a:t>
            </a:r>
            <a:r>
              <a:rPr lang="en-US" sz="1100" dirty="0" smtClean="0"/>
              <a:t> ( </a:t>
            </a:r>
            <a:r>
              <a:rPr lang="en-US" sz="1100" dirty="0" smtClean="0">
                <a:hlinkClick r:id="rId4" tooltip="Wikipedia:IPA for English"/>
              </a:rPr>
              <a:t>/</a:t>
            </a:r>
            <a:r>
              <a:rPr lang="en-US" sz="1100" dirty="0" err="1" smtClean="0">
                <a:effectLst/>
              </a:rPr>
              <a:t>hjʉˈrɪstɨk</a:t>
            </a:r>
            <a:r>
              <a:rPr lang="en-US" sz="1100" dirty="0" smtClean="0">
                <a:hlinkClick r:id="rId4" tooltip="Wikipedia:IPA for English"/>
              </a:rPr>
              <a:t>/</a:t>
            </a:r>
            <a:r>
              <a:rPr lang="en-US" sz="1100" dirty="0" smtClean="0"/>
              <a:t>; or </a:t>
            </a:r>
            <a:r>
              <a:rPr lang="en-US" sz="1100" b="1" dirty="0" smtClean="0"/>
              <a:t>heuristics</a:t>
            </a:r>
            <a:r>
              <a:rPr lang="en-US" sz="1100" dirty="0" smtClean="0"/>
              <a:t>; Greek: "</a:t>
            </a:r>
            <a:r>
              <a:rPr lang="en-US" sz="1100" dirty="0" err="1" smtClean="0"/>
              <a:t>Εὑρίσκω</a:t>
            </a:r>
            <a:r>
              <a:rPr lang="en-US" sz="1100" dirty="0" smtClean="0"/>
              <a:t>", </a:t>
            </a:r>
            <a:r>
              <a:rPr lang="en-US" sz="1100" b="1" dirty="0" smtClean="0"/>
              <a:t>"find"</a:t>
            </a:r>
            <a:r>
              <a:rPr lang="en-US" sz="1100" dirty="0" smtClean="0"/>
              <a:t> or </a:t>
            </a:r>
            <a:r>
              <a:rPr lang="en-US" sz="1100" b="1" dirty="0" smtClean="0"/>
              <a:t>"discover"</a:t>
            </a:r>
            <a:r>
              <a:rPr lang="en-US" sz="1100" dirty="0" smtClean="0"/>
              <a:t>) refers to experience-based techniques for problem solving, learning, and discovery. Where an exhaustive search is impractical, heuristic methods are used to speed up the process of finding a satisfactory solution. Examples of this method include using a "rule of thumb", an educated guess, an intuitive judgment, or common sense.</a:t>
            </a:r>
            <a:r>
              <a:rPr lang="en-US" sz="1100" baseline="0" dirty="0" smtClean="0"/>
              <a:t> </a:t>
            </a:r>
            <a:r>
              <a:rPr lang="en-US" sz="1100" dirty="0" smtClean="0"/>
              <a:t>In more precise terms, heuristics are strategies using readily accessible, though loosely applicable, information to control problem solving in human beings and machines.</a:t>
            </a:r>
          </a:p>
        </p:txBody>
      </p:sp>
      <p:sp>
        <p:nvSpPr>
          <p:cNvPr id="4" name="Slide Number Placeholder 3"/>
          <p:cNvSpPr>
            <a:spLocks noGrp="1"/>
          </p:cNvSpPr>
          <p:nvPr>
            <p:ph type="sldNum" sz="quarter" idx="10"/>
          </p:nvPr>
        </p:nvSpPr>
        <p:spPr/>
        <p:txBody>
          <a:bodyPr/>
          <a:lstStyle/>
          <a:p>
            <a:fld id="{29E35CD9-104A-884E-BC52-5CC6FF5D56A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sz="1200" i="0" kern="1200" dirty="0" smtClean="0">
                <a:solidFill>
                  <a:schemeClr val="tx1"/>
                </a:solidFill>
                <a:latin typeface="+mn-lt"/>
                <a:ea typeface="+mn-ea"/>
                <a:cs typeface="+mn-cs"/>
              </a:rPr>
              <a:t>Hijmans, R.J., S.E. Cameron, J.L. </a:t>
            </a:r>
            <a:r>
              <a:rPr lang="en-US" sz="1200" i="0" kern="1200" dirty="0" err="1" smtClean="0">
                <a:solidFill>
                  <a:schemeClr val="tx1"/>
                </a:solidFill>
                <a:latin typeface="+mn-lt"/>
                <a:ea typeface="+mn-ea"/>
                <a:cs typeface="+mn-cs"/>
              </a:rPr>
              <a:t>Parra</a:t>
            </a:r>
            <a:r>
              <a:rPr lang="en-US" sz="1200" i="0" kern="1200" dirty="0" smtClean="0">
                <a:solidFill>
                  <a:schemeClr val="tx1"/>
                </a:solidFill>
                <a:latin typeface="+mn-lt"/>
                <a:ea typeface="+mn-ea"/>
                <a:cs typeface="+mn-cs"/>
              </a:rPr>
              <a:t>, P.G. Jones and A. Jarvis</a:t>
            </a:r>
            <a:r>
              <a:rPr lang="en-US" sz="1200" i="0" kern="1200" baseline="0" dirty="0" smtClean="0">
                <a:solidFill>
                  <a:schemeClr val="tx1"/>
                </a:solidFill>
                <a:latin typeface="+mn-lt"/>
                <a:ea typeface="+mn-ea"/>
                <a:cs typeface="+mn-cs"/>
              </a:rPr>
              <a:t> (</a:t>
            </a:r>
            <a:r>
              <a:rPr lang="en-US" sz="1200" i="0" kern="1200" dirty="0" smtClean="0">
                <a:solidFill>
                  <a:schemeClr val="tx1"/>
                </a:solidFill>
                <a:latin typeface="+mn-lt"/>
                <a:ea typeface="+mn-ea"/>
                <a:cs typeface="+mn-cs"/>
              </a:rPr>
              <a:t>2005). Very high resolution interpolated climate surfaces for global land areas. International Journal of Climatology 25: 1965-1978. </a:t>
            </a:r>
            <a:r>
              <a:rPr lang="ro-RO" sz="1200" i="0" kern="1200" dirty="0" smtClean="0">
                <a:solidFill>
                  <a:schemeClr val="tx1"/>
                </a:solidFill>
                <a:latin typeface="+mn-lt"/>
                <a:ea typeface="+mn-ea"/>
                <a:cs typeface="+mn-cs"/>
              </a:rPr>
              <a:t>DOI: 10.1002/joc.1276</a:t>
            </a:r>
            <a:endParaRPr lang="en-US" sz="1200" i="0" kern="1200" dirty="0" smtClean="0">
              <a:solidFill>
                <a:schemeClr val="tx1"/>
              </a:solidFill>
              <a:latin typeface="+mn-lt"/>
              <a:ea typeface="+mn-ea"/>
              <a:cs typeface="+mn-cs"/>
            </a:endParaRPr>
          </a:p>
          <a:p>
            <a:r>
              <a:rPr lang="en-US" dirty="0" smtClean="0"/>
              <a:t>Total 20 590 weather stations with data for precipitation,</a:t>
            </a:r>
            <a:r>
              <a:rPr lang="en-US" baseline="0" dirty="0" smtClean="0"/>
              <a:t> and 7 280</a:t>
            </a:r>
            <a:r>
              <a:rPr lang="en-US" dirty="0" smtClean="0"/>
              <a:t> with data for temperatures.</a:t>
            </a:r>
          </a:p>
          <a:p>
            <a:r>
              <a:rPr lang="en-US" dirty="0" smtClean="0"/>
              <a:t>--</a:t>
            </a:r>
          </a:p>
          <a:p>
            <a:pPr marL="0" marR="0" indent="0" algn="l" defTabSz="455553" rtl="0" eaLnBrk="1" fontAlgn="auto" latinLnBrk="0" hangingPunct="1">
              <a:lnSpc>
                <a:spcPct val="100000"/>
              </a:lnSpc>
              <a:spcBef>
                <a:spcPts val="0"/>
              </a:spcBef>
              <a:spcAft>
                <a:spcPts val="0"/>
              </a:spcAft>
              <a:buClrTx/>
              <a:buSzTx/>
              <a:buFontTx/>
              <a:buNone/>
              <a:tabLst/>
              <a:defRPr/>
            </a:pPr>
            <a:r>
              <a:rPr lang="en-US" dirty="0" smtClean="0"/>
              <a:t>Fick, S.E. and R.J. Hijmans (2017). Worldclim 2: New 1-km spatial resolution climate surfaces for global land areas. International Journal of Climatology. </a:t>
            </a:r>
            <a:r>
              <a:rPr lang="ro-RO" dirty="0" smtClean="0"/>
              <a:t>DOI: 10.1002/joc.5086</a:t>
            </a:r>
            <a:endParaRPr lang="en-US" dirty="0" smtClean="0"/>
          </a:p>
          <a:p>
            <a:r>
              <a:rPr lang="en-US" dirty="0" smtClean="0"/>
              <a:t>New updated version issued</a:t>
            </a:r>
            <a:r>
              <a:rPr lang="en-US" baseline="0" dirty="0" smtClean="0"/>
              <a:t> 1</a:t>
            </a:r>
            <a:r>
              <a:rPr lang="en-US" baseline="30000" dirty="0" smtClean="0"/>
              <a:t>st</a:t>
            </a:r>
            <a:r>
              <a:rPr lang="en-US" baseline="0" dirty="0" smtClean="0"/>
              <a:t> June 2016</a:t>
            </a:r>
            <a:r>
              <a:rPr lang="en-US" dirty="0" smtClean="0"/>
              <a:t>: http://</a:t>
            </a:r>
            <a:r>
              <a:rPr lang="en-US" dirty="0" err="1" smtClean="0"/>
              <a:t>worldclim.org</a:t>
            </a:r>
            <a:r>
              <a:rPr lang="en-US" dirty="0" smtClean="0"/>
              <a:t>/version2</a:t>
            </a:r>
          </a:p>
          <a:p>
            <a:pPr marL="0" marR="0" indent="0" algn="l" defTabSz="455553" rtl="0" eaLnBrk="1" fontAlgn="auto" latinLnBrk="0" hangingPunct="1">
              <a:lnSpc>
                <a:spcPct val="100000"/>
              </a:lnSpc>
              <a:spcBef>
                <a:spcPts val="0"/>
              </a:spcBef>
              <a:spcAft>
                <a:spcPts val="0"/>
              </a:spcAft>
              <a:buClrTx/>
              <a:buSzTx/>
              <a:buFontTx/>
              <a:buNone/>
              <a:tabLst/>
              <a:defRPr/>
            </a:pPr>
            <a:r>
              <a:rPr lang="en-US" dirty="0" smtClean="0"/>
              <a:t>Very high spatial resolution (approximately 1 km2),</a:t>
            </a:r>
            <a:r>
              <a:rPr lang="en-US" baseline="0" dirty="0" smtClean="0"/>
              <a:t> </a:t>
            </a:r>
            <a:r>
              <a:rPr lang="en-US" sz="1300" kern="1200" dirty="0" smtClean="0">
                <a:solidFill>
                  <a:schemeClr val="tx1"/>
                </a:solidFill>
                <a:effectLst/>
                <a:latin typeface="+mn-lt"/>
                <a:ea typeface="+mn-ea"/>
                <a:cs typeface="+mn-cs"/>
              </a:rPr>
              <a:t>monthly temperature (minimum, maximum and average), precipitation, solar radiation, </a:t>
            </a:r>
            <a:r>
              <a:rPr lang="en-US" sz="1300" kern="1200" dirty="0" err="1" smtClean="0">
                <a:solidFill>
                  <a:schemeClr val="tx1"/>
                </a:solidFill>
                <a:effectLst/>
                <a:latin typeface="+mn-lt"/>
                <a:ea typeface="+mn-ea"/>
                <a:cs typeface="+mn-cs"/>
              </a:rPr>
              <a:t>vapour</a:t>
            </a:r>
            <a:r>
              <a:rPr lang="en-US" sz="1300" kern="1200" dirty="0" smtClean="0">
                <a:solidFill>
                  <a:schemeClr val="tx1"/>
                </a:solidFill>
                <a:effectLst/>
                <a:latin typeface="+mn-lt"/>
                <a:ea typeface="+mn-ea"/>
                <a:cs typeface="+mn-cs"/>
              </a:rPr>
              <a:t> pressure and wind speed, aggregated across a target temporal range of 1970–2000, using data from between 9000 and 60 000 weather stations.</a:t>
            </a:r>
            <a:endParaRPr lang="en-US" dirty="0" smtClean="0"/>
          </a:p>
        </p:txBody>
      </p:sp>
      <p:sp>
        <p:nvSpPr>
          <p:cNvPr id="4" name="Slide Number Placeholder 3"/>
          <p:cNvSpPr>
            <a:spLocks noGrp="1"/>
          </p:cNvSpPr>
          <p:nvPr>
            <p:ph type="sldNum" sz="quarter" idx="10"/>
          </p:nvPr>
        </p:nvSpPr>
        <p:spPr/>
        <p:txBody>
          <a:bodyPr/>
          <a:lstStyle/>
          <a:p>
            <a:fld id="{5F13F7A3-C763-EB4C-B29D-8F375A12CE9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610" rtl="0" eaLnBrk="1" fontAlgn="auto" latinLnBrk="0" hangingPunct="1">
              <a:lnSpc>
                <a:spcPct val="100000"/>
              </a:lnSpc>
              <a:spcBef>
                <a:spcPts val="0"/>
              </a:spcBef>
              <a:spcAft>
                <a:spcPts val="0"/>
              </a:spcAft>
              <a:buClrTx/>
              <a:buSzTx/>
              <a:buFontTx/>
              <a:buNone/>
              <a:tabLst/>
              <a:defRPr/>
            </a:pPr>
            <a:r>
              <a:rPr lang="en-US" dirty="0" smtClean="0"/>
              <a:t>Photo: Wheat in the </a:t>
            </a:r>
            <a:r>
              <a:rPr lang="en-US" dirty="0" err="1" smtClean="0"/>
              <a:t>Hulah</a:t>
            </a:r>
            <a:r>
              <a:rPr lang="en-US" dirty="0" smtClean="0"/>
              <a:t> valley (Israel), 2007 by </a:t>
            </a:r>
            <a:r>
              <a:rPr lang="en-US" dirty="0" err="1" smtClean="0"/>
              <a:t>Aviad</a:t>
            </a:r>
            <a:r>
              <a:rPr lang="en-US" dirty="0" smtClean="0"/>
              <a:t> </a:t>
            </a:r>
            <a:r>
              <a:rPr lang="en-US" dirty="0" err="1" smtClean="0"/>
              <a:t>Bublil</a:t>
            </a:r>
            <a:r>
              <a:rPr lang="en-US" dirty="0" smtClean="0"/>
              <a:t>. License: Public Domain. http://</a:t>
            </a:r>
            <a:r>
              <a:rPr lang="en-US" dirty="0" err="1" smtClean="0"/>
              <a:t>commons.wikimedia.org</a:t>
            </a:r>
            <a:r>
              <a:rPr lang="en-US" dirty="0" smtClean="0"/>
              <a:t>/wiki/File:Wheat-haHula-ISRAEL2.JPG</a:t>
            </a:r>
          </a:p>
        </p:txBody>
      </p:sp>
      <p:sp>
        <p:nvSpPr>
          <p:cNvPr id="4" name="Slide Number Placeholder 3"/>
          <p:cNvSpPr>
            <a:spLocks noGrp="1"/>
          </p:cNvSpPr>
          <p:nvPr>
            <p:ph type="sldNum" sz="quarter" idx="10"/>
          </p:nvPr>
        </p:nvSpPr>
        <p:spPr/>
        <p:txBody>
          <a:bodyPr/>
          <a:lstStyle/>
          <a:p>
            <a:fld id="{5CED574B-3618-4E44-A711-ECF6C5934C59}"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Guidelines for conducting</a:t>
            </a:r>
            <a:r>
              <a:rPr lang="en-US" baseline="0" dirty="0" smtClean="0"/>
              <a:t> predictive characterization. Documented R-scripts and easy to follow instructions.</a:t>
            </a:r>
          </a:p>
          <a:p>
            <a:r>
              <a:rPr lang="en-US" dirty="0" smtClean="0"/>
              <a:t>--</a:t>
            </a:r>
          </a:p>
          <a:p>
            <a:r>
              <a:rPr lang="en-US" sz="1400" dirty="0" smtClean="0">
                <a:solidFill>
                  <a:schemeClr val="tx1">
                    <a:lumMod val="50000"/>
                    <a:lumOff val="50000"/>
                  </a:schemeClr>
                </a:solidFill>
              </a:rPr>
              <a:t>Thormann I, Parra-Quijano M, Endresen DTF, Rubio-Teso ML, Iriondo JM &amp; Maxted N (2014). Predictive characterization of crop wild relatives and landraces: Technical guidelines version 1.Bioversity International, Rome, Italy. 44 pp. ISBN: ISBN 978-92-9255-004-2.</a:t>
            </a:r>
          </a:p>
        </p:txBody>
      </p:sp>
      <p:sp>
        <p:nvSpPr>
          <p:cNvPr id="4" name="Slide Number Placeholder 3"/>
          <p:cNvSpPr>
            <a:spLocks noGrp="1"/>
          </p:cNvSpPr>
          <p:nvPr>
            <p:ph type="sldNum" sz="quarter" idx="10"/>
          </p:nvPr>
        </p:nvSpPr>
        <p:spPr/>
        <p:txBody>
          <a:bodyPr/>
          <a:lstStyle/>
          <a:p>
            <a:fld id="{29E35CD9-104A-884E-BC52-5CC6FF5D56A9}" type="slidenum">
              <a:rPr lang="en-US" smtClean="0"/>
              <a:pPr/>
              <a:t>22</a:t>
            </a:fld>
            <a:endParaRPr lang="en-US"/>
          </a:p>
        </p:txBody>
      </p:sp>
    </p:spTree>
    <p:extLst>
      <p:ext uri="{BB962C8B-B14F-4D97-AF65-F5344CB8AC3E}">
        <p14:creationId xmlns:p14="http://schemas.microsoft.com/office/powerpoint/2010/main" val="2296548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effectLst/>
                <a:latin typeface="+mn-lt"/>
                <a:ea typeface="+mn-ea"/>
                <a:cs typeface="+mn-cs"/>
              </a:rPr>
              <a:t>Thormann I, Parra-Quijano M, </a:t>
            </a:r>
            <a:r>
              <a:rPr lang="en-US" sz="1300" b="1" kern="1200" dirty="0" smtClean="0">
                <a:solidFill>
                  <a:schemeClr val="tx1"/>
                </a:solidFill>
                <a:effectLst/>
                <a:latin typeface="+mn-lt"/>
                <a:ea typeface="+mn-ea"/>
                <a:cs typeface="+mn-cs"/>
              </a:rPr>
              <a:t>Endresen DTF</a:t>
            </a:r>
            <a:r>
              <a:rPr lang="en-US" sz="1300" kern="1200" dirty="0" smtClean="0">
                <a:solidFill>
                  <a:schemeClr val="tx1"/>
                </a:solidFill>
                <a:effectLst/>
                <a:latin typeface="+mn-lt"/>
                <a:ea typeface="+mn-ea"/>
                <a:cs typeface="+mn-cs"/>
              </a:rPr>
              <a:t>, Rubio-Teso ML, Iriondo JM, and Maxted N (2014). Predictive characterization of crop wild relatives and landraces: Technical guidelines. Bioversity International, Rome, Italy.</a:t>
            </a:r>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We often divide the data for</a:t>
            </a:r>
            <a:r>
              <a:rPr lang="en-US" baseline="0" dirty="0" smtClean="0"/>
              <a:t> a simulation model project in three equal parts: one set for initial model calibration or training, one set for further calibration or fine tuning; and one test set for validation on the model.</a:t>
            </a:r>
            <a:endParaRPr lang="en-US" dirty="0" smtClean="0"/>
          </a:p>
        </p:txBody>
      </p:sp>
      <p:sp>
        <p:nvSpPr>
          <p:cNvPr id="4" name="Slide Number Placeholder 3"/>
          <p:cNvSpPr>
            <a:spLocks noGrp="1"/>
          </p:cNvSpPr>
          <p:nvPr>
            <p:ph type="sldNum" sz="quarter" idx="10"/>
          </p:nvPr>
        </p:nvSpPr>
        <p:spPr/>
        <p:txBody>
          <a:bodyPr/>
          <a:lstStyle/>
          <a:p>
            <a:fld id="{5CED574B-3618-4E44-A711-ECF6C5934C59}"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dirty="0" smtClean="0">
                <a:ea typeface="+mn-ea"/>
                <a:cs typeface="+mn-cs"/>
              </a:rPr>
              <a:t>Photo: Wheat field at </a:t>
            </a:r>
            <a:r>
              <a:rPr lang="en-US" dirty="0" smtClean="0"/>
              <a:t>Nöbbelöv, Lund Sweden July 2010, by Dag Endresen.</a:t>
            </a:r>
          </a:p>
          <a:p>
            <a:endParaRPr lang="en-US" dirty="0" smtClean="0"/>
          </a:p>
          <a:p>
            <a:r>
              <a:rPr lang="en-US" dirty="0" err="1" smtClean="0"/>
              <a:t>Qiao</a:t>
            </a:r>
            <a:r>
              <a:rPr lang="en-US" dirty="0" smtClean="0"/>
              <a:t>, H., Soberón, J. and Peterson, A. T. (2015), No silver bullets in correlative ecological niche modelling: insights from testing among many potential algorithms for niche estimation. Methods </a:t>
            </a:r>
            <a:r>
              <a:rPr lang="en-US" dirty="0" err="1" smtClean="0"/>
              <a:t>Ecol</a:t>
            </a:r>
            <a:r>
              <a:rPr lang="en-US" dirty="0" smtClean="0"/>
              <a:t> </a:t>
            </a:r>
            <a:r>
              <a:rPr lang="en-US" dirty="0" err="1" smtClean="0"/>
              <a:t>Evol</a:t>
            </a:r>
            <a:r>
              <a:rPr lang="en-US" dirty="0" smtClean="0"/>
              <a:t>, 6: 1126–1136. doi:10.1111/2041-210X.12397</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25</a:t>
            </a:fld>
            <a:endParaRPr lang="en-US"/>
          </a:p>
        </p:txBody>
      </p:sp>
    </p:spTree>
    <p:extLst>
      <p:ext uri="{BB962C8B-B14F-4D97-AF65-F5344CB8AC3E}">
        <p14:creationId xmlns:p14="http://schemas.microsoft.com/office/powerpoint/2010/main" val="1264982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normAutofit/>
          </a:bodyPr>
          <a:lstStyle/>
          <a:p>
            <a:pPr>
              <a:defRPr/>
            </a:pPr>
            <a:r>
              <a:rPr lang="en-US" dirty="0" smtClean="0">
                <a:ea typeface="+mn-ea"/>
                <a:cs typeface="+mn-cs"/>
              </a:rPr>
              <a:t>Photo: Wheat field at </a:t>
            </a:r>
            <a:r>
              <a:rPr lang="en-US" dirty="0" smtClean="0"/>
              <a:t>Nöbbelöv in Lund, Sweden, July 2010, by Dag Endresen.</a:t>
            </a:r>
            <a:endParaRPr lang="en-US" dirty="0"/>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76FD47-C6C6-E34E-AFB4-25F464036FFA}" type="slidenum">
              <a:rPr lang="en-US" sz="1200"/>
              <a:pPr eaLnBrk="1" hangingPunct="1"/>
              <a:t>26</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Photo CC-by Dag Endresen</a:t>
            </a:r>
            <a:endParaRPr lang="en-US" dirty="0"/>
          </a:p>
        </p:txBody>
      </p:sp>
      <p:sp>
        <p:nvSpPr>
          <p:cNvPr id="4" name="Slide Number Placeholder 3"/>
          <p:cNvSpPr>
            <a:spLocks noGrp="1"/>
          </p:cNvSpPr>
          <p:nvPr>
            <p:ph type="sldNum" sz="quarter" idx="10"/>
          </p:nvPr>
        </p:nvSpPr>
        <p:spPr/>
        <p:txBody>
          <a:bodyPr/>
          <a:lstStyle/>
          <a:p>
            <a:fld id="{B3EAA6F6-35D0-ED4D-9BB3-028D5745D09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a:t>
            </a:r>
            <a:r>
              <a:rPr lang="en-US" sz="1200" kern="1200" baseline="0" dirty="0" smtClean="0">
                <a:solidFill>
                  <a:schemeClr val="tx1"/>
                </a:solidFill>
                <a:latin typeface="+mn-lt"/>
                <a:ea typeface="+mn-ea"/>
                <a:cs typeface="+mn-cs"/>
              </a:rPr>
              <a:t> South of Tunisia, by Dag Endresen, http://</a:t>
            </a:r>
            <a:r>
              <a:rPr lang="en-US" sz="1200" kern="1200" baseline="0" dirty="0" err="1" smtClean="0">
                <a:solidFill>
                  <a:schemeClr val="tx1"/>
                </a:solidFill>
                <a:latin typeface="+mn-lt"/>
                <a:ea typeface="+mn-ea"/>
                <a:cs typeface="+mn-cs"/>
              </a:rPr>
              <a:t>www.flickr.com</a:t>
            </a:r>
            <a:r>
              <a:rPr lang="en-US" sz="1200" kern="1200" baseline="0" dirty="0" smtClean="0">
                <a:solidFill>
                  <a:schemeClr val="tx1"/>
                </a:solidFill>
                <a:latin typeface="+mn-lt"/>
                <a:ea typeface="+mn-ea"/>
                <a:cs typeface="+mn-cs"/>
              </a:rPr>
              <a:t>/photos/</a:t>
            </a:r>
            <a:r>
              <a:rPr lang="en-US" sz="1200" kern="1200" baseline="0" dirty="0" err="1" smtClean="0">
                <a:solidFill>
                  <a:schemeClr val="tx1"/>
                </a:solidFill>
                <a:latin typeface="+mn-lt"/>
                <a:ea typeface="+mn-ea"/>
                <a:cs typeface="+mn-cs"/>
              </a:rPr>
              <a:t>dag_endresen</a:t>
            </a:r>
            <a:r>
              <a:rPr lang="en-US" sz="1200" kern="1200" baseline="0" dirty="0" smtClean="0">
                <a:solidFill>
                  <a:schemeClr val="tx1"/>
                </a:solidFill>
                <a:latin typeface="+mn-lt"/>
                <a:ea typeface="+mn-ea"/>
                <a:cs typeface="+mn-cs"/>
              </a:rPr>
              <a:t>/4221301525/</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28</a:t>
            </a:fld>
            <a:endParaRPr lang="en-US"/>
          </a:p>
        </p:txBody>
      </p:sp>
    </p:spTree>
    <p:extLst>
      <p:ext uri="{BB962C8B-B14F-4D97-AF65-F5344CB8AC3E}">
        <p14:creationId xmlns:p14="http://schemas.microsoft.com/office/powerpoint/2010/main" val="1195463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dirty="0">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29</a:t>
            </a:fld>
            <a:endParaRPr lang="en-US">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Photo: Salix Accessions at Alnarp, 2011 by Dag Endresen, https://</a:t>
            </a:r>
            <a:r>
              <a:rPr lang="en-US" dirty="0" err="1" smtClean="0"/>
              <a:t>picasaweb.google.com</a:t>
            </a:r>
            <a:r>
              <a:rPr lang="en-US" dirty="0" smtClean="0"/>
              <a:t>/</a:t>
            </a:r>
            <a:r>
              <a:rPr lang="en-US" dirty="0" err="1" smtClean="0"/>
              <a:t>lh</a:t>
            </a:r>
            <a:r>
              <a:rPr lang="en-US" dirty="0" smtClean="0"/>
              <a:t>/photo/ub14FvkbCURoZp3WMkdd-tMTjNZETYmyPJy0liipFm0?feat=</a:t>
            </a:r>
            <a:r>
              <a:rPr lang="en-US" dirty="0" err="1" smtClean="0"/>
              <a:t>directlink</a:t>
            </a:r>
            <a:endParaRPr lang="en-US" sz="1200" kern="1200" dirty="0" smtClean="0">
              <a:solidFill>
                <a:schemeClr val="tx1"/>
              </a:solidFill>
              <a:latin typeface="+mn-lt"/>
              <a:ea typeface="+mn-ea"/>
              <a:cs typeface="+mn-cs"/>
            </a:endParaRPr>
          </a:p>
          <a:p>
            <a:pPr marL="0" marR="0" indent="0" algn="l" defTabSz="455724"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References:</a:t>
            </a:r>
          </a:p>
          <a:p>
            <a:pPr marL="0" marR="0" indent="0" algn="l" defTabSz="455724"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Bouhssini, M., Street, K., </a:t>
            </a:r>
            <a:r>
              <a:rPr lang="en-US" sz="1200" kern="1200" dirty="0" err="1" smtClean="0">
                <a:solidFill>
                  <a:schemeClr val="tx1"/>
                </a:solidFill>
                <a:latin typeface="+mn-lt"/>
                <a:ea typeface="+mn-ea"/>
                <a:cs typeface="+mn-cs"/>
              </a:rPr>
              <a:t>Joubi</a:t>
            </a:r>
            <a:r>
              <a:rPr lang="en-US" sz="1200" kern="1200" dirty="0" smtClean="0">
                <a:solidFill>
                  <a:schemeClr val="tx1"/>
                </a:solidFill>
                <a:latin typeface="+mn-lt"/>
                <a:ea typeface="+mn-ea"/>
                <a:cs typeface="+mn-cs"/>
              </a:rPr>
              <a:t>, A., Ibrahim, Z., </a:t>
            </a:r>
            <a:r>
              <a:rPr lang="en-US" sz="1200" kern="1200" dirty="0" err="1" smtClean="0">
                <a:solidFill>
                  <a:schemeClr val="tx1"/>
                </a:solidFill>
                <a:latin typeface="+mn-lt"/>
                <a:ea typeface="+mn-ea"/>
                <a:cs typeface="+mn-cs"/>
              </a:rPr>
              <a:t>Rihawi</a:t>
            </a:r>
            <a:r>
              <a:rPr lang="en-US" sz="1200" kern="1200" dirty="0" smtClean="0">
                <a:solidFill>
                  <a:schemeClr val="tx1"/>
                </a:solidFill>
                <a:latin typeface="+mn-lt"/>
                <a:ea typeface="+mn-ea"/>
                <a:cs typeface="+mn-cs"/>
              </a:rPr>
              <a:t>, F. (2009). Sources of wheat resistance to Sunn pest, </a:t>
            </a:r>
            <a:r>
              <a:rPr lang="en-US" sz="1200" i="1" kern="1200" dirty="0" err="1" smtClean="0">
                <a:solidFill>
                  <a:schemeClr val="tx1"/>
                </a:solidFill>
                <a:latin typeface="+mn-lt"/>
                <a:ea typeface="+mn-ea"/>
                <a:cs typeface="+mn-cs"/>
              </a:rPr>
              <a:t>Eurygaster</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integriceps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Puton</a:t>
            </a:r>
            <a:r>
              <a:rPr lang="en-US" sz="1200" kern="1200" dirty="0" smtClean="0">
                <a:solidFill>
                  <a:schemeClr val="tx1"/>
                </a:solidFill>
                <a:latin typeface="+mn-lt"/>
                <a:ea typeface="+mn-ea"/>
                <a:cs typeface="+mn-cs"/>
              </a:rPr>
              <a:t>, in Syria. Genetic Resources and Crop Evolution. DOI: </a:t>
            </a:r>
            <a:r>
              <a:rPr lang="en-US" sz="1200" u="sng" kern="1200" dirty="0" smtClean="0">
                <a:solidFill>
                  <a:schemeClr val="tx1"/>
                </a:solidFill>
                <a:latin typeface="+mn-lt"/>
                <a:ea typeface="+mn-ea"/>
                <a:cs typeface="+mn-cs"/>
                <a:hlinkClick r:id="rId3"/>
              </a:rPr>
              <a:t>10.1007/s10722-009-9427-1</a:t>
            </a:r>
            <a:endParaRPr lang="en-US" sz="1200" kern="1200" dirty="0" smtClean="0">
              <a:solidFill>
                <a:schemeClr val="tx1"/>
              </a:solidFill>
              <a:latin typeface="+mn-lt"/>
              <a:ea typeface="+mn-ea"/>
              <a:cs typeface="+mn-cs"/>
            </a:endParaRPr>
          </a:p>
          <a:p>
            <a:pPr marL="0" marR="0" indent="0" algn="l" defTabSz="455724"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Bhullar, N.K., K. Street, M. Mackay, N. </a:t>
            </a:r>
            <a:r>
              <a:rPr lang="en-US" sz="1200" kern="1200" dirty="0" err="1" smtClean="0">
                <a:solidFill>
                  <a:schemeClr val="tx1"/>
                </a:solidFill>
                <a:latin typeface="+mn-lt"/>
                <a:ea typeface="+mn-ea"/>
                <a:cs typeface="+mn-cs"/>
              </a:rPr>
              <a:t>Yahiaoui</a:t>
            </a:r>
            <a:r>
              <a:rPr lang="en-US" sz="1200" kern="1200" dirty="0" smtClean="0">
                <a:solidFill>
                  <a:schemeClr val="tx1"/>
                </a:solidFill>
                <a:latin typeface="+mn-lt"/>
                <a:ea typeface="+mn-ea"/>
                <a:cs typeface="+mn-cs"/>
              </a:rPr>
              <a:t>, and B. Keller (2009). Unlocking wheat genetic resources for the molecular identification of previously undescribed functional alleles at the Pm3 resistance locus. PNAS 106(23):9519-9524. DOI: 10.1073/pnas.0904152106</a:t>
            </a:r>
          </a:p>
          <a:p>
            <a:pPr marL="0" marR="0" indent="0" algn="l" defTabSz="455724"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Bouhssini M El, Street K, Amri A, Mackay M, </a:t>
            </a:r>
            <a:r>
              <a:rPr lang="en-US" sz="1200" kern="1200" dirty="0" err="1" smtClean="0">
                <a:solidFill>
                  <a:schemeClr val="tx1"/>
                </a:solidFill>
                <a:latin typeface="+mn-lt"/>
                <a:ea typeface="+mn-ea"/>
                <a:cs typeface="+mn-cs"/>
              </a:rPr>
              <a:t>Ogbonnaya</a:t>
            </a:r>
            <a:r>
              <a:rPr lang="en-US" sz="1200" kern="1200" dirty="0" smtClean="0">
                <a:solidFill>
                  <a:schemeClr val="tx1"/>
                </a:solidFill>
                <a:latin typeface="+mn-lt"/>
                <a:ea typeface="+mn-ea"/>
                <a:cs typeface="+mn-cs"/>
              </a:rPr>
              <a:t> FC, </a:t>
            </a:r>
            <a:r>
              <a:rPr lang="en-US" sz="1200" kern="1200" dirty="0" err="1" smtClean="0">
                <a:solidFill>
                  <a:schemeClr val="tx1"/>
                </a:solidFill>
                <a:latin typeface="+mn-lt"/>
                <a:ea typeface="+mn-ea"/>
                <a:cs typeface="+mn-cs"/>
              </a:rPr>
              <a:t>Omran</a:t>
            </a:r>
            <a:r>
              <a:rPr lang="en-US" sz="1200" kern="1200" dirty="0" smtClean="0">
                <a:solidFill>
                  <a:schemeClr val="tx1"/>
                </a:solidFill>
                <a:latin typeface="+mn-lt"/>
                <a:ea typeface="+mn-ea"/>
                <a:cs typeface="+mn-cs"/>
              </a:rPr>
              <a:t> A, </a:t>
            </a:r>
            <a:r>
              <a:rPr lang="en-US" sz="1200" kern="1200" dirty="0" err="1" smtClean="0">
                <a:solidFill>
                  <a:schemeClr val="tx1"/>
                </a:solidFill>
                <a:latin typeface="+mn-lt"/>
                <a:ea typeface="+mn-ea"/>
                <a:cs typeface="+mn-cs"/>
              </a:rPr>
              <a:t>Abdalla</a:t>
            </a:r>
            <a:r>
              <a:rPr lang="en-US" sz="1200" kern="1200" dirty="0" smtClean="0">
                <a:solidFill>
                  <a:schemeClr val="tx1"/>
                </a:solidFill>
                <a:latin typeface="+mn-lt"/>
                <a:ea typeface="+mn-ea"/>
                <a:cs typeface="+mn-cs"/>
              </a:rPr>
              <a:t> O, Baum M, </a:t>
            </a:r>
            <a:r>
              <a:rPr lang="en-US" sz="1200" kern="1200" dirty="0" err="1" smtClean="0">
                <a:solidFill>
                  <a:schemeClr val="tx1"/>
                </a:solidFill>
                <a:latin typeface="+mn-lt"/>
                <a:ea typeface="+mn-ea"/>
                <a:cs typeface="+mn-cs"/>
              </a:rPr>
              <a:t>Dabbous</a:t>
            </a:r>
            <a:r>
              <a:rPr lang="en-US" sz="1200" kern="1200" dirty="0" smtClean="0">
                <a:solidFill>
                  <a:schemeClr val="tx1"/>
                </a:solidFill>
                <a:latin typeface="+mn-lt"/>
                <a:ea typeface="+mn-ea"/>
                <a:cs typeface="+mn-cs"/>
              </a:rPr>
              <a:t> A, and </a:t>
            </a:r>
            <a:r>
              <a:rPr lang="en-US" sz="1200" kern="1200" dirty="0" err="1" smtClean="0">
                <a:solidFill>
                  <a:schemeClr val="tx1"/>
                </a:solidFill>
                <a:latin typeface="+mn-lt"/>
                <a:ea typeface="+mn-ea"/>
                <a:cs typeface="+mn-cs"/>
              </a:rPr>
              <a:t>Rihawi</a:t>
            </a:r>
            <a:r>
              <a:rPr lang="en-US" sz="1200" kern="1200" dirty="0" smtClean="0">
                <a:solidFill>
                  <a:schemeClr val="tx1"/>
                </a:solidFill>
                <a:latin typeface="+mn-lt"/>
                <a:ea typeface="+mn-ea"/>
                <a:cs typeface="+mn-cs"/>
              </a:rPr>
              <a:t> F (2011). Sources of resistance in bread wheat to Russian wheat aphid (</a:t>
            </a:r>
            <a:r>
              <a:rPr lang="en-US" sz="1200" kern="1200" dirty="0" err="1" smtClean="0">
                <a:solidFill>
                  <a:schemeClr val="tx1"/>
                </a:solidFill>
                <a:latin typeface="+mn-lt"/>
                <a:ea typeface="+mn-ea"/>
                <a:cs typeface="+mn-cs"/>
              </a:rPr>
              <a:t>Diuraphis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noxia</a:t>
            </a:r>
            <a:r>
              <a:rPr lang="en-US" sz="1200" kern="1200" baseline="0" dirty="0" smtClean="0">
                <a:solidFill>
                  <a:schemeClr val="tx1"/>
                </a:solidFill>
                <a:latin typeface="+mn-lt"/>
                <a:ea typeface="+mn-ea"/>
                <a:cs typeface="+mn-cs"/>
              </a:rPr>
              <a:t>) in Syria identified using the focused identification of germplasm strategy (FIGS). Plant breeding 130: 96-97. DOI: 10.1111/j.1439-0523.2010.01814.x</a:t>
            </a:r>
            <a:endParaRPr lang="en-US" sz="1200"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sz="1200" dirty="0" smtClean="0"/>
              <a:t>* Endresen, D.T.F. (2010). Predictive association between trait data and ecogeographic data for Nordic barley landraces. Crop Science 50: 2418-2430. DOI: 10.2135/cropsci2010.03.0174</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 Endresen, D.T.F., K. Street, M. Mackay, A. Bari, E. De Pauw (2011). Predictive association between biotic stress traits and ecogeographic data for wheat and barley landraces. </a:t>
            </a:r>
            <a:r>
              <a:rPr lang="en-US" i="1" dirty="0" smtClean="0"/>
              <a:t>Crop Science</a:t>
            </a:r>
            <a:r>
              <a:rPr lang="en-US" dirty="0" smtClean="0"/>
              <a:t> 51: 2036-2055. DOI: 10.2135/cropsci2010.12.0717</a:t>
            </a:r>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 </a:t>
            </a:r>
            <a:r>
              <a:rPr lang="en-US" sz="1200" dirty="0" smtClean="0"/>
              <a:t>Bari, A., K. Street, , M. Mackay, D.T.F. Endresen, E. De Pauw, and A. </a:t>
            </a:r>
            <a:r>
              <a:rPr lang="en-US" sz="1200" dirty="0" err="1" smtClean="0"/>
              <a:t>Amri</a:t>
            </a:r>
            <a:r>
              <a:rPr lang="en-US" sz="1200" dirty="0" smtClean="0"/>
              <a:t> (2012). Focused Identification of Germplasm Strategy (FIGS) detects wheat stem rust resistance linked to environment variables. </a:t>
            </a:r>
            <a:r>
              <a:rPr lang="en-US" sz="1200" i="1" dirty="0" smtClean="0"/>
              <a:t>Genetic Resources and Crop Evolution</a:t>
            </a:r>
            <a:r>
              <a:rPr lang="en-US" sz="1200" dirty="0" smtClean="0"/>
              <a:t> 59:1465-1481. doi:10.1007/s10722-011-9775-5</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 </a:t>
            </a:r>
            <a:r>
              <a:rPr lang="en-US" sz="1200" dirty="0" smtClean="0"/>
              <a:t>Endresen, D.T.F., K. Street, M. Mackay, A. Bari, E. De Pauw, K. </a:t>
            </a:r>
            <a:r>
              <a:rPr lang="en-US" sz="1200" dirty="0" err="1" smtClean="0"/>
              <a:t>Nazari</a:t>
            </a:r>
            <a:r>
              <a:rPr lang="en-US" sz="1200" dirty="0" smtClean="0"/>
              <a:t>, and A. </a:t>
            </a:r>
            <a:r>
              <a:rPr lang="en-US" sz="1200" dirty="0" err="1" smtClean="0"/>
              <a:t>Yahyaoui</a:t>
            </a:r>
            <a:r>
              <a:rPr lang="en-US" sz="1200" dirty="0" smtClean="0"/>
              <a:t> (2012). Sources of Resistance to Stem Rust (Ug99) in Bread Wheat and Durum Wheat Identified Using Focused Identification of Germplasm Strategy (FIGS). </a:t>
            </a:r>
            <a:r>
              <a:rPr lang="en-US" sz="1200" i="1" dirty="0" smtClean="0"/>
              <a:t>Crop Science</a:t>
            </a:r>
            <a:r>
              <a:rPr lang="en-US" sz="1200" dirty="0" smtClean="0"/>
              <a:t> 52:764-773. doi: 10.2135/cropsci2011.08.0427; Published online 8 Dec 2011.</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 Khazaei H, Street K, </a:t>
            </a:r>
            <a:r>
              <a:rPr lang="en-US" dirty="0" err="1" smtClean="0"/>
              <a:t>Santanen</a:t>
            </a:r>
            <a:r>
              <a:rPr lang="en-US" dirty="0" smtClean="0"/>
              <a:t> A, Bari A, Stoddard FL (2013a).</a:t>
            </a:r>
            <a:r>
              <a:rPr lang="en-US" baseline="0" dirty="0" smtClean="0"/>
              <a:t> Do </a:t>
            </a:r>
            <a:r>
              <a:rPr lang="en-US" baseline="0" dirty="0" err="1" smtClean="0"/>
              <a:t>faba</a:t>
            </a:r>
            <a:r>
              <a:rPr lang="en-US" baseline="0" dirty="0" smtClean="0"/>
              <a:t> bean (</a:t>
            </a:r>
            <a:r>
              <a:rPr lang="en-US" baseline="0" dirty="0" err="1" smtClean="0"/>
              <a:t>Vicia</a:t>
            </a:r>
            <a:r>
              <a:rPr lang="en-US" baseline="0" dirty="0" smtClean="0"/>
              <a:t> </a:t>
            </a:r>
            <a:r>
              <a:rPr lang="en-US" baseline="0" dirty="0" err="1" smtClean="0"/>
              <a:t>faba</a:t>
            </a:r>
            <a:r>
              <a:rPr lang="en-US" baseline="0" dirty="0" smtClean="0"/>
              <a:t> L.) accessions from environments with contrasting seasonal moisture availabilities differ in </a:t>
            </a:r>
            <a:r>
              <a:rPr lang="en-US" baseline="0" dirty="0" err="1" smtClean="0"/>
              <a:t>stomatal</a:t>
            </a:r>
            <a:r>
              <a:rPr lang="en-US" baseline="0" dirty="0" smtClean="0"/>
              <a:t> characteristics and related traits? Genetic Resources and Crop Evolution 60: 2343-2357. DOI: 10.1007/s10722-013-0002-4</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 Khazaei H, Street K, Bari A, Mackay M, Stoddard FL (2013b). The FIGS (Focused Identification of Germplasm Strategy) Approach Identifies Traits Related to Drought Adaptation in </a:t>
            </a:r>
            <a:r>
              <a:rPr lang="en-US" dirty="0" err="1" smtClean="0"/>
              <a:t>Vicia</a:t>
            </a:r>
            <a:r>
              <a:rPr lang="en-US" dirty="0" smtClean="0"/>
              <a:t> </a:t>
            </a:r>
            <a:r>
              <a:rPr lang="en-US" dirty="0" err="1" smtClean="0"/>
              <a:t>faba</a:t>
            </a:r>
            <a:r>
              <a:rPr lang="en-US" dirty="0" smtClean="0"/>
              <a:t> Genetic Resources. PLoS ONE 8(5): e63107. doi:10.1371/journal.pone.0063107</a:t>
            </a:r>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 Bari</a:t>
            </a:r>
            <a:r>
              <a:rPr lang="en-US" baseline="0" dirty="0" smtClean="0"/>
              <a:t> A, Amri A, Street K, Mackay M, De Pauw E, Sanders R, Nazari K, Humeid B, Konopka J, &amp; Alo F (2014). Predicting resistance to stripe (yellow) rust (Puccinia striiformis) in wheat genetic resources using focused identification of germplasm strategy. The Journal of Agricultural Sciences 152(6): 906-916. doi:10.1017/S0021859613000543 ISSN: 0021-8596.</a:t>
            </a:r>
          </a:p>
          <a:p>
            <a:pPr marL="0" marR="0" indent="0" algn="l" defTabSz="455724"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effectLst/>
                <a:latin typeface="+mn-lt"/>
                <a:ea typeface="+mn-ea"/>
                <a:cs typeface="+mn-cs"/>
              </a:rPr>
              <a:t>* </a:t>
            </a:r>
            <a:r>
              <a:rPr lang="it-IT" sz="1300" kern="1200" dirty="0" smtClean="0">
                <a:solidFill>
                  <a:schemeClr val="tx1"/>
                </a:solidFill>
                <a:effectLst/>
                <a:latin typeface="+mn-lt"/>
                <a:ea typeface="+mn-ea"/>
                <a:cs typeface="+mn-cs"/>
              </a:rPr>
              <a:t>Bari, A., Khazaei, H., </a:t>
            </a:r>
            <a:r>
              <a:rPr lang="it-IT" sz="1300" kern="1200" dirty="0" err="1" smtClean="0">
                <a:solidFill>
                  <a:schemeClr val="tx1"/>
                </a:solidFill>
                <a:effectLst/>
                <a:latin typeface="+mn-lt"/>
                <a:ea typeface="+mn-ea"/>
                <a:cs typeface="+mn-cs"/>
              </a:rPr>
              <a:t>Stoddard</a:t>
            </a:r>
            <a:r>
              <a:rPr lang="it-IT" sz="1300" kern="1200" dirty="0" smtClean="0">
                <a:solidFill>
                  <a:schemeClr val="tx1"/>
                </a:solidFill>
                <a:effectLst/>
                <a:latin typeface="+mn-lt"/>
                <a:ea typeface="+mn-ea"/>
                <a:cs typeface="+mn-cs"/>
              </a:rPr>
              <a:t>, F.L.,</a:t>
            </a:r>
            <a:r>
              <a:rPr lang="it-IT" sz="1300" kern="1200" baseline="0" dirty="0" smtClean="0">
                <a:solidFill>
                  <a:schemeClr val="tx1"/>
                </a:solidFill>
                <a:effectLst/>
                <a:latin typeface="+mn-lt"/>
                <a:ea typeface="+mn-ea"/>
                <a:cs typeface="+mn-cs"/>
              </a:rPr>
              <a:t> Street K., </a:t>
            </a:r>
            <a:r>
              <a:rPr lang="it-IT" sz="1300" kern="1200" baseline="0" dirty="0" err="1" smtClean="0">
                <a:solidFill>
                  <a:schemeClr val="tx1"/>
                </a:solidFill>
                <a:effectLst/>
                <a:latin typeface="+mn-lt"/>
                <a:ea typeface="+mn-ea"/>
                <a:cs typeface="+mn-cs"/>
              </a:rPr>
              <a:t>Sillanpää</a:t>
            </a:r>
            <a:r>
              <a:rPr lang="it-IT" sz="1300" kern="1200" baseline="0" dirty="0" smtClean="0">
                <a:solidFill>
                  <a:schemeClr val="tx1"/>
                </a:solidFill>
                <a:effectLst/>
                <a:latin typeface="+mn-lt"/>
                <a:ea typeface="+mn-ea"/>
                <a:cs typeface="+mn-cs"/>
              </a:rPr>
              <a:t> MJ, </a:t>
            </a:r>
            <a:r>
              <a:rPr lang="it-IT" sz="1300" kern="1200" baseline="0" dirty="0" err="1" smtClean="0">
                <a:solidFill>
                  <a:schemeClr val="tx1"/>
                </a:solidFill>
                <a:effectLst/>
                <a:latin typeface="+mn-lt"/>
                <a:ea typeface="+mn-ea"/>
                <a:cs typeface="+mn-cs"/>
              </a:rPr>
              <a:t>Chaubey</a:t>
            </a:r>
            <a:r>
              <a:rPr lang="it-IT" sz="1300" kern="1200" baseline="0" dirty="0" smtClean="0">
                <a:solidFill>
                  <a:schemeClr val="tx1"/>
                </a:solidFill>
                <a:effectLst/>
                <a:latin typeface="+mn-lt"/>
                <a:ea typeface="+mn-ea"/>
                <a:cs typeface="+mn-cs"/>
              </a:rPr>
              <a:t> YP, </a:t>
            </a:r>
            <a:r>
              <a:rPr lang="it-IT" sz="1300" kern="1200" baseline="0" dirty="0" err="1" smtClean="0">
                <a:solidFill>
                  <a:schemeClr val="tx1"/>
                </a:solidFill>
                <a:effectLst/>
                <a:latin typeface="+mn-lt"/>
                <a:ea typeface="+mn-ea"/>
                <a:cs typeface="+mn-cs"/>
              </a:rPr>
              <a:t>Dayanandan</a:t>
            </a:r>
            <a:r>
              <a:rPr lang="it-IT" sz="1300" kern="1200" baseline="0" dirty="0" smtClean="0">
                <a:solidFill>
                  <a:schemeClr val="tx1"/>
                </a:solidFill>
                <a:effectLst/>
                <a:latin typeface="+mn-lt"/>
                <a:ea typeface="+mn-ea"/>
                <a:cs typeface="+mn-cs"/>
              </a:rPr>
              <a:t> </a:t>
            </a:r>
            <a:r>
              <a:rPr lang="it-IT" sz="1300" kern="1200" baseline="0" dirty="0" err="1" smtClean="0">
                <a:solidFill>
                  <a:schemeClr val="tx1"/>
                </a:solidFill>
                <a:effectLst/>
                <a:latin typeface="+mn-lt"/>
                <a:ea typeface="+mn-ea"/>
                <a:cs typeface="+mn-cs"/>
              </a:rPr>
              <a:t>S</a:t>
            </a:r>
            <a:r>
              <a:rPr lang="it-IT" sz="1300" kern="1200" baseline="0" dirty="0" smtClean="0">
                <a:solidFill>
                  <a:schemeClr val="tx1"/>
                </a:solidFill>
                <a:effectLst/>
                <a:latin typeface="+mn-lt"/>
                <a:ea typeface="+mn-ea"/>
                <a:cs typeface="+mn-cs"/>
              </a:rPr>
              <a:t>, </a:t>
            </a:r>
            <a:r>
              <a:rPr lang="it-IT" sz="1300" b="1" kern="1200" baseline="0" dirty="0" smtClean="0">
                <a:solidFill>
                  <a:schemeClr val="tx1"/>
                </a:solidFill>
                <a:effectLst/>
                <a:latin typeface="+mn-lt"/>
                <a:ea typeface="+mn-ea"/>
                <a:cs typeface="+mn-cs"/>
              </a:rPr>
              <a:t>Endresen DTF</a:t>
            </a:r>
            <a:r>
              <a:rPr lang="it-IT" sz="1300" kern="1200" baseline="0" dirty="0" smtClean="0">
                <a:solidFill>
                  <a:schemeClr val="tx1"/>
                </a:solidFill>
                <a:effectLst/>
                <a:latin typeface="+mn-lt"/>
                <a:ea typeface="+mn-ea"/>
                <a:cs typeface="+mn-cs"/>
              </a:rPr>
              <a:t>, De Pauw E, </a:t>
            </a:r>
            <a:r>
              <a:rPr lang="it-IT" sz="1300" kern="1200" baseline="0" dirty="0" err="1" smtClean="0">
                <a:solidFill>
                  <a:schemeClr val="tx1"/>
                </a:solidFill>
                <a:effectLst/>
                <a:latin typeface="+mn-lt"/>
                <a:ea typeface="+mn-ea"/>
                <a:cs typeface="+mn-cs"/>
              </a:rPr>
              <a:t>Damania</a:t>
            </a:r>
            <a:r>
              <a:rPr lang="it-IT" sz="1300" kern="1200" baseline="0" dirty="0" smtClean="0">
                <a:solidFill>
                  <a:schemeClr val="tx1"/>
                </a:solidFill>
                <a:effectLst/>
                <a:latin typeface="+mn-lt"/>
                <a:ea typeface="+mn-ea"/>
                <a:cs typeface="+mn-cs"/>
              </a:rPr>
              <a:t> AB (2016)</a:t>
            </a:r>
            <a:r>
              <a:rPr lang="it-IT" sz="1300" kern="1200" dirty="0" smtClean="0">
                <a:solidFill>
                  <a:schemeClr val="tx1"/>
                </a:solidFill>
                <a:effectLst/>
                <a:latin typeface="+mn-lt"/>
                <a:ea typeface="+mn-ea"/>
                <a:cs typeface="+mn-cs"/>
              </a:rPr>
              <a:t> </a:t>
            </a:r>
            <a:r>
              <a:rPr lang="it-IT" sz="1300" kern="1200" dirty="0" err="1" smtClean="0">
                <a:solidFill>
                  <a:schemeClr val="tx1"/>
                </a:solidFill>
                <a:effectLst/>
                <a:latin typeface="+mn-lt"/>
                <a:ea typeface="+mn-ea"/>
                <a:cs typeface="+mn-cs"/>
              </a:rPr>
              <a:t>Climatic</a:t>
            </a:r>
            <a:r>
              <a:rPr lang="it-IT" sz="1300" kern="1200" dirty="0" smtClean="0">
                <a:solidFill>
                  <a:schemeClr val="tx1"/>
                </a:solidFill>
                <a:effectLst/>
                <a:latin typeface="+mn-lt"/>
                <a:ea typeface="+mn-ea"/>
                <a:cs typeface="+mn-cs"/>
              </a:rPr>
              <a:t> Change 134: 667. doi:10.1007/s10584-015-1541-9</a:t>
            </a:r>
            <a:endParaRPr lang="en-US" sz="1300" kern="1200" dirty="0" smtClean="0">
              <a:solidFill>
                <a:schemeClr val="tx1"/>
              </a:solidFill>
              <a:effectLst/>
              <a:latin typeface="+mn-lt"/>
              <a:ea typeface="+mn-ea"/>
              <a:cs typeface="+mn-cs"/>
            </a:endParaRPr>
          </a:p>
          <a:p>
            <a:pPr marL="0" marR="0" indent="0" algn="l" defTabSz="455724"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effectLst/>
                <a:latin typeface="+mn-lt"/>
                <a:ea typeface="+mn-ea"/>
                <a:cs typeface="+mn-cs"/>
              </a:rPr>
              <a:t>* Thormann I, Parra-Quijano M, </a:t>
            </a:r>
            <a:r>
              <a:rPr lang="en-US" sz="1300" b="1" kern="1200" dirty="0" smtClean="0">
                <a:solidFill>
                  <a:schemeClr val="tx1"/>
                </a:solidFill>
                <a:effectLst/>
                <a:latin typeface="+mn-lt"/>
                <a:ea typeface="+mn-ea"/>
                <a:cs typeface="+mn-cs"/>
              </a:rPr>
              <a:t>Endresen DTF</a:t>
            </a:r>
            <a:r>
              <a:rPr lang="en-US" sz="1300" kern="1200" dirty="0" smtClean="0">
                <a:solidFill>
                  <a:schemeClr val="tx1"/>
                </a:solidFill>
                <a:effectLst/>
                <a:latin typeface="+mn-lt"/>
                <a:ea typeface="+mn-ea"/>
                <a:cs typeface="+mn-cs"/>
              </a:rPr>
              <a:t>, Rubio-Teso ML, Iriondo JM, and Maxted N (2014). Predictive characterization of crop wild relatives and landraces: Technical guidelines. Bioversity International, Rome, Italy.</a:t>
            </a:r>
          </a:p>
          <a:p>
            <a:pPr marL="0" marR="0" indent="0" algn="l" defTabSz="455724"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effectLst/>
                <a:latin typeface="+mn-lt"/>
                <a:ea typeface="+mn-ea"/>
                <a:cs typeface="+mn-cs"/>
              </a:rPr>
              <a:t>* Thormann</a:t>
            </a:r>
            <a:r>
              <a:rPr lang="en-US" sz="1300" kern="1200" baseline="0" dirty="0" smtClean="0">
                <a:solidFill>
                  <a:schemeClr val="tx1"/>
                </a:solidFill>
                <a:effectLst/>
                <a:latin typeface="+mn-lt"/>
                <a:ea typeface="+mn-ea"/>
                <a:cs typeface="+mn-cs"/>
              </a:rPr>
              <a:t> I</a:t>
            </a:r>
            <a:r>
              <a:rPr lang="en-US" sz="1300" kern="1200" dirty="0" smtClean="0">
                <a:solidFill>
                  <a:schemeClr val="tx1"/>
                </a:solidFill>
                <a:effectLst/>
                <a:latin typeface="+mn-lt"/>
                <a:ea typeface="+mn-ea"/>
                <a:cs typeface="+mn-cs"/>
              </a:rPr>
              <a:t>, Parra Quijano</a:t>
            </a:r>
            <a:r>
              <a:rPr lang="en-US" sz="1300" kern="1200" baseline="0" dirty="0" smtClean="0">
                <a:solidFill>
                  <a:schemeClr val="tx1"/>
                </a:solidFill>
                <a:effectLst/>
                <a:latin typeface="+mn-lt"/>
                <a:ea typeface="+mn-ea"/>
                <a:cs typeface="+mn-cs"/>
              </a:rPr>
              <a:t> M</a:t>
            </a:r>
            <a:r>
              <a:rPr lang="en-US" sz="1300" kern="1200" dirty="0" smtClean="0">
                <a:solidFill>
                  <a:schemeClr val="tx1"/>
                </a:solidFill>
                <a:effectLst/>
                <a:latin typeface="+mn-lt"/>
                <a:ea typeface="+mn-ea"/>
                <a:cs typeface="+mn-cs"/>
              </a:rPr>
              <a:t>, Iriondo</a:t>
            </a:r>
            <a:r>
              <a:rPr lang="en-US" sz="1300" kern="1200" baseline="0" dirty="0" smtClean="0">
                <a:solidFill>
                  <a:schemeClr val="tx1"/>
                </a:solidFill>
                <a:effectLst/>
                <a:latin typeface="+mn-lt"/>
                <a:ea typeface="+mn-ea"/>
                <a:cs typeface="+mn-cs"/>
              </a:rPr>
              <a:t> JM</a:t>
            </a:r>
            <a:r>
              <a:rPr lang="en-US" sz="1300" kern="1200" dirty="0" smtClean="0">
                <a:solidFill>
                  <a:schemeClr val="tx1"/>
                </a:solidFill>
                <a:effectLst/>
                <a:latin typeface="+mn-lt"/>
                <a:ea typeface="+mn-ea"/>
                <a:cs typeface="+mn-cs"/>
              </a:rPr>
              <a:t>, Rubio Teso</a:t>
            </a:r>
            <a:r>
              <a:rPr lang="en-US" sz="1300" kern="1200" baseline="0" dirty="0" smtClean="0">
                <a:solidFill>
                  <a:schemeClr val="tx1"/>
                </a:solidFill>
                <a:effectLst/>
                <a:latin typeface="+mn-lt"/>
                <a:ea typeface="+mn-ea"/>
                <a:cs typeface="+mn-cs"/>
              </a:rPr>
              <a:t> ML</a:t>
            </a:r>
            <a:r>
              <a:rPr lang="en-US" sz="1300" kern="1200" dirty="0" smtClean="0">
                <a:solidFill>
                  <a:schemeClr val="tx1"/>
                </a:solidFill>
                <a:effectLst/>
                <a:latin typeface="+mn-lt"/>
                <a:ea typeface="+mn-ea"/>
                <a:cs typeface="+mn-cs"/>
              </a:rPr>
              <a:t>, </a:t>
            </a:r>
            <a:r>
              <a:rPr lang="en-US" sz="1300" b="1" kern="1200" dirty="0" smtClean="0">
                <a:solidFill>
                  <a:schemeClr val="tx1"/>
                </a:solidFill>
                <a:effectLst/>
                <a:latin typeface="+mn-lt"/>
                <a:ea typeface="+mn-ea"/>
                <a:cs typeface="+mn-cs"/>
              </a:rPr>
              <a:t>Endresen</a:t>
            </a:r>
            <a:r>
              <a:rPr lang="en-US" sz="1300" b="1" kern="1200" baseline="0" dirty="0" smtClean="0">
                <a:solidFill>
                  <a:schemeClr val="tx1"/>
                </a:solidFill>
                <a:effectLst/>
                <a:latin typeface="+mn-lt"/>
                <a:ea typeface="+mn-ea"/>
                <a:cs typeface="+mn-cs"/>
              </a:rPr>
              <a:t> DT</a:t>
            </a:r>
            <a:r>
              <a:rPr lang="en-US" sz="1300" kern="1200" dirty="0" smtClean="0">
                <a:solidFill>
                  <a:schemeClr val="tx1"/>
                </a:solidFill>
                <a:effectLst/>
                <a:latin typeface="+mn-lt"/>
                <a:ea typeface="+mn-ea"/>
                <a:cs typeface="+mn-cs"/>
              </a:rPr>
              <a:t>, Maxted</a:t>
            </a:r>
            <a:r>
              <a:rPr lang="en-US" sz="1300" kern="1200" baseline="0" dirty="0" smtClean="0">
                <a:solidFill>
                  <a:schemeClr val="tx1"/>
                </a:solidFill>
                <a:effectLst/>
                <a:latin typeface="+mn-lt"/>
                <a:ea typeface="+mn-ea"/>
                <a:cs typeface="+mn-cs"/>
              </a:rPr>
              <a:t> N</a:t>
            </a:r>
            <a:r>
              <a:rPr lang="en-US" sz="1300" kern="1200" dirty="0" smtClean="0">
                <a:solidFill>
                  <a:schemeClr val="tx1"/>
                </a:solidFill>
                <a:effectLst/>
                <a:latin typeface="+mn-lt"/>
                <a:ea typeface="+mn-ea"/>
                <a:cs typeface="+mn-cs"/>
              </a:rPr>
              <a:t>, Dias S, and Dulloo ME</a:t>
            </a:r>
            <a:r>
              <a:rPr lang="en-US" sz="1300" kern="1200" baseline="0" dirty="0" smtClean="0">
                <a:solidFill>
                  <a:schemeClr val="tx1"/>
                </a:solidFill>
                <a:effectLst/>
                <a:latin typeface="+mn-lt"/>
                <a:ea typeface="+mn-ea"/>
                <a:cs typeface="+mn-cs"/>
              </a:rPr>
              <a:t> (2015) </a:t>
            </a:r>
            <a:r>
              <a:rPr lang="en-US" sz="1300" kern="1200" dirty="0" smtClean="0">
                <a:solidFill>
                  <a:schemeClr val="tx1"/>
                </a:solidFill>
                <a:effectLst/>
                <a:latin typeface="+mn-lt"/>
                <a:ea typeface="+mn-ea"/>
                <a:cs typeface="+mn-cs"/>
              </a:rPr>
              <a:t>Two predictive characterization approaches to search for target traits in crop wild relatives and landraces. Crop Wild Relative 10: 16-18.</a:t>
            </a:r>
          </a:p>
        </p:txBody>
      </p:sp>
      <p:sp>
        <p:nvSpPr>
          <p:cNvPr id="4" name="Slide Number Placeholder 3"/>
          <p:cNvSpPr>
            <a:spLocks noGrp="1"/>
          </p:cNvSpPr>
          <p:nvPr>
            <p:ph type="sldNum" sz="quarter" idx="10"/>
          </p:nvPr>
        </p:nvSpPr>
        <p:spPr/>
        <p:txBody>
          <a:bodyPr/>
          <a:lstStyle/>
          <a:p>
            <a:fld id="{29E35CD9-104A-884E-BC52-5CC6FF5D56A9}"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Bouhssini</a:t>
            </a:r>
            <a:r>
              <a:rPr lang="en-US" sz="1400" kern="1200" dirty="0" smtClean="0">
                <a:solidFill>
                  <a:schemeClr val="tx1"/>
                </a:solidFill>
                <a:latin typeface="+mn-lt"/>
                <a:ea typeface="+mn-ea"/>
                <a:cs typeface="+mn-cs"/>
              </a:rPr>
              <a:t>, M., Street, K., </a:t>
            </a:r>
            <a:r>
              <a:rPr lang="en-US" sz="1400" kern="1200" dirty="0" err="1" smtClean="0">
                <a:solidFill>
                  <a:schemeClr val="tx1"/>
                </a:solidFill>
                <a:latin typeface="+mn-lt"/>
                <a:ea typeface="+mn-ea"/>
                <a:cs typeface="+mn-cs"/>
              </a:rPr>
              <a:t>Joubi</a:t>
            </a:r>
            <a:r>
              <a:rPr lang="en-US" sz="1400" kern="1200" dirty="0" smtClean="0">
                <a:solidFill>
                  <a:schemeClr val="tx1"/>
                </a:solidFill>
                <a:latin typeface="+mn-lt"/>
                <a:ea typeface="+mn-ea"/>
                <a:cs typeface="+mn-cs"/>
              </a:rPr>
              <a:t>, A., Ibrahim, Z., </a:t>
            </a:r>
            <a:r>
              <a:rPr lang="en-US" sz="1400" kern="1200" dirty="0" err="1" smtClean="0">
                <a:solidFill>
                  <a:schemeClr val="tx1"/>
                </a:solidFill>
                <a:latin typeface="+mn-lt"/>
                <a:ea typeface="+mn-ea"/>
                <a:cs typeface="+mn-cs"/>
              </a:rPr>
              <a:t>Rihawi</a:t>
            </a:r>
            <a:r>
              <a:rPr lang="en-US" sz="1400" kern="1200" dirty="0" smtClean="0">
                <a:solidFill>
                  <a:schemeClr val="tx1"/>
                </a:solidFill>
                <a:latin typeface="+mn-lt"/>
                <a:ea typeface="+mn-ea"/>
                <a:cs typeface="+mn-cs"/>
              </a:rPr>
              <a:t>, F. (2009). Sources of wheat resistance to Sunn pest, </a:t>
            </a:r>
            <a:r>
              <a:rPr lang="en-US" sz="1400" i="1" kern="1200" dirty="0" err="1" smtClean="0">
                <a:solidFill>
                  <a:schemeClr val="tx1"/>
                </a:solidFill>
                <a:latin typeface="+mn-lt"/>
                <a:ea typeface="+mn-ea"/>
                <a:cs typeface="+mn-cs"/>
              </a:rPr>
              <a:t>Eurygaster</a:t>
            </a:r>
            <a:r>
              <a:rPr lang="en-US" sz="1400" i="1" kern="1200" dirty="0" smtClean="0">
                <a:solidFill>
                  <a:schemeClr val="tx1"/>
                </a:solidFill>
                <a:latin typeface="+mn-lt"/>
                <a:ea typeface="+mn-ea"/>
                <a:cs typeface="+mn-cs"/>
              </a:rPr>
              <a:t> </a:t>
            </a:r>
            <a:r>
              <a:rPr lang="en-US" sz="1400" i="1" kern="1200" dirty="0" err="1" smtClean="0">
                <a:solidFill>
                  <a:schemeClr val="tx1"/>
                </a:solidFill>
                <a:latin typeface="+mn-lt"/>
                <a:ea typeface="+mn-ea"/>
                <a:cs typeface="+mn-cs"/>
              </a:rPr>
              <a:t>integriceps</a:t>
            </a:r>
            <a:r>
              <a:rPr lang="en-US" sz="1400" kern="1200" dirty="0" smtClean="0">
                <a:solidFill>
                  <a:schemeClr val="tx1"/>
                </a:solidFill>
                <a:latin typeface="+mn-lt"/>
                <a:ea typeface="+mn-ea"/>
                <a:cs typeface="+mn-cs"/>
              </a:rPr>
              <a:t> </a:t>
            </a:r>
            <a:r>
              <a:rPr lang="en-US" sz="1400" kern="1200" dirty="0" err="1" smtClean="0">
                <a:solidFill>
                  <a:schemeClr val="tx1"/>
                </a:solidFill>
                <a:latin typeface="+mn-lt"/>
                <a:ea typeface="+mn-ea"/>
                <a:cs typeface="+mn-cs"/>
              </a:rPr>
              <a:t>Puton</a:t>
            </a:r>
            <a:r>
              <a:rPr lang="en-US" sz="1400" kern="1200" dirty="0" smtClean="0">
                <a:solidFill>
                  <a:schemeClr val="tx1"/>
                </a:solidFill>
                <a:latin typeface="+mn-lt"/>
                <a:ea typeface="+mn-ea"/>
                <a:cs typeface="+mn-cs"/>
              </a:rPr>
              <a:t>, in Syria. Genetic Resources and Crop Evolution. URL </a:t>
            </a:r>
            <a:r>
              <a:rPr lang="en-US" sz="1400" u="sng" kern="1200" dirty="0" smtClean="0">
                <a:solidFill>
                  <a:schemeClr val="tx1"/>
                </a:solidFill>
                <a:latin typeface="+mn-lt"/>
                <a:ea typeface="+mn-ea"/>
                <a:cs typeface="+mn-cs"/>
                <a:hlinkClick r:id="rId3"/>
              </a:rPr>
              <a:t>http://dx.doi.org/10.1007/s10722-009-9427-1</a:t>
            </a:r>
            <a:r>
              <a:rPr lang="en-US" sz="1400" u="none" kern="1200" dirty="0" smtClean="0">
                <a:solidFill>
                  <a:schemeClr val="tx1"/>
                </a:solidFill>
                <a:latin typeface="+mn-lt"/>
                <a:ea typeface="+mn-ea"/>
                <a:cs typeface="+mn-cs"/>
              </a:rPr>
              <a:t>,</a:t>
            </a:r>
            <a:r>
              <a:rPr lang="en-US" sz="1400" u="none" kern="1200" baseline="0" dirty="0" smtClean="0">
                <a:solidFill>
                  <a:schemeClr val="tx1"/>
                </a:solidFill>
                <a:latin typeface="+mn-lt"/>
                <a:ea typeface="+mn-ea"/>
                <a:cs typeface="+mn-cs"/>
              </a:rPr>
              <a:t> </a:t>
            </a:r>
            <a:r>
              <a:rPr lang="en-US" sz="1400" u="sng" kern="1200" dirty="0" smtClean="0">
                <a:solidFill>
                  <a:schemeClr val="tx1"/>
                </a:solidFill>
                <a:latin typeface="+mn-lt"/>
                <a:ea typeface="+mn-ea"/>
                <a:cs typeface="+mn-cs"/>
                <a:hlinkClick r:id="rId4"/>
              </a:rPr>
              <a:t>http://www.springerlink.com/content/587250g7qr073636/</a:t>
            </a:r>
            <a:r>
              <a:rPr lang="en-US" sz="1400" kern="1200" dirty="0" smtClean="0">
                <a:solidFill>
                  <a:schemeClr val="tx1"/>
                </a:solidFill>
                <a:latin typeface="+mn-lt"/>
                <a:ea typeface="+mn-ea"/>
                <a:cs typeface="+mn-cs"/>
              </a:rPr>
              <a:t> </a:t>
            </a:r>
            <a:r>
              <a:rPr lang="en-US" sz="1400" kern="1200" baseline="0" dirty="0" smtClean="0">
                <a:solidFill>
                  <a:schemeClr val="tx1"/>
                </a:solidFill>
                <a:latin typeface="+mn-lt"/>
                <a:ea typeface="+mn-ea"/>
                <a:cs typeface="+mn-cs"/>
              </a:rPr>
              <a:t> </a:t>
            </a:r>
            <a:r>
              <a:rPr lang="en-US" sz="1400" kern="1200" dirty="0" smtClean="0">
                <a:solidFill>
                  <a:schemeClr val="tx1"/>
                </a:solidFill>
                <a:latin typeface="+mn-lt"/>
                <a:ea typeface="+mn-ea"/>
                <a:cs typeface="+mn-cs"/>
              </a:rPr>
              <a:t>(Recent FIGS study at ICARDA, Syria.)</a:t>
            </a:r>
            <a:endParaRPr lang="en-US" sz="14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F13F7A3-C763-EB4C-B29D-8F375A12CE9B}"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61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latin typeface="+mn-lt"/>
                <a:ea typeface="+mn-ea"/>
                <a:cs typeface="+mn-cs"/>
              </a:rPr>
              <a:t>Photo: Bhullar et al (2009). PNAS 106:9519-9524,</a:t>
            </a:r>
            <a:r>
              <a:rPr lang="en-US" sz="1400" kern="1200" baseline="0" dirty="0" smtClean="0">
                <a:solidFill>
                  <a:schemeClr val="tx1"/>
                </a:solidFill>
                <a:latin typeface="+mn-lt"/>
                <a:ea typeface="+mn-ea"/>
                <a:cs typeface="+mn-cs"/>
              </a:rPr>
              <a:t> </a:t>
            </a:r>
            <a:r>
              <a:rPr lang="en-US" sz="1400" kern="1200" dirty="0" smtClean="0">
                <a:solidFill>
                  <a:schemeClr val="tx1"/>
                </a:solidFill>
                <a:latin typeface="+mn-lt"/>
                <a:ea typeface="+mn-ea"/>
                <a:cs typeface="+mn-cs"/>
              </a:rPr>
              <a:t>Figure</a:t>
            </a:r>
            <a:r>
              <a:rPr lang="en-US" sz="1400" kern="1200" baseline="0" dirty="0" smtClean="0">
                <a:solidFill>
                  <a:schemeClr val="tx1"/>
                </a:solidFill>
                <a:latin typeface="+mn-lt"/>
                <a:ea typeface="+mn-ea"/>
                <a:cs typeface="+mn-cs"/>
              </a:rPr>
              <a:t> 2.</a:t>
            </a:r>
          </a:p>
          <a:p>
            <a:pPr marL="0" indent="0">
              <a:buFontTx/>
              <a:buNone/>
            </a:pPr>
            <a:r>
              <a:rPr lang="en-US" sz="1400" kern="1200" dirty="0" smtClean="0">
                <a:solidFill>
                  <a:schemeClr val="tx1"/>
                </a:solidFill>
                <a:latin typeface="+mn-lt"/>
                <a:ea typeface="+mn-ea"/>
                <a:cs typeface="+mn-cs"/>
              </a:rPr>
              <a:t>Bhullar, N.K., K. Street, M. Mackay, N. Yahiaoui, and B. Keller (2009). Unlocking wheat genetic resources for the molecular identification of previously undescribed functional alleles at the Pm3 resistance locus. PNAS 106(23):9519-9524. DOI: 10.1073/pnas.0904152106. http://</a:t>
            </a:r>
            <a:r>
              <a:rPr lang="en-US" sz="1400" kern="1200" dirty="0" err="1" smtClean="0">
                <a:solidFill>
                  <a:schemeClr val="tx1"/>
                </a:solidFill>
                <a:latin typeface="+mn-lt"/>
                <a:ea typeface="+mn-ea"/>
                <a:cs typeface="+mn-cs"/>
              </a:rPr>
              <a:t>www.pnas.org</a:t>
            </a:r>
            <a:r>
              <a:rPr lang="en-US" sz="1400" kern="1200" dirty="0" smtClean="0">
                <a:solidFill>
                  <a:schemeClr val="tx1"/>
                </a:solidFill>
                <a:latin typeface="+mn-lt"/>
                <a:ea typeface="+mn-ea"/>
                <a:cs typeface="+mn-cs"/>
              </a:rPr>
              <a:t>/content/106/23/9519.full </a:t>
            </a:r>
          </a:p>
          <a:p>
            <a:r>
              <a:rPr lang="en-US" sz="1400" b="1" dirty="0" smtClean="0"/>
              <a:t>Wikipedia: Heuristic</a:t>
            </a:r>
            <a:r>
              <a:rPr lang="en-US" sz="1400" dirty="0" smtClean="0"/>
              <a:t> ( </a:t>
            </a:r>
            <a:r>
              <a:rPr lang="en-US" sz="1400" dirty="0" smtClean="0">
                <a:hlinkClick r:id="rId3" tooltip="Wikipedia:IPA for English"/>
              </a:rPr>
              <a:t>/</a:t>
            </a:r>
            <a:r>
              <a:rPr lang="en-US" sz="1400" dirty="0" smtClean="0">
                <a:effectLst/>
              </a:rPr>
              <a:t>hjʉˈrɪstɨk</a:t>
            </a:r>
            <a:r>
              <a:rPr lang="en-US" sz="1400" dirty="0" smtClean="0">
                <a:hlinkClick r:id="rId3" tooltip="Wikipedia:IPA for English"/>
              </a:rPr>
              <a:t>/</a:t>
            </a:r>
            <a:r>
              <a:rPr lang="en-US" sz="1400" dirty="0" smtClean="0"/>
              <a:t>; or </a:t>
            </a:r>
            <a:r>
              <a:rPr lang="en-US" sz="1400" b="1" dirty="0" smtClean="0"/>
              <a:t>heuristics</a:t>
            </a:r>
            <a:r>
              <a:rPr lang="en-US" sz="1400" dirty="0" smtClean="0"/>
              <a:t>; Greek: "</a:t>
            </a:r>
            <a:r>
              <a:rPr lang="en-US" sz="1400" dirty="0" err="1" smtClean="0"/>
              <a:t>Εὑρίσκω</a:t>
            </a:r>
            <a:r>
              <a:rPr lang="en-US" sz="1400" dirty="0" smtClean="0"/>
              <a:t>", </a:t>
            </a:r>
            <a:r>
              <a:rPr lang="en-US" sz="1400" b="1" dirty="0" smtClean="0"/>
              <a:t>"find"</a:t>
            </a:r>
            <a:r>
              <a:rPr lang="en-US" sz="1400" dirty="0" smtClean="0"/>
              <a:t> or </a:t>
            </a:r>
            <a:r>
              <a:rPr lang="en-US" sz="1400" b="1" dirty="0" smtClean="0"/>
              <a:t>"discover"</a:t>
            </a:r>
            <a:r>
              <a:rPr lang="en-US" sz="1400" dirty="0" smtClean="0"/>
              <a:t>) refers to experience-based techniques for problem solving, learning, and discovery. Where an exhaustive search is impractical, heuristic methods are used to speed up the process of finding a satisfactory solution. Examples of this method include using a "rule of thumb", an educated guess, an intuitive judgment, or common sense.</a:t>
            </a:r>
            <a:r>
              <a:rPr lang="en-US" sz="1400" baseline="0" dirty="0" smtClean="0"/>
              <a:t> </a:t>
            </a:r>
            <a:r>
              <a:rPr lang="en-US" sz="1400" dirty="0" smtClean="0"/>
              <a:t>In more precise terms, heuristics are strategies using readily accessible, though loosely applicable, information to control problem solving in human beings and machines.</a:t>
            </a:r>
          </a:p>
        </p:txBody>
      </p:sp>
      <p:sp>
        <p:nvSpPr>
          <p:cNvPr id="4" name="Slide Number Placeholder 3"/>
          <p:cNvSpPr>
            <a:spLocks noGrp="1"/>
          </p:cNvSpPr>
          <p:nvPr>
            <p:ph type="sldNum" sz="quarter" idx="10"/>
          </p:nvPr>
        </p:nvSpPr>
        <p:spPr/>
        <p:txBody>
          <a:bodyPr/>
          <a:lstStyle/>
          <a:p>
            <a:fld id="{5F13F7A3-C763-EB4C-B29D-8F375A12CE9B}"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610" rtl="0" eaLnBrk="1" fontAlgn="auto" latinLnBrk="0" hangingPunct="1">
              <a:lnSpc>
                <a:spcPct val="100000"/>
              </a:lnSpc>
              <a:spcBef>
                <a:spcPts val="0"/>
              </a:spcBef>
              <a:spcAft>
                <a:spcPts val="0"/>
              </a:spcAft>
              <a:buClrTx/>
              <a:buSzTx/>
              <a:buFontTx/>
              <a:buNone/>
              <a:tabLst/>
              <a:defRPr/>
            </a:pPr>
            <a:r>
              <a:rPr lang="en-US" baseline="0" dirty="0" smtClean="0"/>
              <a:t>The barley trait dataset was developed by </a:t>
            </a:r>
            <a:r>
              <a:rPr lang="en-US" baseline="0" dirty="0" err="1" smtClean="0"/>
              <a:t>Kolodinska</a:t>
            </a:r>
            <a:r>
              <a:rPr lang="en-US" baseline="0" dirty="0" smtClean="0"/>
              <a:t> </a:t>
            </a:r>
            <a:r>
              <a:rPr lang="en-US" baseline="0" dirty="0" err="1" smtClean="0"/>
              <a:t>Brantestam</a:t>
            </a:r>
            <a:r>
              <a:rPr lang="en-US" baseline="0" dirty="0" smtClean="0"/>
              <a:t> (2005) and published as part of her doctoral thesis. The field trials were performed in two replications during 2 </a:t>
            </a:r>
            <a:r>
              <a:rPr lang="en-US" baseline="0" dirty="0" err="1" smtClean="0"/>
              <a:t>yr</a:t>
            </a:r>
            <a:r>
              <a:rPr lang="en-US" baseline="0" dirty="0" smtClean="0"/>
              <a:t> (2002 and 2003), at three locations (</a:t>
            </a:r>
            <a:r>
              <a:rPr lang="en-US" baseline="0" dirty="0" err="1" smtClean="0"/>
              <a:t>Bjørke</a:t>
            </a:r>
            <a:r>
              <a:rPr lang="en-US" baseline="0" dirty="0" smtClean="0"/>
              <a:t> in southern Norway, </a:t>
            </a:r>
            <a:r>
              <a:rPr lang="en-US" baseline="0" dirty="0" err="1" smtClean="0"/>
              <a:t>Landskrona</a:t>
            </a:r>
            <a:r>
              <a:rPr lang="en-US" baseline="0" dirty="0" smtClean="0"/>
              <a:t> in southern Sweden, and </a:t>
            </a:r>
            <a:r>
              <a:rPr lang="en-US" baseline="0" dirty="0" err="1" smtClean="0"/>
              <a:t>Priekuļi</a:t>
            </a:r>
            <a:r>
              <a:rPr lang="en-US" baseline="0" dirty="0" smtClean="0"/>
              <a:t> in Latvia). Six agronomic traits were scored: days to heading (from 1 June), days to maturity (from 1 July), plant height (cm), harvest index (percent), volumetric weight (kg/hl) and thousand-grain weight (gram).</a:t>
            </a:r>
          </a:p>
          <a:p>
            <a:r>
              <a:rPr lang="en-US" baseline="0" dirty="0" smtClean="0"/>
              <a:t>--</a:t>
            </a:r>
          </a:p>
          <a:p>
            <a:r>
              <a:rPr lang="en-US" dirty="0" err="1" smtClean="0"/>
              <a:t>Kolodinska</a:t>
            </a:r>
            <a:r>
              <a:rPr lang="en-US" dirty="0" smtClean="0"/>
              <a:t> </a:t>
            </a:r>
            <a:r>
              <a:rPr lang="en-US" dirty="0" err="1" smtClean="0"/>
              <a:t>Brantestam</a:t>
            </a:r>
            <a:r>
              <a:rPr lang="en-US" dirty="0" smtClean="0"/>
              <a:t>, </a:t>
            </a:r>
            <a:r>
              <a:rPr lang="en-US" dirty="0" err="1" smtClean="0"/>
              <a:t>Agnese</a:t>
            </a:r>
            <a:r>
              <a:rPr lang="en-US" dirty="0" smtClean="0"/>
              <a:t> (2005). </a:t>
            </a:r>
            <a:r>
              <a:rPr lang="en-US" i="1" dirty="0" smtClean="0"/>
              <a:t>A century of breeding - is genetic erosion a reality?</a:t>
            </a:r>
            <a:r>
              <a:rPr lang="en-US" dirty="0" smtClean="0"/>
              <a:t> [PhD Doctoral thesis]. </a:t>
            </a:r>
            <a:r>
              <a:rPr lang="en-US" dirty="0" err="1" smtClean="0"/>
              <a:t>Sveriges</a:t>
            </a:r>
            <a:r>
              <a:rPr lang="en-US" dirty="0" smtClean="0"/>
              <a:t> </a:t>
            </a:r>
            <a:r>
              <a:rPr lang="en-US" dirty="0" err="1" smtClean="0"/>
              <a:t>lantbruksuniv</a:t>
            </a:r>
            <a:r>
              <a:rPr lang="en-US" dirty="0" smtClean="0"/>
              <a:t>. [Swedish Agricultural University] (SLU), Alnarp. </a:t>
            </a:r>
            <a:r>
              <a:rPr lang="en-US" dirty="0" err="1" smtClean="0"/>
              <a:t>Acta</a:t>
            </a:r>
            <a:r>
              <a:rPr lang="en-US" dirty="0" smtClean="0"/>
              <a:t> </a:t>
            </a:r>
            <a:r>
              <a:rPr lang="en-US" dirty="0" err="1" smtClean="0"/>
              <a:t>Universitatis</a:t>
            </a:r>
            <a:r>
              <a:rPr lang="en-US" dirty="0" smtClean="0"/>
              <a:t> </a:t>
            </a:r>
            <a:r>
              <a:rPr lang="en-US" dirty="0" err="1" smtClean="0"/>
              <a:t>agriculturae</a:t>
            </a:r>
            <a:r>
              <a:rPr lang="en-US" dirty="0" smtClean="0"/>
              <a:t> </a:t>
            </a:r>
            <a:r>
              <a:rPr lang="en-US" dirty="0" err="1" smtClean="0"/>
              <a:t>Sueciae</a:t>
            </a:r>
            <a:r>
              <a:rPr lang="en-US" dirty="0" smtClean="0"/>
              <a:t>, 1652-6880 ; 2005:30. ISBN 91-576-7029-3. Available at http://</a:t>
            </a:r>
            <a:r>
              <a:rPr lang="en-US" dirty="0" err="1" smtClean="0"/>
              <a:t>pub.epsilon.slu.se</a:t>
            </a:r>
            <a:r>
              <a:rPr lang="en-US" dirty="0" smtClean="0"/>
              <a:t>/797/</a:t>
            </a:r>
          </a:p>
          <a:p>
            <a:r>
              <a:rPr lang="en-US" baseline="0" dirty="0" smtClean="0"/>
              <a:t>--</a:t>
            </a:r>
          </a:p>
          <a:p>
            <a:pPr marL="0" marR="0" indent="0" algn="l" defTabSz="455724" rtl="0" eaLnBrk="1" fontAlgn="auto" latinLnBrk="0" hangingPunct="1">
              <a:lnSpc>
                <a:spcPct val="100000"/>
              </a:lnSpc>
              <a:spcBef>
                <a:spcPts val="0"/>
              </a:spcBef>
              <a:spcAft>
                <a:spcPts val="0"/>
              </a:spcAft>
              <a:buClrTx/>
              <a:buSzTx/>
              <a:buFontTx/>
              <a:buNone/>
              <a:tabLst/>
              <a:defRPr/>
            </a:pPr>
            <a:r>
              <a:rPr lang="en-US" sz="1200" dirty="0" smtClean="0"/>
              <a:t>Endresen, D.T.F. (2010). Predictive association between trait data and eco-geographic data for Nordic barley landraces. Crop Science 50: 2418-2430. DOI: 10.2135/cropsci2010.03.0174</a:t>
            </a:r>
            <a:endParaRPr lang="en-US" baseline="0" dirty="0" smtClean="0"/>
          </a:p>
          <a:p>
            <a:r>
              <a:rPr lang="en-US" baseline="0" dirty="0" smtClean="0"/>
              <a:t>--</a:t>
            </a:r>
          </a:p>
          <a:p>
            <a:r>
              <a:rPr lang="en-US" baseline="0" dirty="0" smtClean="0"/>
              <a:t>Nordic barley landraces included in this study: NGB27 NGB456 NGB468 NGB469 NGB775 NGB776 NGB792 NGB2072 NGB2565 NGB4641 NGB4701 NGB6300 NGB9529 NGB13458 </a:t>
            </a:r>
          </a:p>
          <a:p>
            <a:r>
              <a:rPr lang="en-US" baseline="0" dirty="0" smtClean="0"/>
              <a:t>--</a:t>
            </a:r>
          </a:p>
          <a:p>
            <a:r>
              <a:rPr lang="en-US" baseline="0" dirty="0" smtClean="0"/>
              <a:t>Accession no. Locality and country of origin Elevation Latitude Longitude</a:t>
            </a:r>
          </a:p>
          <a:p>
            <a:r>
              <a:rPr lang="en-US" baseline="0" dirty="0" smtClean="0"/>
              <a:t>NGB27 </a:t>
            </a:r>
            <a:r>
              <a:rPr lang="en-US" baseline="0" dirty="0" err="1" smtClean="0"/>
              <a:t>Sarkalahti</a:t>
            </a:r>
            <a:r>
              <a:rPr lang="en-US" baseline="0" dirty="0" smtClean="0"/>
              <a:t>, </a:t>
            </a:r>
            <a:r>
              <a:rPr lang="en-US" baseline="0" dirty="0" err="1" smtClean="0"/>
              <a:t>Luumäki</a:t>
            </a:r>
            <a:r>
              <a:rPr lang="en-US" baseline="0" dirty="0" smtClean="0"/>
              <a:t>, Finland 95 61.033 27.333</a:t>
            </a:r>
          </a:p>
          <a:p>
            <a:r>
              <a:rPr lang="en-US" baseline="0" dirty="0" smtClean="0"/>
              <a:t>NGB456 </a:t>
            </a:r>
            <a:r>
              <a:rPr lang="en-US" baseline="0" dirty="0" err="1" smtClean="0"/>
              <a:t>Dønna</a:t>
            </a:r>
            <a:r>
              <a:rPr lang="en-US" baseline="0" dirty="0" smtClean="0"/>
              <a:t>, </a:t>
            </a:r>
            <a:r>
              <a:rPr lang="en-US" baseline="0" dirty="0" err="1" smtClean="0"/>
              <a:t>Nordland</a:t>
            </a:r>
            <a:r>
              <a:rPr lang="en-US" baseline="0" dirty="0" smtClean="0"/>
              <a:t>, Norway 71 66.117 12.500</a:t>
            </a:r>
          </a:p>
          <a:p>
            <a:r>
              <a:rPr lang="en-US" baseline="0" dirty="0" smtClean="0"/>
              <a:t>NGB468 </a:t>
            </a:r>
            <a:r>
              <a:rPr lang="en-US" baseline="0" dirty="0" err="1" smtClean="0"/>
              <a:t>Trysil</a:t>
            </a:r>
            <a:r>
              <a:rPr lang="en-US" baseline="0" dirty="0" smtClean="0"/>
              <a:t>, Norway 400 61.283 12.283</a:t>
            </a:r>
          </a:p>
          <a:p>
            <a:r>
              <a:rPr lang="en-US" baseline="0" dirty="0" smtClean="0"/>
              <a:t>NGB469 </a:t>
            </a:r>
            <a:r>
              <a:rPr lang="en-US" baseline="0" dirty="0" err="1" smtClean="0"/>
              <a:t>Bjørneby</a:t>
            </a:r>
            <a:r>
              <a:rPr lang="en-US" baseline="0" dirty="0" smtClean="0"/>
              <a:t>, Norway 400 61.283 12.283</a:t>
            </a:r>
          </a:p>
          <a:p>
            <a:r>
              <a:rPr lang="en-US" baseline="0" dirty="0" smtClean="0"/>
              <a:t>NGB775 </a:t>
            </a:r>
            <a:r>
              <a:rPr lang="en-US" baseline="0" dirty="0" err="1" smtClean="0"/>
              <a:t>Överkalix</a:t>
            </a:r>
            <a:r>
              <a:rPr lang="en-US" baseline="0" dirty="0" smtClean="0"/>
              <a:t>, </a:t>
            </a:r>
            <a:r>
              <a:rPr lang="en-US" baseline="0" dirty="0" err="1" smtClean="0"/>
              <a:t>Allsån</a:t>
            </a:r>
            <a:r>
              <a:rPr lang="en-US" baseline="0" dirty="0" smtClean="0"/>
              <a:t>, Sweden† 45 66.400 22.933</a:t>
            </a:r>
          </a:p>
          <a:p>
            <a:r>
              <a:rPr lang="en-US" baseline="0" dirty="0" smtClean="0"/>
              <a:t>NGB776 </a:t>
            </a:r>
            <a:r>
              <a:rPr lang="en-US" baseline="0" dirty="0" err="1" smtClean="0"/>
              <a:t>Överkalix</a:t>
            </a:r>
            <a:r>
              <a:rPr lang="en-US" baseline="0" dirty="0" smtClean="0"/>
              <a:t>, Sweden 100 66.400 22.767</a:t>
            </a:r>
          </a:p>
          <a:p>
            <a:r>
              <a:rPr lang="en-US" baseline="0" dirty="0" smtClean="0"/>
              <a:t>NGB792 </a:t>
            </a:r>
            <a:r>
              <a:rPr lang="en-US" baseline="0" dirty="0" err="1" smtClean="0"/>
              <a:t>Luusua</a:t>
            </a:r>
            <a:r>
              <a:rPr lang="en-US" baseline="0" dirty="0" smtClean="0"/>
              <a:t>, </a:t>
            </a:r>
            <a:r>
              <a:rPr lang="en-US" baseline="0" dirty="0" err="1" smtClean="0"/>
              <a:t>Kemijärvi</a:t>
            </a:r>
            <a:r>
              <a:rPr lang="en-US" baseline="0" dirty="0" smtClean="0"/>
              <a:t>, Finland 145 66.483 27.350</a:t>
            </a:r>
          </a:p>
          <a:p>
            <a:r>
              <a:rPr lang="en-US" baseline="0" dirty="0" smtClean="0"/>
              <a:t>NGB2072 </a:t>
            </a:r>
            <a:r>
              <a:rPr lang="en-US" baseline="0" dirty="0" err="1" smtClean="0"/>
              <a:t>Finset</a:t>
            </a:r>
            <a:r>
              <a:rPr lang="en-US" baseline="0" dirty="0" smtClean="0"/>
              <a:t>, Norway 1220 60.600 7.500</a:t>
            </a:r>
          </a:p>
          <a:p>
            <a:r>
              <a:rPr lang="en-US" baseline="0" dirty="0" smtClean="0"/>
              <a:t>NGB2565 </a:t>
            </a:r>
            <a:r>
              <a:rPr lang="en-US" baseline="0" dirty="0" err="1" smtClean="0"/>
              <a:t>Öland</a:t>
            </a:r>
            <a:r>
              <a:rPr lang="en-US" baseline="0" dirty="0" smtClean="0"/>
              <a:t>, Sweden 11 56.733 16.667</a:t>
            </a:r>
          </a:p>
          <a:p>
            <a:r>
              <a:rPr lang="en-US" baseline="0" dirty="0" smtClean="0"/>
              <a:t>NGB4641 </a:t>
            </a:r>
            <a:r>
              <a:rPr lang="en-US" baseline="0" dirty="0" err="1" smtClean="0"/>
              <a:t>Støvring</a:t>
            </a:r>
            <a:r>
              <a:rPr lang="en-US" baseline="0" dirty="0" smtClean="0"/>
              <a:t>, </a:t>
            </a:r>
            <a:r>
              <a:rPr lang="en-US" baseline="0" dirty="0" err="1" smtClean="0"/>
              <a:t>Jylland</a:t>
            </a:r>
            <a:r>
              <a:rPr lang="en-US" baseline="0" dirty="0" smtClean="0"/>
              <a:t>, Denmark 55 56.883 9.833</a:t>
            </a:r>
          </a:p>
          <a:p>
            <a:r>
              <a:rPr lang="en-US" baseline="0" dirty="0" smtClean="0"/>
              <a:t>NGB4701 Faroe Islands 81 62.017 −6.767</a:t>
            </a:r>
          </a:p>
          <a:p>
            <a:r>
              <a:rPr lang="en-US" baseline="0" dirty="0" smtClean="0"/>
              <a:t>NGB6300 Faroe Islands 81 62.017 −6.767</a:t>
            </a:r>
          </a:p>
          <a:p>
            <a:r>
              <a:rPr lang="en-US" baseline="0" dirty="0" smtClean="0"/>
              <a:t>NGB9529 </a:t>
            </a:r>
            <a:r>
              <a:rPr lang="en-US" baseline="0" dirty="0" err="1" smtClean="0"/>
              <a:t>Lyderupgaard</a:t>
            </a:r>
            <a:r>
              <a:rPr lang="en-US" baseline="0" dirty="0" smtClean="0"/>
              <a:t>, Denmark 9 56.567 9.350</a:t>
            </a:r>
          </a:p>
          <a:p>
            <a:r>
              <a:rPr lang="en-US" baseline="0" dirty="0" smtClean="0"/>
              <a:t>NGB13458 </a:t>
            </a:r>
            <a:r>
              <a:rPr lang="en-US" baseline="0" dirty="0" err="1" smtClean="0"/>
              <a:t>Koskenkylä</a:t>
            </a:r>
            <a:r>
              <a:rPr lang="en-US" baseline="0" dirty="0" smtClean="0"/>
              <a:t>, </a:t>
            </a:r>
            <a:r>
              <a:rPr lang="en-US" baseline="0" dirty="0" err="1" smtClean="0"/>
              <a:t>Rovaniemi</a:t>
            </a:r>
            <a:r>
              <a:rPr lang="en-US" baseline="0" dirty="0" smtClean="0"/>
              <a:t>, Finland 91 66.517 25.867</a:t>
            </a:r>
          </a:p>
          <a:p>
            <a:r>
              <a:rPr lang="en-US" baseline="0" dirty="0" smtClean="0"/>
              <a:t>--</a:t>
            </a:r>
          </a:p>
          <a:p>
            <a:r>
              <a:rPr lang="en-US" baseline="0" dirty="0" smtClean="0"/>
              <a:t>NGB27,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=27</a:t>
            </a:r>
          </a:p>
          <a:p>
            <a:r>
              <a:rPr lang="en-US" baseline="0" dirty="0" smtClean="0"/>
              <a:t>NGB456,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=456</a:t>
            </a:r>
          </a:p>
          <a:p>
            <a:r>
              <a:rPr lang="en-US" baseline="0" dirty="0" smtClean="0"/>
              <a:t>NGB468,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=468</a:t>
            </a:r>
          </a:p>
          <a:p>
            <a:r>
              <a:rPr lang="en-US" baseline="0" dirty="0" smtClean="0"/>
              <a:t>NGB469,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=469</a:t>
            </a:r>
          </a:p>
          <a:p>
            <a:r>
              <a:rPr lang="en-US" baseline="0" dirty="0" smtClean="0"/>
              <a:t>NGB775,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=775</a:t>
            </a:r>
          </a:p>
          <a:p>
            <a:r>
              <a:rPr lang="en-US" baseline="0" dirty="0" smtClean="0"/>
              <a:t>NGB776,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=776</a:t>
            </a:r>
          </a:p>
          <a:p>
            <a:r>
              <a:rPr lang="en-US" baseline="0" dirty="0" smtClean="0"/>
              <a:t>NGB792,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=792</a:t>
            </a:r>
          </a:p>
          <a:p>
            <a:r>
              <a:rPr lang="en-US" baseline="0" dirty="0" smtClean="0"/>
              <a:t>NGB2072,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=2072</a:t>
            </a:r>
          </a:p>
          <a:p>
            <a:r>
              <a:rPr lang="en-US" baseline="0" dirty="0" smtClean="0"/>
              <a:t>NGB2565,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=2565</a:t>
            </a:r>
          </a:p>
          <a:p>
            <a:r>
              <a:rPr lang="en-US" baseline="0" dirty="0" smtClean="0"/>
              <a:t>NGB4641,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=4641</a:t>
            </a:r>
          </a:p>
          <a:p>
            <a:r>
              <a:rPr lang="en-US" baseline="0" dirty="0" smtClean="0"/>
              <a:t>NGB4701,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=4701</a:t>
            </a:r>
          </a:p>
          <a:p>
            <a:r>
              <a:rPr lang="en-US" baseline="0" dirty="0" smtClean="0"/>
              <a:t>NGB6300,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=6300</a:t>
            </a:r>
          </a:p>
          <a:p>
            <a:r>
              <a:rPr lang="en-US" baseline="0" dirty="0" smtClean="0"/>
              <a:t>NGB9529,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=9529</a:t>
            </a:r>
          </a:p>
          <a:p>
            <a:r>
              <a:rPr lang="en-US" baseline="0" dirty="0" smtClean="0"/>
              <a:t>NGB13458, http://</a:t>
            </a:r>
            <a:r>
              <a:rPr lang="en-US" baseline="0" dirty="0" err="1" smtClean="0"/>
              <a:t>sesto.nordgen.org</a:t>
            </a:r>
            <a:r>
              <a:rPr lang="en-US" baseline="0" dirty="0" smtClean="0"/>
              <a:t>/</a:t>
            </a:r>
            <a:r>
              <a:rPr lang="en-US" baseline="0" dirty="0" err="1" smtClean="0"/>
              <a:t>sesto</a:t>
            </a:r>
            <a:r>
              <a:rPr lang="en-US" baseline="0" dirty="0" smtClean="0"/>
              <a:t>/</a:t>
            </a:r>
            <a:r>
              <a:rPr lang="en-US" baseline="0" dirty="0" err="1" smtClean="0"/>
              <a:t>index.php?scp</a:t>
            </a:r>
            <a:r>
              <a:rPr lang="en-US" baseline="0" dirty="0" smtClean="0"/>
              <a:t>=</a:t>
            </a:r>
            <a:r>
              <a:rPr lang="en-US" baseline="0" dirty="0" err="1" smtClean="0"/>
              <a:t>ngb&amp;thm</a:t>
            </a:r>
            <a:r>
              <a:rPr lang="en-US" baseline="0" dirty="0" smtClean="0"/>
              <a:t>=</a:t>
            </a:r>
            <a:r>
              <a:rPr lang="en-US" baseline="0" dirty="0" err="1" smtClean="0"/>
              <a:t>sesto&amp;accnumtxt</a:t>
            </a:r>
            <a:r>
              <a:rPr lang="en-US" baseline="0" dirty="0" smtClean="0"/>
              <a:t>=13458</a:t>
            </a:r>
          </a:p>
          <a:p>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B3EAA6F6-35D0-ED4D-9BB3-028D5745D09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sz="1200" dirty="0" smtClean="0"/>
              <a:t>Endresen, D.T.F. (2010). Predictive association between trait data and eco-geographic data for Nordic barley landraces. Crop Science 50: 2418-2430. DOI: 10.2135/cropsci2010.03.0174</a:t>
            </a:r>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520207" rtl="0" eaLnBrk="1" fontAlgn="auto" latinLnBrk="0" hangingPunct="1">
              <a:lnSpc>
                <a:spcPct val="100000"/>
              </a:lnSpc>
              <a:spcBef>
                <a:spcPts val="0"/>
              </a:spcBef>
              <a:spcAft>
                <a:spcPts val="0"/>
              </a:spcAft>
              <a:buClrTx/>
              <a:buSzTx/>
              <a:buFontTx/>
              <a:buNone/>
              <a:tabLst/>
              <a:defRPr/>
            </a:pPr>
            <a:r>
              <a:rPr lang="en-US" sz="1400" dirty="0" smtClean="0"/>
              <a:t>GRIN database (USDA-ARS, National Plant Germplasm System, Germplasm Resources Information Network, online </a:t>
            </a:r>
            <a:r>
              <a:rPr lang="en-US" sz="1400" dirty="0" err="1" smtClean="0"/>
              <a:t>http://www.ars-grin.gov/npgs</a:t>
            </a:r>
            <a:r>
              <a:rPr lang="en-US" sz="1400" dirty="0" smtClean="0"/>
              <a:t>) </a:t>
            </a:r>
          </a:p>
          <a:p>
            <a:pPr marL="0" marR="0" indent="0" algn="l" defTabSz="520207" rtl="0" eaLnBrk="1" fontAlgn="auto" latinLnBrk="0" hangingPunct="1">
              <a:lnSpc>
                <a:spcPct val="100000"/>
              </a:lnSpc>
              <a:spcBef>
                <a:spcPts val="0"/>
              </a:spcBef>
              <a:spcAft>
                <a:spcPts val="0"/>
              </a:spcAft>
              <a:buClrTx/>
              <a:buSzTx/>
              <a:buFontTx/>
              <a:buNone/>
              <a:tabLst/>
              <a:defRPr/>
            </a:pPr>
            <a:r>
              <a:rPr lang="en-US" sz="1400" b="0" baseline="0" dirty="0" smtClean="0"/>
              <a:t>USDA GRIN, trait data online</a:t>
            </a:r>
            <a:r>
              <a:rPr lang="en-US" sz="1400" b="0" dirty="0" smtClean="0"/>
              <a:t>: http://www.ars-grin.gov/cgi-bin/npgs/html/desc.pl?1041</a:t>
            </a:r>
          </a:p>
          <a:p>
            <a:pPr marL="0" marR="0" indent="0" algn="l" defTabSz="520207" rtl="0" eaLnBrk="1" fontAlgn="auto" latinLnBrk="0" hangingPunct="1">
              <a:lnSpc>
                <a:spcPct val="100000"/>
              </a:lnSpc>
              <a:spcBef>
                <a:spcPts val="0"/>
              </a:spcBef>
              <a:spcAft>
                <a:spcPts val="0"/>
              </a:spcAft>
              <a:buClrTx/>
              <a:buSzTx/>
              <a:buFontTx/>
              <a:buNone/>
              <a:tabLst/>
              <a:defRPr/>
            </a:pPr>
            <a:r>
              <a:rPr lang="en-US" sz="1400" b="0" dirty="0" smtClean="0"/>
              <a:t>Dr Harold Bockelman </a:t>
            </a:r>
            <a:r>
              <a:rPr lang="en-US" sz="1400" dirty="0" smtClean="0"/>
              <a:t>extracted the trait data (C&amp;E)</a:t>
            </a:r>
          </a:p>
          <a:p>
            <a:endParaRPr lang="en-US" dirty="0"/>
          </a:p>
        </p:txBody>
      </p:sp>
      <p:sp>
        <p:nvSpPr>
          <p:cNvPr id="4" name="Slide Number Placeholder 3"/>
          <p:cNvSpPr>
            <a:spLocks noGrp="1"/>
          </p:cNvSpPr>
          <p:nvPr>
            <p:ph type="sldNum" sz="quarter" idx="10"/>
          </p:nvPr>
        </p:nvSpPr>
        <p:spPr/>
        <p:txBody>
          <a:bodyPr/>
          <a:lstStyle/>
          <a:p>
            <a:fld id="{B3EAA6F6-35D0-ED4D-9BB3-028D5745D095}"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Endresen, D.T.F., K. Street, M. Mackay, A. Bari, E. De Pauw (2011). Predictive association between biotic stress traits and </a:t>
            </a:r>
            <a:r>
              <a:rPr lang="en-US" dirty="0" err="1" smtClean="0"/>
              <a:t>ecogeographic</a:t>
            </a:r>
            <a:r>
              <a:rPr lang="en-US" dirty="0" smtClean="0"/>
              <a:t> data for wheat and barley landraces. </a:t>
            </a:r>
            <a:r>
              <a:rPr lang="en-US" i="1" dirty="0" smtClean="0"/>
              <a:t>Crop Science</a:t>
            </a:r>
            <a:r>
              <a:rPr lang="en-US" dirty="0" smtClean="0"/>
              <a:t> 51: 2036-2055. DOI: 10.2135/cropsci2010.12.0717</a:t>
            </a:r>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sz="1200" dirty="0" smtClean="0">
                <a:solidFill>
                  <a:srgbClr val="7F7F7F"/>
                </a:solidFill>
              </a:rPr>
              <a:t>Left</a:t>
            </a:r>
            <a:r>
              <a:rPr lang="en-US" sz="1200" baseline="0" dirty="0" smtClean="0">
                <a:solidFill>
                  <a:srgbClr val="7F7F7F"/>
                </a:solidFill>
              </a:rPr>
              <a:t> side i</a:t>
            </a:r>
            <a:r>
              <a:rPr lang="en-US" sz="1200" dirty="0" smtClean="0">
                <a:solidFill>
                  <a:srgbClr val="7F7F7F"/>
                </a:solidFill>
              </a:rPr>
              <a:t>llustration is modified from Wise et al., 2006:201 (PLS Toolbox software manual)</a:t>
            </a:r>
            <a:r>
              <a:rPr lang="en-US" sz="1200" dirty="0" smtClean="0">
                <a:solidFill>
                  <a:schemeClr val="tx1"/>
                </a:solidFill>
              </a:rPr>
              <a:t>. The right side illustration is made by the PLS Toolbox software in MATLAB.</a:t>
            </a:r>
            <a:endParaRPr lang="en-US" sz="1200" dirty="0" smtClean="0">
              <a:solidFill>
                <a:srgbClr val="7F7F7F"/>
              </a:solidFill>
            </a:endParaRPr>
          </a:p>
        </p:txBody>
      </p:sp>
      <p:sp>
        <p:nvSpPr>
          <p:cNvPr id="4" name="Slide Number Placeholder 3"/>
          <p:cNvSpPr>
            <a:spLocks noGrp="1"/>
          </p:cNvSpPr>
          <p:nvPr>
            <p:ph type="sldNum" sz="quarter" idx="10"/>
          </p:nvPr>
        </p:nvSpPr>
        <p:spPr/>
        <p:txBody>
          <a:bodyPr/>
          <a:lstStyle/>
          <a:p>
            <a:fld id="{29E35CD9-104A-884E-BC52-5CC6FF5D56A9}"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41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GRIN database (USDA-ARS, National Plant Germplasm System, Germplasm Resources Information Network, online http://</a:t>
            </a:r>
            <a:r>
              <a:rPr lang="en-US" dirty="0" err="1">
                <a:latin typeface="Calibri" charset="0"/>
              </a:rPr>
              <a:t>www.ars-grin.gov</a:t>
            </a:r>
            <a:r>
              <a:rPr lang="en-US" dirty="0">
                <a:latin typeface="Calibri" charset="0"/>
              </a:rPr>
              <a:t>/</a:t>
            </a:r>
            <a:r>
              <a:rPr lang="en-US" dirty="0" err="1">
                <a:latin typeface="Calibri" charset="0"/>
              </a:rPr>
              <a:t>npgs</a:t>
            </a:r>
            <a:r>
              <a:rPr lang="en-US" dirty="0">
                <a:latin typeface="Calibri" charset="0"/>
              </a:rPr>
              <a:t>) </a:t>
            </a:r>
          </a:p>
          <a:p>
            <a:pPr eaLnBrk="1" hangingPunct="1">
              <a:spcBef>
                <a:spcPct val="0"/>
              </a:spcBef>
            </a:pPr>
            <a:r>
              <a:rPr lang="en-US" dirty="0">
                <a:latin typeface="Calibri" charset="0"/>
              </a:rPr>
              <a:t>USDA GRIN, trait data online: http://</a:t>
            </a:r>
            <a:r>
              <a:rPr lang="en-US" dirty="0" err="1">
                <a:latin typeface="Calibri" charset="0"/>
              </a:rPr>
              <a:t>www.ars-grin.gov</a:t>
            </a:r>
            <a:r>
              <a:rPr lang="en-US" dirty="0">
                <a:latin typeface="Calibri" charset="0"/>
              </a:rPr>
              <a:t>/</a:t>
            </a:r>
            <a:r>
              <a:rPr lang="en-US" dirty="0" err="1">
                <a:latin typeface="Calibri" charset="0"/>
              </a:rPr>
              <a:t>cgi</a:t>
            </a:r>
            <a:r>
              <a:rPr lang="en-US" dirty="0">
                <a:latin typeface="Calibri" charset="0"/>
              </a:rPr>
              <a:t>-bin/</a:t>
            </a:r>
            <a:r>
              <a:rPr lang="en-US" dirty="0" err="1">
                <a:latin typeface="Calibri" charset="0"/>
              </a:rPr>
              <a:t>npgs</a:t>
            </a:r>
            <a:r>
              <a:rPr lang="en-US" dirty="0">
                <a:latin typeface="Calibri" charset="0"/>
              </a:rPr>
              <a:t>/html/desc.pl?</a:t>
            </a:r>
            <a:r>
              <a:rPr lang="en-US" dirty="0" smtClean="0">
                <a:latin typeface="Calibri" charset="0"/>
              </a:rPr>
              <a:t>65049</a:t>
            </a:r>
          </a:p>
          <a:p>
            <a:pPr eaLnBrk="1" hangingPunct="1">
              <a:spcBef>
                <a:spcPct val="0"/>
              </a:spcBef>
            </a:pPr>
            <a:endParaRPr lang="en-US" dirty="0">
              <a:latin typeface="Calibri" charset="0"/>
            </a:endParaRPr>
          </a:p>
          <a:p>
            <a:pPr>
              <a:spcAft>
                <a:spcPts val="600"/>
              </a:spcAft>
            </a:pPr>
            <a:r>
              <a:rPr lang="en-US" sz="1200" dirty="0" smtClean="0"/>
              <a:t>Endresen, D.T.F., K. Street, M. Mackay, A. Bari, E. De Pauw (2011). Predictive association between biotic stress traits and ecogeographic data for wheat and barley landraces. </a:t>
            </a:r>
            <a:r>
              <a:rPr lang="en-US" sz="1200" i="1" dirty="0" smtClean="0"/>
              <a:t>Crop Science</a:t>
            </a:r>
            <a:r>
              <a:rPr lang="en-US" sz="1200" dirty="0" smtClean="0"/>
              <a:t> 51: 2036-2055. DOI: 10.2135/cropsci2010.12.0717</a:t>
            </a:r>
          </a:p>
          <a:p>
            <a:pPr>
              <a:spcAft>
                <a:spcPts val="600"/>
              </a:spcAft>
            </a:pPr>
            <a:r>
              <a:rPr lang="en-US" sz="1200" dirty="0" smtClean="0"/>
              <a:t>Bari, A., K. Street, , M. Mackay, D.T.F. Endresen, E. De Pauw, and A. </a:t>
            </a:r>
            <a:r>
              <a:rPr lang="en-US" sz="1200" dirty="0" err="1" smtClean="0"/>
              <a:t>Amri</a:t>
            </a:r>
            <a:r>
              <a:rPr lang="en-US" sz="1200" dirty="0" smtClean="0"/>
              <a:t> (2012). Focused Identification of Germplasm Strategy (FIGS) detects wheat stem rust resistance linked to environment variables. </a:t>
            </a:r>
            <a:r>
              <a:rPr lang="en-US" sz="1200" i="1" dirty="0" smtClean="0"/>
              <a:t>Genetic Resources and Crop Evolution</a:t>
            </a:r>
            <a:r>
              <a:rPr lang="en-US" sz="1200" dirty="0" smtClean="0"/>
              <a:t> 59(7):1465-1481. DOI:10.1007/s10722-011-9775-5</a:t>
            </a:r>
          </a:p>
        </p:txBody>
      </p:sp>
      <p:sp>
        <p:nvSpPr>
          <p:cNvPr id="1341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7BF63B-20A6-9946-8D72-D0BE18A77B56}" type="slidenum">
              <a:rPr lang="en-US" sz="1200"/>
              <a:pPr eaLnBrk="1" hangingPunct="1"/>
              <a:t>39</a:t>
            </a:fld>
            <a:endParaRPr 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Photo: USDA ARS Image k1192-1, http://www.ars.usda.gov/is/graphics/photos/mar09/k11192-1.htm</a:t>
            </a:r>
          </a:p>
          <a:p>
            <a:pPr>
              <a:spcAft>
                <a:spcPts val="600"/>
              </a:spcAft>
            </a:pPr>
            <a:endParaRPr lang="en-US" sz="1200" dirty="0" smtClean="0"/>
          </a:p>
          <a:p>
            <a:pPr>
              <a:spcAft>
                <a:spcPts val="600"/>
              </a:spcAft>
            </a:pPr>
            <a:r>
              <a:rPr lang="en-US" sz="1200" dirty="0" smtClean="0"/>
              <a:t>Endresen, D.T.F., K. Street, M. Mackay, A. Bari, E. De Pauw (2011). Predictive association between biotic stress traits and ecogeographic data for wheat and barley landraces. </a:t>
            </a:r>
            <a:r>
              <a:rPr lang="en-US" sz="1200" i="1" dirty="0" smtClean="0"/>
              <a:t>Crop Science</a:t>
            </a:r>
            <a:r>
              <a:rPr lang="en-US" sz="1200" dirty="0" smtClean="0"/>
              <a:t> 51: 2036-2055. DOI: 10.2135/cropsci2010.12.0717</a:t>
            </a:r>
          </a:p>
          <a:p>
            <a:pPr>
              <a:spcAft>
                <a:spcPts val="600"/>
              </a:spcAft>
            </a:pPr>
            <a:r>
              <a:rPr lang="en-US" sz="1200" dirty="0" smtClean="0"/>
              <a:t>Bari, A., K. Street, , M. Mackay, D.T.F. Endresen, E. De Pauw, and A. </a:t>
            </a:r>
            <a:r>
              <a:rPr lang="en-US" sz="1200" dirty="0" err="1" smtClean="0"/>
              <a:t>Amri</a:t>
            </a:r>
            <a:r>
              <a:rPr lang="en-US" sz="1200" dirty="0" smtClean="0"/>
              <a:t> (2012). Focused Identification of Germplasm Strategy (FIGS) detects wheat stem rust resistance linked to environment variables. </a:t>
            </a:r>
            <a:r>
              <a:rPr lang="en-US" sz="1200" i="1" dirty="0" smtClean="0"/>
              <a:t>Genetic Resources and Crop Evolution</a:t>
            </a:r>
            <a:r>
              <a:rPr lang="en-US" sz="1200" dirty="0" smtClean="0"/>
              <a:t> 59(7):1465-1481. DOI:10.1007/s10722-011-9775-5</a:t>
            </a:r>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r>
              <a:rPr lang="en-US" dirty="0" smtClean="0"/>
              <a:t>Photo Ug99 stem rust on wheat, by </a:t>
            </a:r>
            <a:r>
              <a:rPr lang="en-US" dirty="0" err="1" smtClean="0"/>
              <a:t>Petr</a:t>
            </a:r>
            <a:r>
              <a:rPr lang="en-US" dirty="0" smtClean="0"/>
              <a:t> </a:t>
            </a:r>
            <a:r>
              <a:rPr lang="en-US" dirty="0" err="1" smtClean="0"/>
              <a:t>Kosina</a:t>
            </a:r>
            <a:r>
              <a:rPr lang="en-US" dirty="0" smtClean="0"/>
              <a:t>/CIMMYT, CC-by-</a:t>
            </a:r>
            <a:r>
              <a:rPr lang="en-US" dirty="0" err="1" smtClean="0"/>
              <a:t>nc</a:t>
            </a:r>
            <a:r>
              <a:rPr lang="en-US" dirty="0" smtClean="0"/>
              <a:t>-</a:t>
            </a:r>
            <a:r>
              <a:rPr lang="en-US" dirty="0" err="1" smtClean="0"/>
              <a:t>sa</a:t>
            </a:r>
            <a:r>
              <a:rPr lang="en-US" dirty="0" smtClean="0"/>
              <a:t>, http://</a:t>
            </a:r>
            <a:r>
              <a:rPr lang="en-US" dirty="0" err="1" smtClean="0"/>
              <a:t>www.flickr.com</a:t>
            </a:r>
            <a:r>
              <a:rPr lang="en-US" dirty="0" smtClean="0"/>
              <a:t>/photos/</a:t>
            </a:r>
            <a:r>
              <a:rPr lang="en-US" dirty="0" err="1" smtClean="0"/>
              <a:t>cimmyt</a:t>
            </a:r>
            <a:r>
              <a:rPr lang="en-US" dirty="0" smtClean="0"/>
              <a:t>/5447282461/</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61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55613" eaLnBrk="1" hangingPunct="1">
              <a:spcBef>
                <a:spcPct val="0"/>
              </a:spcBef>
            </a:pPr>
            <a:r>
              <a:rPr lang="en-US" sz="1200">
                <a:latin typeface="Calibri" charset="0"/>
              </a:rPr>
              <a:t>Endresen, D.T.F., K. Street, M. Mackay, A. Bari, E. De Pauw, K. Nazari, and A. Yahyaoui (2012). Sources of Resistance to Stem Rust (Ug99) in Bread Wheat and Durum Wheat Identified Using Focused Identification of Germplasm Strategy (FIGS). </a:t>
            </a:r>
            <a:r>
              <a:rPr lang="en-US" sz="1200" i="1">
                <a:latin typeface="Calibri" charset="0"/>
              </a:rPr>
              <a:t>Crop Science</a:t>
            </a:r>
            <a:r>
              <a:rPr lang="en-US" sz="1200">
                <a:latin typeface="Calibri" charset="0"/>
              </a:rPr>
              <a:t> [online first]. doi: 10.2135/cropsci2011.08.0427; Published online 8 Dec 2011.</a:t>
            </a:r>
          </a:p>
          <a:p>
            <a:pPr defTabSz="455613"/>
            <a:endParaRPr lang="en-US">
              <a:latin typeface="Calibri" charset="0"/>
            </a:endParaRPr>
          </a:p>
        </p:txBody>
      </p:sp>
      <p:sp>
        <p:nvSpPr>
          <p:cNvPr id="1361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A9A5BA-DFB7-584E-B07F-3A759594CFFE}" type="slidenum">
              <a:rPr lang="en-US" sz="1200"/>
              <a:pPr eaLnBrk="1" hangingPunct="1"/>
              <a:t>42</a:t>
            </a:fld>
            <a:endParaRPr 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Illustration: Young winter wheat plants in a growth chamber at </a:t>
            </a:r>
            <a:r>
              <a:rPr lang="en-US" dirty="0" err="1" smtClean="0"/>
              <a:t>Njoro</a:t>
            </a:r>
            <a:r>
              <a:rPr lang="en-US" dirty="0" smtClean="0"/>
              <a:t> Agricultural Research Station in Kenya, part of international trials for screening for resistance to Ug99, the new and virulent strain of stem rust that emerged in Uganda in 1999. Photo by </a:t>
            </a:r>
            <a:r>
              <a:rPr lang="en-US" dirty="0" err="1" smtClean="0"/>
              <a:t>Petr</a:t>
            </a:r>
            <a:r>
              <a:rPr lang="en-US" dirty="0" smtClean="0"/>
              <a:t> </a:t>
            </a:r>
            <a:r>
              <a:rPr lang="en-US" dirty="0" err="1" smtClean="0"/>
              <a:t>Kosina</a:t>
            </a:r>
            <a:r>
              <a:rPr lang="en-US" dirty="0" smtClean="0"/>
              <a:t>/CIMMYT, cc-by-</a:t>
            </a:r>
            <a:r>
              <a:rPr lang="en-US" dirty="0" err="1" smtClean="0"/>
              <a:t>nc</a:t>
            </a:r>
            <a:r>
              <a:rPr lang="en-US" dirty="0" smtClean="0"/>
              <a:t>-</a:t>
            </a:r>
            <a:r>
              <a:rPr lang="en-US" dirty="0" err="1" smtClean="0"/>
              <a:t>sa</a:t>
            </a:r>
            <a:r>
              <a:rPr lang="en-US" dirty="0" smtClean="0"/>
              <a:t>, http://</a:t>
            </a:r>
            <a:r>
              <a:rPr lang="en-US" dirty="0" err="1" smtClean="0"/>
              <a:t>www.flickr.com</a:t>
            </a:r>
            <a:r>
              <a:rPr lang="en-US" dirty="0" smtClean="0"/>
              <a:t>/photos/</a:t>
            </a:r>
            <a:r>
              <a:rPr lang="en-US" dirty="0" err="1" smtClean="0"/>
              <a:t>cimmyt</a:t>
            </a:r>
            <a:r>
              <a:rPr lang="en-US" dirty="0" smtClean="0"/>
              <a:t>/4809044405/</a:t>
            </a:r>
          </a:p>
        </p:txBody>
      </p:sp>
      <p:sp>
        <p:nvSpPr>
          <p:cNvPr id="4" name="Slide Number Placeholder 3"/>
          <p:cNvSpPr>
            <a:spLocks noGrp="1"/>
          </p:cNvSpPr>
          <p:nvPr>
            <p:ph type="sldNum" sz="quarter" idx="10"/>
          </p:nvPr>
        </p:nvSpPr>
        <p:spPr/>
        <p:txBody>
          <a:bodyPr/>
          <a:lstStyle/>
          <a:p>
            <a:fld id="{29E35CD9-104A-884E-BC52-5CC6FF5D56A9}" type="slidenum">
              <a:rPr lang="en-US" smtClean="0"/>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smtClean="0">
                <a:latin typeface="Calibri" charset="0"/>
              </a:rPr>
              <a:t>8</a:t>
            </a:r>
            <a:r>
              <a:rPr lang="en-US" sz="1200" baseline="30000" dirty="0" smtClean="0">
                <a:latin typeface="Calibri" charset="0"/>
              </a:rPr>
              <a:t>th</a:t>
            </a:r>
            <a:r>
              <a:rPr lang="en-US" sz="1200" dirty="0" smtClean="0">
                <a:latin typeface="Calibri" charset="0"/>
              </a:rPr>
              <a:t> International Triticeae Symposium,</a:t>
            </a:r>
            <a:r>
              <a:rPr lang="en-US" sz="1200" baseline="0" dirty="0" smtClean="0">
                <a:latin typeface="Calibri" charset="0"/>
              </a:rPr>
              <a:t> Wernigerode June 2017</a:t>
            </a:r>
            <a:endParaRPr lang="en-US" sz="1200"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D5BC5580-3AE3-0443-85F3-408F21B9ABD0}" type="slidenum">
              <a:rPr lang="es-ES" sz="1200">
                <a:latin typeface="Calibri" charset="0"/>
                <a:cs typeface="Arial" charset="0"/>
              </a:rPr>
              <a:pPr defTabSz="523875" eaLnBrk="1" hangingPunct="1"/>
              <a:t>44</a:t>
            </a:fld>
            <a:endParaRPr lang="es-ES" sz="1200">
              <a:latin typeface="Calibri" charset="0"/>
              <a:cs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defTabSz="518658" eaLnBrk="1" hangingPunct="1">
              <a:defRPr/>
            </a:pPr>
            <a:r>
              <a:rPr lang="en-US" dirty="0" smtClean="0">
                <a:latin typeface="Calibri" charset="0"/>
              </a:rPr>
              <a:t>GBIF: http://www.gbif.org/</a:t>
            </a: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defTabSz="518658" eaLnBrk="1" hangingPunct="1">
              <a:defRPr/>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what is the Global Biodiversity Information Facility?</a:t>
            </a:r>
            <a:r>
              <a:rPr lang="en-US" dirty="0" smtClean="0">
                <a:latin typeface="Calibri" charset="0"/>
              </a:rPr>
              <a:t> </a:t>
            </a:r>
            <a:r>
              <a:rPr lang="en-US" dirty="0" smtClean="0"/>
              <a:t>GBIF enables </a:t>
            </a:r>
            <a:r>
              <a:rPr lang="en-US" i="1" dirty="0" smtClean="0"/>
              <a:t>free and open access to biodiversity data </a:t>
            </a:r>
            <a:r>
              <a:rPr lang="en-US" dirty="0" smtClean="0"/>
              <a:t>online. We are an international government-initiated and funded initiative focused on making biodiversity data available to all and anyone, for scientific research, conservation and sustainable development.</a:t>
            </a:r>
            <a:r>
              <a:rPr lang="en-US" dirty="0" smtClean="0">
                <a:latin typeface="Calibri" charset="0"/>
              </a:rPr>
              <a:t> </a:t>
            </a:r>
          </a:p>
          <a:p>
            <a:pPr defTabSz="518658" eaLnBrk="1" hangingPunct="1">
              <a:defRPr/>
            </a:pPr>
            <a:r>
              <a:rPr lang="nb-NO"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Hva er </a:t>
            </a:r>
            <a:r>
              <a:rPr lang="nb-NO"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Global Biodiversity Information Facility </a:t>
            </a:r>
            <a:r>
              <a:rPr lang="nb-NO"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(GBIF)? </a:t>
            </a:r>
            <a:r>
              <a:rPr lang="nb-NO" dirty="0" smtClean="0"/>
              <a:t>GBIF arbeider for </a:t>
            </a:r>
            <a:r>
              <a:rPr lang="nb-NO" i="1" dirty="0" smtClean="0"/>
              <a:t>fri og åpen tilgang til biodiversitetsdata </a:t>
            </a:r>
            <a:r>
              <a:rPr lang="nb-NO" dirty="0" smtClean="0"/>
              <a:t>online. Vi er et internasjonalt og statlig initiert og finansiert nettverk med fokus på å bidra til at biodiversitetsdata er tilgjengelig for alle og enhver, for vitenskapelig forskning, bevaring og bærekraftig utvikling.</a:t>
            </a: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99572D-3A5B-E44E-8416-8AE71D8296FB}" type="slidenum">
              <a:rPr lang="en-US" sz="1200"/>
              <a:pPr eaLnBrk="1" hangingPunct="1"/>
              <a:t>45</a:t>
            </a:fld>
            <a:endParaRPr 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Updated 29</a:t>
            </a:r>
            <a:r>
              <a:rPr lang="en-US" baseline="30000" dirty="0" smtClean="0"/>
              <a:t>th</a:t>
            </a:r>
            <a:r>
              <a:rPr lang="en-US" dirty="0" smtClean="0"/>
              <a:t> March 2017</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46</a:t>
            </a:fld>
            <a:endParaRPr lang="en-US"/>
          </a:p>
        </p:txBody>
      </p:sp>
    </p:spTree>
    <p:extLst>
      <p:ext uri="{BB962C8B-B14F-4D97-AF65-F5344CB8AC3E}">
        <p14:creationId xmlns:p14="http://schemas.microsoft.com/office/powerpoint/2010/main" val="3424018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dirty="0">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D8A15DE8-875F-8745-85D9-1DCC7B3E784F}" type="slidenum">
              <a:rPr lang="en-US">
                <a:latin typeface="Arial" charset="0"/>
              </a:rPr>
              <a:pPr/>
              <a:t>48</a:t>
            </a:fld>
            <a:endParaRPr lang="en-US">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Triticeae occurrence data published </a:t>
            </a:r>
            <a:r>
              <a:rPr lang="en-US" baseline="0" dirty="0" smtClean="0"/>
              <a:t>in GBIF</a:t>
            </a:r>
            <a:endParaRPr lang="en-US" dirty="0" smtClean="0"/>
          </a:p>
          <a:p>
            <a:r>
              <a:rPr lang="en-US" dirty="0" smtClean="0"/>
              <a:t>--</a:t>
            </a:r>
          </a:p>
          <a:p>
            <a:r>
              <a:rPr lang="en-US" dirty="0" smtClean="0"/>
              <a:t>https://</a:t>
            </a:r>
            <a:r>
              <a:rPr lang="en-US" dirty="0" err="1" smtClean="0"/>
              <a:t>demo.gbif.org</a:t>
            </a:r>
            <a:r>
              <a:rPr lang="en-US" dirty="0" smtClean="0"/>
              <a:t>/occurrence/</a:t>
            </a:r>
            <a:r>
              <a:rPr lang="en-US" dirty="0" err="1" smtClean="0"/>
              <a:t>map?taxon_key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r>
              <a:rPr lang="en-US" dirty="0" smtClean="0"/>
              <a:t>--</a:t>
            </a:r>
          </a:p>
          <a:p>
            <a:r>
              <a:rPr lang="en-US" dirty="0" smtClean="0"/>
              <a:t>http://www.gbif.org/occurrence/</a:t>
            </a:r>
            <a:r>
              <a:rPr lang="en-US" dirty="0" err="1" smtClean="0"/>
              <a:t>search?TAXON_KEY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r>
              <a:rPr lang="en-US" dirty="0" smtClean="0"/>
              <a:t>--</a:t>
            </a:r>
          </a:p>
          <a:p>
            <a:r>
              <a:rPr lang="en-US" dirty="0" smtClean="0"/>
              <a:t>--</a:t>
            </a:r>
          </a:p>
          <a:p>
            <a:r>
              <a:rPr lang="en-US" b="1" dirty="0" smtClean="0"/>
              <a:t>Basis of record:</a:t>
            </a:r>
          </a:p>
          <a:p>
            <a:r>
              <a:rPr lang="en-US" dirty="0" smtClean="0"/>
              <a:t>observation, 29</a:t>
            </a:r>
            <a:r>
              <a:rPr lang="en-US" baseline="0" dirty="0" smtClean="0"/>
              <a:t> </a:t>
            </a:r>
            <a:r>
              <a:rPr lang="en-US" dirty="0" smtClean="0"/>
              <a:t>488</a:t>
            </a:r>
          </a:p>
          <a:p>
            <a:r>
              <a:rPr lang="en-US" dirty="0" smtClean="0"/>
              <a:t>literature, 608</a:t>
            </a:r>
          </a:p>
          <a:p>
            <a:r>
              <a:rPr lang="en-US" dirty="0" smtClean="0"/>
              <a:t>preserved specimen, 481</a:t>
            </a:r>
            <a:r>
              <a:rPr lang="en-US" baseline="0" dirty="0" smtClean="0"/>
              <a:t> </a:t>
            </a:r>
            <a:r>
              <a:rPr lang="en-US" dirty="0" smtClean="0"/>
              <a:t>275</a:t>
            </a:r>
          </a:p>
          <a:p>
            <a:r>
              <a:rPr lang="en-US" dirty="0" smtClean="0"/>
              <a:t>fossil specimen, 35</a:t>
            </a:r>
          </a:p>
          <a:p>
            <a:r>
              <a:rPr lang="en-US" dirty="0" smtClean="0"/>
              <a:t>living specimen, 79</a:t>
            </a:r>
            <a:r>
              <a:rPr lang="en-US" baseline="0" dirty="0" smtClean="0"/>
              <a:t> </a:t>
            </a:r>
            <a:r>
              <a:rPr lang="en-US" dirty="0" smtClean="0"/>
              <a:t>530</a:t>
            </a:r>
          </a:p>
          <a:p>
            <a:r>
              <a:rPr lang="en-US" dirty="0" smtClean="0"/>
              <a:t>human observation, 559</a:t>
            </a:r>
            <a:r>
              <a:rPr lang="en-US" baseline="0" dirty="0" smtClean="0"/>
              <a:t> </a:t>
            </a:r>
            <a:r>
              <a:rPr lang="en-US" dirty="0" smtClean="0"/>
              <a:t>058</a:t>
            </a:r>
          </a:p>
          <a:p>
            <a:r>
              <a:rPr lang="en-US" dirty="0" smtClean="0"/>
              <a:t>machine observation, 150</a:t>
            </a:r>
          </a:p>
          <a:p>
            <a:r>
              <a:rPr lang="en-US" dirty="0" smtClean="0"/>
              <a:t>material sample, 46</a:t>
            </a:r>
          </a:p>
          <a:p>
            <a:r>
              <a:rPr lang="en-US" dirty="0" smtClean="0"/>
              <a:t>unknown, 408</a:t>
            </a:r>
            <a:r>
              <a:rPr lang="en-US" baseline="0" dirty="0" smtClean="0"/>
              <a:t> </a:t>
            </a:r>
            <a:r>
              <a:rPr lang="en-US" dirty="0" smtClean="0"/>
              <a:t>964</a:t>
            </a:r>
          </a:p>
          <a:p>
            <a:r>
              <a:rPr lang="en-US" dirty="0" smtClean="0"/>
              <a:t>--</a:t>
            </a:r>
          </a:p>
          <a:p>
            <a:r>
              <a:rPr lang="en-US" b="1" dirty="0" smtClean="0"/>
              <a:t>Country:</a:t>
            </a:r>
          </a:p>
          <a:p>
            <a:r>
              <a:rPr lang="en-US" dirty="0" smtClean="0"/>
              <a:t>Netherlands: 179605 </a:t>
            </a:r>
          </a:p>
          <a:p>
            <a:r>
              <a:rPr lang="en-US" dirty="0" smtClean="0"/>
              <a:t>France: 126707 </a:t>
            </a:r>
          </a:p>
          <a:p>
            <a:r>
              <a:rPr lang="en-US" dirty="0" smtClean="0"/>
              <a:t>United States: 99317 </a:t>
            </a:r>
          </a:p>
          <a:p>
            <a:r>
              <a:rPr lang="en-US" dirty="0" smtClean="0"/>
              <a:t>Germany: 88617 </a:t>
            </a:r>
          </a:p>
          <a:p>
            <a:r>
              <a:rPr lang="en-US" dirty="0" smtClean="0"/>
              <a:t>United Kingdom: 64632 </a:t>
            </a:r>
          </a:p>
          <a:p>
            <a:r>
              <a:rPr lang="en-US" dirty="0" smtClean="0"/>
              <a:t>Sweden: 64355 </a:t>
            </a:r>
          </a:p>
          <a:p>
            <a:r>
              <a:rPr lang="en-US" dirty="0" smtClean="0"/>
              <a:t>Spain: 60301 </a:t>
            </a:r>
          </a:p>
          <a:p>
            <a:r>
              <a:rPr lang="en-US" dirty="0" smtClean="0"/>
              <a:t>Afghanistan: 42334 </a:t>
            </a:r>
          </a:p>
          <a:p>
            <a:r>
              <a:rPr lang="en-US" dirty="0" smtClean="0"/>
              <a:t>Denmark: 40290 </a:t>
            </a:r>
          </a:p>
          <a:p>
            <a:r>
              <a:rPr lang="en-US" dirty="0" smtClean="0"/>
              <a:t>Belgium: 38939</a:t>
            </a:r>
          </a:p>
          <a:p>
            <a:r>
              <a:rPr lang="en-US" dirty="0" smtClean="0"/>
              <a:t>--</a:t>
            </a:r>
          </a:p>
          <a:p>
            <a:r>
              <a:rPr lang="en-US" b="1" dirty="0" smtClean="0"/>
              <a:t>Publisher</a:t>
            </a:r>
          </a:p>
          <a:p>
            <a:r>
              <a:rPr lang="en-US" dirty="0" smtClean="0"/>
              <a:t>Bioversity International 511,179 </a:t>
            </a:r>
          </a:p>
          <a:p>
            <a:r>
              <a:rPr lang="en-US" dirty="0" err="1" smtClean="0"/>
              <a:t>Alterra</a:t>
            </a:r>
            <a:r>
              <a:rPr lang="en-US" dirty="0" smtClean="0"/>
              <a:t>, Wageningen UR 161,621 </a:t>
            </a:r>
          </a:p>
          <a:p>
            <a:r>
              <a:rPr lang="en-US" dirty="0" smtClean="0"/>
              <a:t>Centro </a:t>
            </a:r>
            <a:r>
              <a:rPr lang="en-US" dirty="0" err="1" smtClean="0"/>
              <a:t>Internacional</a:t>
            </a:r>
            <a:r>
              <a:rPr lang="en-US" dirty="0" smtClean="0"/>
              <a:t> de </a:t>
            </a:r>
            <a:r>
              <a:rPr lang="en-US" dirty="0" err="1" smtClean="0"/>
              <a:t>Agricultura</a:t>
            </a:r>
            <a:r>
              <a:rPr lang="en-US" dirty="0" smtClean="0"/>
              <a:t> Tropical (CIAT) 130,226 </a:t>
            </a:r>
          </a:p>
          <a:p>
            <a:r>
              <a:rPr lang="en-US" dirty="0" smtClean="0"/>
              <a:t>SPN - Service du </a:t>
            </a:r>
            <a:r>
              <a:rPr lang="en-US" dirty="0" err="1" smtClean="0"/>
              <a:t>Patrimoine</a:t>
            </a:r>
            <a:r>
              <a:rPr lang="en-US" dirty="0" smtClean="0"/>
              <a:t> naturel, </a:t>
            </a:r>
            <a:r>
              <a:rPr lang="en-US" dirty="0" err="1" smtClean="0"/>
              <a:t>Muséum</a:t>
            </a:r>
            <a:r>
              <a:rPr lang="en-US" dirty="0" smtClean="0"/>
              <a:t> national </a:t>
            </a:r>
            <a:r>
              <a:rPr lang="en-US" dirty="0" err="1" smtClean="0"/>
              <a:t>d'Histoire</a:t>
            </a:r>
            <a:r>
              <a:rPr lang="en-US" dirty="0" smtClean="0"/>
              <a:t> </a:t>
            </a:r>
            <a:r>
              <a:rPr lang="en-US" dirty="0" err="1" smtClean="0"/>
              <a:t>naturelle</a:t>
            </a:r>
            <a:r>
              <a:rPr lang="en-US" dirty="0" smtClean="0"/>
              <a:t>, Paris 88,187 </a:t>
            </a:r>
          </a:p>
          <a:p>
            <a:r>
              <a:rPr lang="en-US" dirty="0" smtClean="0"/>
              <a:t>ArtDatabanken 40,918 </a:t>
            </a:r>
          </a:p>
          <a:p>
            <a:r>
              <a:rPr lang="en-US" dirty="0" smtClean="0"/>
              <a:t>US National Plant Germplasm System 40,040 </a:t>
            </a:r>
          </a:p>
          <a:p>
            <a:r>
              <a:rPr lang="en-US" dirty="0" err="1" smtClean="0"/>
              <a:t>Bundesamt</a:t>
            </a:r>
            <a:r>
              <a:rPr lang="en-US" dirty="0" smtClean="0"/>
              <a:t> für </a:t>
            </a:r>
            <a:r>
              <a:rPr lang="en-US" dirty="0" err="1" smtClean="0"/>
              <a:t>Naturschutz</a:t>
            </a:r>
            <a:r>
              <a:rPr lang="en-US" dirty="0" smtClean="0"/>
              <a:t> / </a:t>
            </a:r>
            <a:r>
              <a:rPr lang="en-US" dirty="0" err="1" smtClean="0"/>
              <a:t>Netzwerk</a:t>
            </a:r>
            <a:r>
              <a:rPr lang="en-US" dirty="0" smtClean="0"/>
              <a:t> </a:t>
            </a:r>
            <a:r>
              <a:rPr lang="en-US" dirty="0" err="1" smtClean="0"/>
              <a:t>Phytodiversität</a:t>
            </a:r>
            <a:r>
              <a:rPr lang="en-US" dirty="0" smtClean="0"/>
              <a:t> Deutschland 35,487 </a:t>
            </a:r>
          </a:p>
          <a:p>
            <a:r>
              <a:rPr lang="en-US" dirty="0" smtClean="0"/>
              <a:t>Research Institute for Nature and Forest (INBO) 26,843 </a:t>
            </a:r>
          </a:p>
          <a:p>
            <a:r>
              <a:rPr lang="en-US" dirty="0" smtClean="0"/>
              <a:t>Plant Breeding and Acclimatization Institute (IHAR) - National Research Institute 24,299 </a:t>
            </a:r>
          </a:p>
          <a:p>
            <a:r>
              <a:rPr lang="en-US" dirty="0" smtClean="0"/>
              <a:t>Botanical Society of Britain &amp; Ireland 20,841</a:t>
            </a:r>
          </a:p>
          <a:p>
            <a:r>
              <a:rPr lang="en-US" dirty="0" smtClean="0"/>
              <a:t>--</a:t>
            </a:r>
          </a:p>
          <a:p>
            <a:r>
              <a:rPr lang="en-US" b="1" dirty="0" smtClean="0"/>
              <a:t>Institution code:</a:t>
            </a:r>
          </a:p>
          <a:p>
            <a:r>
              <a:rPr lang="de-DE" dirty="0" err="1" smtClean="0"/>
              <a:t>wur-alterra</a:t>
            </a:r>
            <a:r>
              <a:rPr lang="de-DE" dirty="0" smtClean="0"/>
              <a:t> 161,621 </a:t>
            </a:r>
          </a:p>
          <a:p>
            <a:r>
              <a:rPr lang="de-DE" dirty="0" smtClean="0"/>
              <a:t>mex002 94,100 </a:t>
            </a:r>
          </a:p>
          <a:p>
            <a:r>
              <a:rPr lang="de-DE" dirty="0" err="1" smtClean="0"/>
              <a:t>bioversity-ecpgr</a:t>
            </a:r>
            <a:r>
              <a:rPr lang="de-DE" dirty="0" smtClean="0"/>
              <a:t> 80,689 </a:t>
            </a:r>
          </a:p>
          <a:p>
            <a:r>
              <a:rPr lang="de-DE" dirty="0" smtClean="0"/>
              <a:t>ita303 66,441 </a:t>
            </a:r>
          </a:p>
          <a:p>
            <a:r>
              <a:rPr lang="de-DE" dirty="0" smtClean="0"/>
              <a:t>syr002 60,383 </a:t>
            </a:r>
          </a:p>
          <a:p>
            <a:r>
              <a:rPr lang="de-DE" dirty="0" smtClean="0"/>
              <a:t>rus001 55,749 </a:t>
            </a:r>
          </a:p>
          <a:p>
            <a:r>
              <a:rPr lang="de-DE" dirty="0" smtClean="0"/>
              <a:t>deu146 53,727 </a:t>
            </a:r>
          </a:p>
          <a:p>
            <a:r>
              <a:rPr lang="de-DE" dirty="0" smtClean="0"/>
              <a:t>pol003 45,076 </a:t>
            </a:r>
          </a:p>
          <a:p>
            <a:r>
              <a:rPr lang="de-DE" dirty="0" err="1" smtClean="0"/>
              <a:t>bfn</a:t>
            </a:r>
            <a:r>
              <a:rPr lang="de-DE" dirty="0" smtClean="0"/>
              <a:t> 31,800 </a:t>
            </a:r>
          </a:p>
          <a:p>
            <a:r>
              <a:rPr lang="de-DE" dirty="0" smtClean="0"/>
              <a:t>usa029 31,179</a:t>
            </a:r>
            <a:endParaRPr lang="en-US" dirty="0" smtClean="0"/>
          </a:p>
          <a:p>
            <a:r>
              <a:rPr lang="en-US" dirty="0" smtClean="0"/>
              <a:t>--</a:t>
            </a:r>
          </a:p>
          <a:p>
            <a:r>
              <a:rPr lang="en-US" b="1" dirty="0" smtClean="0"/>
              <a:t>Dataset:</a:t>
            </a:r>
          </a:p>
          <a:p>
            <a:r>
              <a:rPr lang="en-US" dirty="0" smtClean="0"/>
              <a:t>EURISCO, The European Genetic Resources Search Catalogue 283,167 </a:t>
            </a:r>
          </a:p>
          <a:p>
            <a:r>
              <a:rPr lang="en-US" dirty="0" smtClean="0"/>
              <a:t>Dutch Vegetation Database (LVD) 161,621 </a:t>
            </a:r>
          </a:p>
          <a:p>
            <a:r>
              <a:rPr lang="en-US" dirty="0" smtClean="0"/>
              <a:t>The System-wide Information Network for Genetic Resources (SINGER) 155,046 </a:t>
            </a:r>
          </a:p>
          <a:p>
            <a:r>
              <a:rPr lang="en-US" dirty="0" smtClean="0"/>
              <a:t>A global database for the distributions of crop wild relatives 130,226 </a:t>
            </a:r>
          </a:p>
          <a:p>
            <a:r>
              <a:rPr lang="en-US" dirty="0" smtClean="0"/>
              <a:t>INPN - </a:t>
            </a:r>
            <a:r>
              <a:rPr lang="en-US" dirty="0" err="1" smtClean="0"/>
              <a:t>Données</a:t>
            </a:r>
            <a:r>
              <a:rPr lang="en-US" dirty="0" smtClean="0"/>
              <a:t> </a:t>
            </a:r>
            <a:r>
              <a:rPr lang="en-US" dirty="0" err="1" smtClean="0"/>
              <a:t>flore</a:t>
            </a:r>
            <a:r>
              <a:rPr lang="en-US" dirty="0" smtClean="0"/>
              <a:t> des CBN </a:t>
            </a:r>
            <a:r>
              <a:rPr lang="en-US" dirty="0" err="1" smtClean="0"/>
              <a:t>agrégées</a:t>
            </a:r>
            <a:r>
              <a:rPr lang="en-US" dirty="0" smtClean="0"/>
              <a:t> par la FCBN 76,432 </a:t>
            </a:r>
          </a:p>
          <a:p>
            <a:r>
              <a:rPr lang="en-US" dirty="0" smtClean="0"/>
              <a:t>SINGER Coordinator 66,441 </a:t>
            </a:r>
          </a:p>
          <a:p>
            <a:r>
              <a:rPr lang="en-US" dirty="0" err="1" smtClean="0"/>
              <a:t>Artportalen</a:t>
            </a:r>
            <a:r>
              <a:rPr lang="en-US" dirty="0" smtClean="0"/>
              <a:t> (Swedish Species Observation System) 40,918 </a:t>
            </a:r>
          </a:p>
          <a:p>
            <a:r>
              <a:rPr lang="en-US" dirty="0" smtClean="0"/>
              <a:t>United States National Plant Germplasm System Collection 40,040 </a:t>
            </a:r>
          </a:p>
          <a:p>
            <a:r>
              <a:rPr lang="en-US" dirty="0" smtClean="0"/>
              <a:t>Flora von Deutschland (</a:t>
            </a:r>
            <a:r>
              <a:rPr lang="en-US" dirty="0" err="1" smtClean="0"/>
              <a:t>Phanerogamen</a:t>
            </a:r>
            <a:r>
              <a:rPr lang="en-US" dirty="0" smtClean="0"/>
              <a:t>) 31,800 </a:t>
            </a:r>
          </a:p>
          <a:p>
            <a:r>
              <a:rPr lang="en-US" dirty="0" smtClean="0"/>
              <a:t>Florabank1 - A grid-based database on vascular plant distribution in the northern part of Belgium (Flanders and the Brussels Capital region) 26,831</a:t>
            </a:r>
          </a:p>
          <a:p>
            <a:r>
              <a:rPr lang="en-US" dirty="0" smtClean="0"/>
              <a:t>--</a:t>
            </a:r>
          </a:p>
          <a:p>
            <a:r>
              <a:rPr lang="en-US" b="1" dirty="0" smtClean="0"/>
              <a:t>License: </a:t>
            </a:r>
          </a:p>
          <a:p>
            <a:r>
              <a:rPr lang="en-US" dirty="0" smtClean="0"/>
              <a:t>CC0 1.0: 147915</a:t>
            </a:r>
          </a:p>
          <a:p>
            <a:r>
              <a:rPr lang="en-US" dirty="0" smtClean="0"/>
              <a:t>CC BY 4.0: 1176429</a:t>
            </a:r>
          </a:p>
          <a:p>
            <a:r>
              <a:rPr lang="en-US" dirty="0" smtClean="0"/>
              <a:t>CC BY-NC 4.0: 234810</a:t>
            </a:r>
          </a:p>
          <a:p>
            <a:r>
              <a:rPr lang="en-US" dirty="0" smtClean="0"/>
              <a:t>unspecified: 0</a:t>
            </a:r>
          </a:p>
          <a:p>
            <a:r>
              <a:rPr lang="en-US" dirty="0" smtClean="0"/>
              <a:t>unsupported: 0</a:t>
            </a:r>
          </a:p>
          <a:p>
            <a:r>
              <a:rPr lang="en-US" dirty="0" smtClean="0"/>
              <a:t>--</a:t>
            </a:r>
          </a:p>
          <a:p>
            <a:r>
              <a:rPr lang="en-US" b="1" dirty="0" smtClean="0"/>
              <a:t>Year: </a:t>
            </a:r>
          </a:p>
          <a:p>
            <a:r>
              <a:rPr lang="is-IS" dirty="0" smtClean="0">
                <a:hlinkClick r:id="rId3" tooltip="22 - 1994"/>
              </a:rPr>
              <a:t>1994</a:t>
            </a:r>
            <a:r>
              <a:rPr lang="is-IS" dirty="0" smtClean="0"/>
              <a:t>: 17617</a:t>
            </a:r>
          </a:p>
          <a:p>
            <a:r>
              <a:rPr lang="is-IS" dirty="0" smtClean="0">
                <a:hlinkClick r:id="rId3" tooltip="22 - 2005"/>
              </a:rPr>
              <a:t>2005</a:t>
            </a:r>
            <a:r>
              <a:rPr lang="is-IS" dirty="0" smtClean="0"/>
              <a:t>: 17222</a:t>
            </a:r>
          </a:p>
          <a:p>
            <a:r>
              <a:rPr lang="is-IS" dirty="0" smtClean="0">
                <a:hlinkClick r:id="rId3" tooltip="22 - 1999"/>
              </a:rPr>
              <a:t>1999</a:t>
            </a:r>
            <a:r>
              <a:rPr lang="is-IS" dirty="0" smtClean="0"/>
              <a:t>: 16267</a:t>
            </a:r>
          </a:p>
          <a:p>
            <a:r>
              <a:rPr lang="is-IS" dirty="0" smtClean="0">
                <a:hlinkClick r:id="rId3" tooltip="22 - 1984"/>
              </a:rPr>
              <a:t>1984</a:t>
            </a:r>
            <a:r>
              <a:rPr lang="is-IS" dirty="0" smtClean="0"/>
              <a:t>: 15449</a:t>
            </a:r>
          </a:p>
          <a:p>
            <a:r>
              <a:rPr lang="is-IS" dirty="0" smtClean="0">
                <a:hlinkClick r:id="rId3" tooltip="22 - 2009"/>
              </a:rPr>
              <a:t>2009</a:t>
            </a:r>
            <a:r>
              <a:rPr lang="is-IS" dirty="0" smtClean="0"/>
              <a:t>: 14768</a:t>
            </a:r>
          </a:p>
          <a:p>
            <a:r>
              <a:rPr lang="is-IS" dirty="0" smtClean="0">
                <a:hlinkClick r:id="rId3" tooltip="22 - 2004"/>
              </a:rPr>
              <a:t>2004</a:t>
            </a:r>
            <a:r>
              <a:rPr lang="is-IS" dirty="0" smtClean="0"/>
              <a:t>: 14537</a:t>
            </a:r>
          </a:p>
          <a:p>
            <a:r>
              <a:rPr lang="is-IS" dirty="0" smtClean="0">
                <a:hlinkClick r:id="rId3" tooltip="22 - 2003"/>
              </a:rPr>
              <a:t>2003</a:t>
            </a:r>
            <a:r>
              <a:rPr lang="is-IS" dirty="0" smtClean="0"/>
              <a:t>: 13770</a:t>
            </a:r>
          </a:p>
          <a:p>
            <a:r>
              <a:rPr lang="is-IS" dirty="0" smtClean="0">
                <a:hlinkClick r:id="rId3" tooltip="22 - 2010"/>
              </a:rPr>
              <a:t>2010</a:t>
            </a:r>
            <a:r>
              <a:rPr lang="is-IS" dirty="0" smtClean="0"/>
              <a:t>: 13491</a:t>
            </a:r>
          </a:p>
          <a:p>
            <a:r>
              <a:rPr lang="is-IS" dirty="0" smtClean="0">
                <a:hlinkClick r:id="rId3" tooltip="22 - 1987"/>
              </a:rPr>
              <a:t>1987</a:t>
            </a:r>
            <a:r>
              <a:rPr lang="is-IS" dirty="0" smtClean="0"/>
              <a:t>: 13067</a:t>
            </a:r>
          </a:p>
          <a:p>
            <a:r>
              <a:rPr lang="is-IS" dirty="0" smtClean="0">
                <a:hlinkClick r:id="rId3" tooltip="22 - 1995"/>
              </a:rPr>
              <a:t>1995</a:t>
            </a:r>
            <a:r>
              <a:rPr lang="is-IS" dirty="0" smtClean="0"/>
              <a:t>: 13062</a:t>
            </a:r>
            <a:endParaRPr lang="en-US" dirty="0" smtClean="0"/>
          </a:p>
          <a:p>
            <a:r>
              <a:rPr lang="en-US" dirty="0" smtClean="0"/>
              <a:t>--</a:t>
            </a:r>
          </a:p>
          <a:p>
            <a:r>
              <a:rPr lang="en-US" b="1" dirty="0" smtClean="0"/>
              <a:t>Month: </a:t>
            </a:r>
          </a:p>
          <a:p>
            <a:r>
              <a:rPr lang="en-US" dirty="0" smtClean="0">
                <a:hlinkClick r:id="rId3" tooltip="21 - July"/>
              </a:rPr>
              <a:t>July</a:t>
            </a:r>
            <a:r>
              <a:rPr lang="en-US" dirty="0" smtClean="0"/>
              <a:t>: 128063</a:t>
            </a:r>
          </a:p>
          <a:p>
            <a:r>
              <a:rPr lang="en-US" dirty="0" smtClean="0">
                <a:hlinkClick r:id="rId3" tooltip="21 - June"/>
              </a:rPr>
              <a:t>June</a:t>
            </a:r>
            <a:r>
              <a:rPr lang="en-US" dirty="0" smtClean="0"/>
              <a:t>: 109216</a:t>
            </a:r>
          </a:p>
          <a:p>
            <a:r>
              <a:rPr lang="en-US" dirty="0" smtClean="0">
                <a:hlinkClick r:id="rId3" tooltip="22 - August"/>
              </a:rPr>
              <a:t>August</a:t>
            </a:r>
            <a:r>
              <a:rPr lang="en-US" dirty="0" smtClean="0"/>
              <a:t>: 95497</a:t>
            </a:r>
          </a:p>
          <a:p>
            <a:r>
              <a:rPr lang="en-US" dirty="0" smtClean="0">
                <a:hlinkClick r:id="rId3" tooltip="22 - September"/>
              </a:rPr>
              <a:t>September</a:t>
            </a:r>
            <a:r>
              <a:rPr lang="en-US" dirty="0" smtClean="0"/>
              <a:t>: 56116</a:t>
            </a:r>
          </a:p>
          <a:p>
            <a:r>
              <a:rPr lang="en-US" dirty="0" smtClean="0">
                <a:hlinkClick r:id="rId3" tooltip="22 - May"/>
              </a:rPr>
              <a:t>May</a:t>
            </a:r>
            <a:r>
              <a:rPr lang="en-US" dirty="0" smtClean="0"/>
              <a:t>: 53805</a:t>
            </a:r>
          </a:p>
          <a:p>
            <a:r>
              <a:rPr lang="en-US" dirty="0" smtClean="0">
                <a:hlinkClick r:id="rId3" tooltip="22 - January"/>
              </a:rPr>
              <a:t>January</a:t>
            </a:r>
            <a:r>
              <a:rPr lang="en-US" dirty="0" smtClean="0"/>
              <a:t>: 51449</a:t>
            </a:r>
          </a:p>
          <a:p>
            <a:r>
              <a:rPr lang="en-US" dirty="0" smtClean="0">
                <a:hlinkClick r:id="rId3" tooltip="22 - October"/>
              </a:rPr>
              <a:t>October</a:t>
            </a:r>
            <a:r>
              <a:rPr lang="en-US" dirty="0" smtClean="0"/>
              <a:t>: 29994</a:t>
            </a:r>
          </a:p>
          <a:p>
            <a:r>
              <a:rPr lang="en-US" dirty="0" smtClean="0">
                <a:hlinkClick r:id="rId3" tooltip="22 - April"/>
              </a:rPr>
              <a:t>April</a:t>
            </a:r>
            <a:r>
              <a:rPr lang="en-US" dirty="0" smtClean="0"/>
              <a:t>: 15829</a:t>
            </a:r>
          </a:p>
          <a:p>
            <a:r>
              <a:rPr lang="en-US" dirty="0" smtClean="0">
                <a:hlinkClick r:id="rId3" tooltip="22 - December"/>
              </a:rPr>
              <a:t>December</a:t>
            </a:r>
            <a:r>
              <a:rPr lang="en-US" dirty="0" smtClean="0"/>
              <a:t>: 13853</a:t>
            </a:r>
          </a:p>
          <a:p>
            <a:r>
              <a:rPr lang="en-US" dirty="0" smtClean="0">
                <a:hlinkClick r:id="rId3" tooltip="23 - November"/>
              </a:rPr>
              <a:t>November</a:t>
            </a:r>
            <a:r>
              <a:rPr lang="en-US" dirty="0" smtClean="0"/>
              <a:t>: 8387</a:t>
            </a:r>
          </a:p>
          <a:p>
            <a:r>
              <a:rPr lang="en-US" dirty="0" smtClean="0"/>
              <a:t>--</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49</a:t>
            </a:fld>
            <a:endParaRPr lang="en-US"/>
          </a:p>
        </p:txBody>
      </p:sp>
    </p:spTree>
    <p:extLst>
      <p:ext uri="{BB962C8B-B14F-4D97-AF65-F5344CB8AC3E}">
        <p14:creationId xmlns:p14="http://schemas.microsoft.com/office/powerpoint/2010/main" val="18988785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i="0" u="none" strike="noStrike" kern="1200" dirty="0" smtClean="0">
                <a:solidFill>
                  <a:schemeClr val="tx1"/>
                </a:solidFill>
                <a:effectLst/>
                <a:latin typeface="+mn-lt"/>
                <a:ea typeface="+mn-ea"/>
                <a:cs typeface="+mn-cs"/>
              </a:rPr>
              <a:t>Basis of record</a:t>
            </a:r>
            <a:r>
              <a:rPr lang="en-US" dirty="0" smtClean="0"/>
              <a:t> </a:t>
            </a:r>
            <a:r>
              <a:rPr lang="en-US" sz="1300" b="0" i="0" u="none" strike="noStrike" kern="1200" dirty="0" smtClean="0">
                <a:solidFill>
                  <a:schemeClr val="tx1"/>
                </a:solidFill>
                <a:effectLst/>
                <a:latin typeface="+mn-lt"/>
                <a:ea typeface="+mn-ea"/>
                <a:cs typeface="+mn-cs"/>
              </a:rPr>
              <a:t>observation</a:t>
            </a:r>
            <a:r>
              <a:rPr lang="en-US" dirty="0" smtClean="0"/>
              <a:t> </a:t>
            </a:r>
            <a:r>
              <a:rPr lang="en-US" sz="1300" b="0" i="0" u="none" strike="noStrike" kern="1200" dirty="0" smtClean="0">
                <a:solidFill>
                  <a:schemeClr val="tx1"/>
                </a:solidFill>
                <a:effectLst/>
                <a:latin typeface="+mn-lt"/>
                <a:ea typeface="+mn-ea"/>
                <a:cs typeface="+mn-cs"/>
              </a:rPr>
              <a:t>29 488</a:t>
            </a:r>
            <a:r>
              <a:rPr lang="en-US" dirty="0" smtClean="0"/>
              <a:t> </a:t>
            </a:r>
            <a:r>
              <a:rPr lang="en-US" sz="1300" b="0" i="0" u="none" strike="noStrike" kern="1200" dirty="0" smtClean="0">
                <a:solidFill>
                  <a:schemeClr val="tx1"/>
                </a:solidFill>
                <a:effectLst/>
                <a:latin typeface="+mn-lt"/>
                <a:ea typeface="+mn-ea"/>
                <a:cs typeface="+mn-cs"/>
              </a:rPr>
              <a:t>literature</a:t>
            </a:r>
            <a:r>
              <a:rPr lang="en-US" dirty="0" smtClean="0"/>
              <a:t> </a:t>
            </a:r>
            <a:r>
              <a:rPr lang="en-US" sz="1300" b="0" i="0" u="none" strike="noStrike" kern="1200" dirty="0" smtClean="0">
                <a:solidFill>
                  <a:schemeClr val="tx1"/>
                </a:solidFill>
                <a:effectLst/>
                <a:latin typeface="+mn-lt"/>
                <a:ea typeface="+mn-ea"/>
                <a:cs typeface="+mn-cs"/>
              </a:rPr>
              <a:t>608</a:t>
            </a:r>
            <a:r>
              <a:rPr lang="en-US" dirty="0" smtClean="0"/>
              <a:t> </a:t>
            </a:r>
            <a:r>
              <a:rPr lang="en-US" sz="1300" b="0" i="0" u="none" strike="noStrike" kern="1200" dirty="0" smtClean="0">
                <a:solidFill>
                  <a:schemeClr val="tx1"/>
                </a:solidFill>
                <a:effectLst/>
                <a:latin typeface="+mn-lt"/>
                <a:ea typeface="+mn-ea"/>
                <a:cs typeface="+mn-cs"/>
              </a:rPr>
              <a:t>preserved specimen</a:t>
            </a:r>
            <a:r>
              <a:rPr lang="en-US" dirty="0" smtClean="0"/>
              <a:t> </a:t>
            </a:r>
            <a:r>
              <a:rPr lang="en-US" sz="1300" b="0" i="0" u="none" strike="noStrike" kern="1200" dirty="0" smtClean="0">
                <a:solidFill>
                  <a:schemeClr val="tx1"/>
                </a:solidFill>
                <a:effectLst/>
                <a:latin typeface="+mn-lt"/>
                <a:ea typeface="+mn-ea"/>
                <a:cs typeface="+mn-cs"/>
              </a:rPr>
              <a:t>481 275</a:t>
            </a:r>
            <a:r>
              <a:rPr lang="en-US" dirty="0" smtClean="0"/>
              <a:t> </a:t>
            </a:r>
            <a:r>
              <a:rPr lang="en-US" sz="1300" b="0" i="0" u="none" strike="noStrike" kern="1200" dirty="0" smtClean="0">
                <a:solidFill>
                  <a:schemeClr val="tx1"/>
                </a:solidFill>
                <a:effectLst/>
                <a:latin typeface="+mn-lt"/>
                <a:ea typeface="+mn-ea"/>
                <a:cs typeface="+mn-cs"/>
              </a:rPr>
              <a:t>fossil specimen</a:t>
            </a:r>
            <a:r>
              <a:rPr lang="en-US" dirty="0" smtClean="0"/>
              <a:t> </a:t>
            </a:r>
            <a:r>
              <a:rPr lang="en-US" sz="1300" b="0" i="0" u="none" strike="noStrike" kern="1200" dirty="0" smtClean="0">
                <a:solidFill>
                  <a:schemeClr val="tx1"/>
                </a:solidFill>
                <a:effectLst/>
                <a:latin typeface="+mn-lt"/>
                <a:ea typeface="+mn-ea"/>
                <a:cs typeface="+mn-cs"/>
              </a:rPr>
              <a:t>35</a:t>
            </a:r>
            <a:r>
              <a:rPr lang="en-US" dirty="0" smtClean="0"/>
              <a:t> </a:t>
            </a:r>
            <a:r>
              <a:rPr lang="en-US" sz="1300" b="0" i="0" u="none" strike="noStrike" kern="1200" dirty="0" smtClean="0">
                <a:solidFill>
                  <a:schemeClr val="tx1"/>
                </a:solidFill>
                <a:effectLst/>
                <a:latin typeface="+mn-lt"/>
                <a:ea typeface="+mn-ea"/>
                <a:cs typeface="+mn-cs"/>
              </a:rPr>
              <a:t>living specimen</a:t>
            </a:r>
            <a:r>
              <a:rPr lang="en-US" dirty="0" smtClean="0"/>
              <a:t> </a:t>
            </a:r>
            <a:r>
              <a:rPr lang="en-US" sz="1300" b="0" i="0" u="none" strike="noStrike" kern="1200" dirty="0" smtClean="0">
                <a:solidFill>
                  <a:schemeClr val="tx1"/>
                </a:solidFill>
                <a:effectLst/>
                <a:latin typeface="+mn-lt"/>
                <a:ea typeface="+mn-ea"/>
                <a:cs typeface="+mn-cs"/>
              </a:rPr>
              <a:t>79 530</a:t>
            </a:r>
            <a:r>
              <a:rPr lang="en-US" dirty="0" smtClean="0"/>
              <a:t> </a:t>
            </a:r>
            <a:r>
              <a:rPr lang="en-US" sz="1300" b="0" i="0" u="none" strike="noStrike" kern="1200" dirty="0" smtClean="0">
                <a:solidFill>
                  <a:schemeClr val="tx1"/>
                </a:solidFill>
                <a:effectLst/>
                <a:latin typeface="+mn-lt"/>
                <a:ea typeface="+mn-ea"/>
                <a:cs typeface="+mn-cs"/>
              </a:rPr>
              <a:t>human observation</a:t>
            </a:r>
            <a:r>
              <a:rPr lang="en-US" dirty="0" smtClean="0"/>
              <a:t> </a:t>
            </a:r>
            <a:r>
              <a:rPr lang="en-US" sz="1300" b="0" i="0" u="none" strike="noStrike" kern="1200" dirty="0" smtClean="0">
                <a:solidFill>
                  <a:schemeClr val="tx1"/>
                </a:solidFill>
                <a:effectLst/>
                <a:latin typeface="+mn-lt"/>
                <a:ea typeface="+mn-ea"/>
                <a:cs typeface="+mn-cs"/>
              </a:rPr>
              <a:t>559 058</a:t>
            </a:r>
            <a:r>
              <a:rPr lang="en-US" dirty="0" smtClean="0"/>
              <a:t> </a:t>
            </a:r>
            <a:r>
              <a:rPr lang="en-US" sz="1300" b="0" i="0" u="none" strike="noStrike" kern="1200" dirty="0" smtClean="0">
                <a:solidFill>
                  <a:schemeClr val="tx1"/>
                </a:solidFill>
                <a:effectLst/>
                <a:latin typeface="+mn-lt"/>
                <a:ea typeface="+mn-ea"/>
                <a:cs typeface="+mn-cs"/>
              </a:rPr>
              <a:t>machine observation</a:t>
            </a:r>
            <a:r>
              <a:rPr lang="en-US" dirty="0" smtClean="0"/>
              <a:t> </a:t>
            </a:r>
            <a:r>
              <a:rPr lang="en-US" sz="1300" b="0" i="0" u="none" strike="noStrike" kern="1200" dirty="0" smtClean="0">
                <a:solidFill>
                  <a:schemeClr val="tx1"/>
                </a:solidFill>
                <a:effectLst/>
                <a:latin typeface="+mn-lt"/>
                <a:ea typeface="+mn-ea"/>
                <a:cs typeface="+mn-cs"/>
              </a:rPr>
              <a:t>150</a:t>
            </a:r>
            <a:r>
              <a:rPr lang="en-US" dirty="0" smtClean="0"/>
              <a:t> </a:t>
            </a:r>
            <a:r>
              <a:rPr lang="en-US" sz="1300" b="0" i="0" u="none" strike="noStrike" kern="1200" dirty="0" smtClean="0">
                <a:solidFill>
                  <a:schemeClr val="tx1"/>
                </a:solidFill>
                <a:effectLst/>
                <a:latin typeface="+mn-lt"/>
                <a:ea typeface="+mn-ea"/>
                <a:cs typeface="+mn-cs"/>
              </a:rPr>
              <a:t>material sample</a:t>
            </a:r>
            <a:r>
              <a:rPr lang="en-US" dirty="0" smtClean="0"/>
              <a:t> </a:t>
            </a:r>
            <a:r>
              <a:rPr lang="en-US" sz="1300" b="0" i="0" u="none" strike="noStrike" kern="1200" dirty="0" smtClean="0">
                <a:solidFill>
                  <a:schemeClr val="tx1"/>
                </a:solidFill>
                <a:effectLst/>
                <a:latin typeface="+mn-lt"/>
                <a:ea typeface="+mn-ea"/>
                <a:cs typeface="+mn-cs"/>
              </a:rPr>
              <a:t>46</a:t>
            </a:r>
            <a:r>
              <a:rPr lang="en-US" dirty="0" smtClean="0"/>
              <a:t> </a:t>
            </a:r>
            <a:r>
              <a:rPr lang="en-US" sz="1300" b="0" i="0" u="none" strike="noStrike" kern="1200" dirty="0" smtClean="0">
                <a:solidFill>
                  <a:schemeClr val="tx1"/>
                </a:solidFill>
                <a:effectLst/>
                <a:latin typeface="+mn-lt"/>
                <a:ea typeface="+mn-ea"/>
                <a:cs typeface="+mn-cs"/>
              </a:rPr>
              <a:t>unknown</a:t>
            </a:r>
            <a:r>
              <a:rPr lang="en-US" dirty="0" smtClean="0"/>
              <a:t> </a:t>
            </a:r>
            <a:r>
              <a:rPr lang="en-US" sz="1300" b="0" i="0" u="none" strike="noStrike" kern="1200" dirty="0" smtClean="0">
                <a:solidFill>
                  <a:schemeClr val="tx1"/>
                </a:solidFill>
                <a:effectLst/>
                <a:latin typeface="+mn-lt"/>
                <a:ea typeface="+mn-ea"/>
                <a:cs typeface="+mn-cs"/>
              </a:rPr>
              <a:t>408 964</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6 485</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Country</a:t>
            </a:r>
            <a:r>
              <a:rPr lang="en-US" dirty="0" smtClean="0"/>
              <a:t> </a:t>
            </a:r>
            <a:r>
              <a:rPr lang="en-US" sz="1300" b="0" i="0" u="none" strike="noStrike" kern="1200" dirty="0" smtClean="0">
                <a:solidFill>
                  <a:schemeClr val="tx1"/>
                </a:solidFill>
                <a:effectLst/>
                <a:latin typeface="+mn-lt"/>
                <a:ea typeface="+mn-ea"/>
                <a:cs typeface="+mn-cs"/>
              </a:rPr>
              <a:t>Netherlands</a:t>
            </a:r>
            <a:r>
              <a:rPr lang="en-US" dirty="0" smtClean="0"/>
              <a:t> </a:t>
            </a:r>
            <a:r>
              <a:rPr lang="en-US" sz="1300" b="0" i="0" u="none" strike="noStrike" kern="1200" dirty="0" smtClean="0">
                <a:solidFill>
                  <a:schemeClr val="tx1"/>
                </a:solidFill>
                <a:effectLst/>
                <a:latin typeface="+mn-lt"/>
                <a:ea typeface="+mn-ea"/>
                <a:cs typeface="+mn-cs"/>
              </a:rPr>
              <a:t>179 605</a:t>
            </a:r>
            <a:r>
              <a:rPr lang="en-US" dirty="0" smtClean="0"/>
              <a:t> </a:t>
            </a:r>
            <a:r>
              <a:rPr lang="en-US" sz="1300" b="0" i="0" u="none" strike="noStrike" kern="1200" dirty="0" smtClean="0">
                <a:solidFill>
                  <a:schemeClr val="tx1"/>
                </a:solidFill>
                <a:effectLst/>
                <a:latin typeface="+mn-lt"/>
                <a:ea typeface="+mn-ea"/>
                <a:cs typeface="+mn-cs"/>
              </a:rPr>
              <a:t>France</a:t>
            </a:r>
            <a:r>
              <a:rPr lang="en-US" dirty="0" smtClean="0"/>
              <a:t> </a:t>
            </a:r>
            <a:r>
              <a:rPr lang="en-US" sz="1300" b="0" i="0" u="none" strike="noStrike" kern="1200" dirty="0" smtClean="0">
                <a:solidFill>
                  <a:schemeClr val="tx1"/>
                </a:solidFill>
                <a:effectLst/>
                <a:latin typeface="+mn-lt"/>
                <a:ea typeface="+mn-ea"/>
                <a:cs typeface="+mn-cs"/>
              </a:rPr>
              <a:t>126 707</a:t>
            </a:r>
            <a:r>
              <a:rPr lang="en-US" dirty="0" smtClean="0"/>
              <a:t> </a:t>
            </a:r>
            <a:r>
              <a:rPr lang="en-US" sz="1300" b="0" i="0" u="none" strike="noStrike" kern="1200" dirty="0" smtClean="0">
                <a:solidFill>
                  <a:schemeClr val="tx1"/>
                </a:solidFill>
                <a:effectLst/>
                <a:latin typeface="+mn-lt"/>
                <a:ea typeface="+mn-ea"/>
                <a:cs typeface="+mn-cs"/>
              </a:rPr>
              <a:t>United States</a:t>
            </a:r>
            <a:r>
              <a:rPr lang="en-US" dirty="0" smtClean="0"/>
              <a:t> </a:t>
            </a:r>
            <a:r>
              <a:rPr lang="en-US" sz="1300" b="0" i="0" u="none" strike="noStrike" kern="1200" dirty="0" smtClean="0">
                <a:solidFill>
                  <a:schemeClr val="tx1"/>
                </a:solidFill>
                <a:effectLst/>
                <a:latin typeface="+mn-lt"/>
                <a:ea typeface="+mn-ea"/>
                <a:cs typeface="+mn-cs"/>
              </a:rPr>
              <a:t>99 317</a:t>
            </a:r>
            <a:r>
              <a:rPr lang="en-US" dirty="0" smtClean="0"/>
              <a:t> </a:t>
            </a:r>
            <a:r>
              <a:rPr lang="en-US" sz="1300" b="0" i="0" u="none" strike="noStrike" kern="1200" dirty="0" smtClean="0">
                <a:solidFill>
                  <a:schemeClr val="tx1"/>
                </a:solidFill>
                <a:effectLst/>
                <a:latin typeface="+mn-lt"/>
                <a:ea typeface="+mn-ea"/>
                <a:cs typeface="+mn-cs"/>
              </a:rPr>
              <a:t>Germany</a:t>
            </a:r>
            <a:r>
              <a:rPr lang="en-US" dirty="0" smtClean="0"/>
              <a:t> </a:t>
            </a:r>
            <a:r>
              <a:rPr lang="en-US" sz="1300" b="0" i="0" u="none" strike="noStrike" kern="1200" dirty="0" smtClean="0">
                <a:solidFill>
                  <a:schemeClr val="tx1"/>
                </a:solidFill>
                <a:effectLst/>
                <a:latin typeface="+mn-lt"/>
                <a:ea typeface="+mn-ea"/>
                <a:cs typeface="+mn-cs"/>
              </a:rPr>
              <a:t>88 617</a:t>
            </a:r>
            <a:r>
              <a:rPr lang="en-US" dirty="0" smtClean="0"/>
              <a:t> </a:t>
            </a:r>
            <a:r>
              <a:rPr lang="en-US" sz="1300" b="0" i="0" u="none" strike="noStrike" kern="1200" dirty="0" smtClean="0">
                <a:solidFill>
                  <a:schemeClr val="tx1"/>
                </a:solidFill>
                <a:effectLst/>
                <a:latin typeface="+mn-lt"/>
                <a:ea typeface="+mn-ea"/>
                <a:cs typeface="+mn-cs"/>
              </a:rPr>
              <a:t>United Kingdom</a:t>
            </a:r>
            <a:r>
              <a:rPr lang="en-US" dirty="0" smtClean="0"/>
              <a:t> </a:t>
            </a:r>
            <a:r>
              <a:rPr lang="en-US" sz="1300" b="0" i="0" u="none" strike="noStrike" kern="1200" dirty="0" smtClean="0">
                <a:solidFill>
                  <a:schemeClr val="tx1"/>
                </a:solidFill>
                <a:effectLst/>
                <a:latin typeface="+mn-lt"/>
                <a:ea typeface="+mn-ea"/>
                <a:cs typeface="+mn-cs"/>
              </a:rPr>
              <a:t>64 632</a:t>
            </a:r>
            <a:r>
              <a:rPr lang="en-US" dirty="0" smtClean="0"/>
              <a:t> </a:t>
            </a:r>
            <a:r>
              <a:rPr lang="en-US" sz="1300" b="0" i="0" u="none" strike="noStrike" kern="1200" dirty="0" smtClean="0">
                <a:solidFill>
                  <a:schemeClr val="tx1"/>
                </a:solidFill>
                <a:effectLst/>
                <a:latin typeface="+mn-lt"/>
                <a:ea typeface="+mn-ea"/>
                <a:cs typeface="+mn-cs"/>
              </a:rPr>
              <a:t>Sweden</a:t>
            </a:r>
            <a:r>
              <a:rPr lang="en-US" dirty="0" smtClean="0"/>
              <a:t> </a:t>
            </a:r>
            <a:r>
              <a:rPr lang="en-US" sz="1300" b="0" i="0" u="none" strike="noStrike" kern="1200" dirty="0" smtClean="0">
                <a:solidFill>
                  <a:schemeClr val="tx1"/>
                </a:solidFill>
                <a:effectLst/>
                <a:latin typeface="+mn-lt"/>
                <a:ea typeface="+mn-ea"/>
                <a:cs typeface="+mn-cs"/>
              </a:rPr>
              <a:t>64 355</a:t>
            </a:r>
            <a:r>
              <a:rPr lang="en-US" dirty="0" smtClean="0"/>
              <a:t> </a:t>
            </a:r>
            <a:r>
              <a:rPr lang="en-US" sz="1300" b="0" i="0" u="none" strike="noStrike" kern="1200" dirty="0" smtClean="0">
                <a:solidFill>
                  <a:schemeClr val="tx1"/>
                </a:solidFill>
                <a:effectLst/>
                <a:latin typeface="+mn-lt"/>
                <a:ea typeface="+mn-ea"/>
                <a:cs typeface="+mn-cs"/>
              </a:rPr>
              <a:t>Spain</a:t>
            </a:r>
            <a:r>
              <a:rPr lang="en-US" dirty="0" smtClean="0"/>
              <a:t> </a:t>
            </a:r>
            <a:r>
              <a:rPr lang="en-US" sz="1300" b="0" i="0" u="none" strike="noStrike" kern="1200" dirty="0" smtClean="0">
                <a:solidFill>
                  <a:schemeClr val="tx1"/>
                </a:solidFill>
                <a:effectLst/>
                <a:latin typeface="+mn-lt"/>
                <a:ea typeface="+mn-ea"/>
                <a:cs typeface="+mn-cs"/>
              </a:rPr>
              <a:t>60 301</a:t>
            </a:r>
            <a:r>
              <a:rPr lang="en-US" dirty="0" smtClean="0"/>
              <a:t> </a:t>
            </a:r>
            <a:r>
              <a:rPr lang="en-US" sz="1300" b="0" i="0" u="none" strike="noStrike" kern="1200" dirty="0" smtClean="0">
                <a:solidFill>
                  <a:schemeClr val="tx1"/>
                </a:solidFill>
                <a:effectLst/>
                <a:latin typeface="+mn-lt"/>
                <a:ea typeface="+mn-ea"/>
                <a:cs typeface="+mn-cs"/>
              </a:rPr>
              <a:t>Afghanistan</a:t>
            </a:r>
            <a:r>
              <a:rPr lang="en-US" dirty="0" smtClean="0"/>
              <a:t> </a:t>
            </a:r>
            <a:r>
              <a:rPr lang="en-US" sz="1300" b="0" i="0" u="none" strike="noStrike" kern="1200" dirty="0" smtClean="0">
                <a:solidFill>
                  <a:schemeClr val="tx1"/>
                </a:solidFill>
                <a:effectLst/>
                <a:latin typeface="+mn-lt"/>
                <a:ea typeface="+mn-ea"/>
                <a:cs typeface="+mn-cs"/>
              </a:rPr>
              <a:t>42 334</a:t>
            </a:r>
            <a:r>
              <a:rPr lang="en-US" dirty="0" smtClean="0"/>
              <a:t> </a:t>
            </a:r>
            <a:r>
              <a:rPr lang="en-US" sz="1300" b="0" i="0" u="none" strike="noStrike" kern="1200" dirty="0" smtClean="0">
                <a:solidFill>
                  <a:schemeClr val="tx1"/>
                </a:solidFill>
                <a:effectLst/>
                <a:latin typeface="+mn-lt"/>
                <a:ea typeface="+mn-ea"/>
                <a:cs typeface="+mn-cs"/>
              </a:rPr>
              <a:t>Denmark</a:t>
            </a:r>
            <a:r>
              <a:rPr lang="en-US" dirty="0" smtClean="0"/>
              <a:t> </a:t>
            </a:r>
            <a:r>
              <a:rPr lang="en-US" sz="1300" b="0" i="0" u="none" strike="noStrike" kern="1200" dirty="0" smtClean="0">
                <a:solidFill>
                  <a:schemeClr val="tx1"/>
                </a:solidFill>
                <a:effectLst/>
                <a:latin typeface="+mn-lt"/>
                <a:ea typeface="+mn-ea"/>
                <a:cs typeface="+mn-cs"/>
              </a:rPr>
              <a:t>40 290</a:t>
            </a:r>
            <a:r>
              <a:rPr lang="en-US" dirty="0" smtClean="0"/>
              <a:t> </a:t>
            </a:r>
            <a:r>
              <a:rPr lang="en-US" sz="1300" b="0" i="0" u="none" strike="noStrike" kern="1200" dirty="0" smtClean="0">
                <a:solidFill>
                  <a:schemeClr val="tx1"/>
                </a:solidFill>
                <a:effectLst/>
                <a:latin typeface="+mn-lt"/>
                <a:ea typeface="+mn-ea"/>
                <a:cs typeface="+mn-cs"/>
              </a:rPr>
              <a:t>Belgium</a:t>
            </a:r>
            <a:r>
              <a:rPr lang="en-US" dirty="0" smtClean="0"/>
              <a:t> </a:t>
            </a:r>
            <a:r>
              <a:rPr lang="en-US" sz="1300" b="0" i="0" u="none" strike="noStrike" kern="1200" dirty="0" smtClean="0">
                <a:solidFill>
                  <a:schemeClr val="tx1"/>
                </a:solidFill>
                <a:effectLst/>
                <a:latin typeface="+mn-lt"/>
                <a:ea typeface="+mn-ea"/>
                <a:cs typeface="+mn-cs"/>
              </a:rPr>
              <a:t>38 939</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760 542</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Publisher</a:t>
            </a:r>
            <a:r>
              <a:rPr lang="en-US" dirty="0" smtClean="0"/>
              <a:t> </a:t>
            </a:r>
            <a:r>
              <a:rPr lang="en-US" sz="1300" b="0" i="0" u="none" strike="noStrike" kern="1200" dirty="0" smtClean="0">
                <a:solidFill>
                  <a:schemeClr val="tx1"/>
                </a:solidFill>
                <a:effectLst/>
                <a:latin typeface="+mn-lt"/>
                <a:ea typeface="+mn-ea"/>
                <a:cs typeface="+mn-cs"/>
              </a:rPr>
              <a:t>Bioversity International</a:t>
            </a:r>
            <a:r>
              <a:rPr lang="en-US" dirty="0" smtClean="0"/>
              <a:t> </a:t>
            </a:r>
            <a:r>
              <a:rPr lang="en-US" sz="1300" b="0" i="0" u="none" strike="noStrike" kern="1200" dirty="0" smtClean="0">
                <a:solidFill>
                  <a:schemeClr val="tx1"/>
                </a:solidFill>
                <a:effectLst/>
                <a:latin typeface="+mn-lt"/>
                <a:ea typeface="+mn-ea"/>
                <a:cs typeface="+mn-cs"/>
              </a:rPr>
              <a:t>511 179</a:t>
            </a:r>
            <a:r>
              <a:rPr lang="en-US" dirty="0" smtClean="0"/>
              <a:t> </a:t>
            </a:r>
            <a:r>
              <a:rPr lang="en-US" sz="1300" b="0" i="0" u="none" strike="noStrike" kern="1200" dirty="0" err="1" smtClean="0">
                <a:solidFill>
                  <a:schemeClr val="tx1"/>
                </a:solidFill>
                <a:effectLst/>
                <a:latin typeface="+mn-lt"/>
                <a:ea typeface="+mn-ea"/>
                <a:cs typeface="+mn-cs"/>
              </a:rPr>
              <a:t>Alterra</a:t>
            </a:r>
            <a:r>
              <a:rPr lang="en-US" sz="1300" b="0" i="0" u="none" strike="noStrike" kern="1200" dirty="0" smtClean="0">
                <a:solidFill>
                  <a:schemeClr val="tx1"/>
                </a:solidFill>
                <a:effectLst/>
                <a:latin typeface="+mn-lt"/>
                <a:ea typeface="+mn-ea"/>
                <a:cs typeface="+mn-cs"/>
              </a:rPr>
              <a:t>, Wageningen UR</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Centro </a:t>
            </a:r>
            <a:r>
              <a:rPr lang="en-US" sz="1300" b="0" i="0" u="none" strike="noStrike" kern="1200" dirty="0" err="1" smtClean="0">
                <a:solidFill>
                  <a:schemeClr val="tx1"/>
                </a:solidFill>
                <a:effectLst/>
                <a:latin typeface="+mn-lt"/>
                <a:ea typeface="+mn-ea"/>
                <a:cs typeface="+mn-cs"/>
              </a:rPr>
              <a:t>Internacional</a:t>
            </a:r>
            <a:r>
              <a:rPr lang="en-US" sz="1300" b="0" i="0" u="none" strike="noStrike" kern="1200" dirty="0" smtClean="0">
                <a:solidFill>
                  <a:schemeClr val="tx1"/>
                </a:solidFill>
                <a:effectLst/>
                <a:latin typeface="+mn-lt"/>
                <a:ea typeface="+mn-ea"/>
                <a:cs typeface="+mn-cs"/>
              </a:rPr>
              <a:t> de </a:t>
            </a:r>
            <a:r>
              <a:rPr lang="en-US" sz="1300" b="0" i="0" u="none" strike="noStrike" kern="1200" dirty="0" err="1" smtClean="0">
                <a:solidFill>
                  <a:schemeClr val="tx1"/>
                </a:solidFill>
                <a:effectLst/>
                <a:latin typeface="+mn-lt"/>
                <a:ea typeface="+mn-ea"/>
                <a:cs typeface="+mn-cs"/>
              </a:rPr>
              <a:t>Agricultura</a:t>
            </a:r>
            <a:r>
              <a:rPr lang="en-US" sz="1300" b="0" i="0" u="none" strike="noStrike" kern="1200" dirty="0" smtClean="0">
                <a:solidFill>
                  <a:schemeClr val="tx1"/>
                </a:solidFill>
                <a:effectLst/>
                <a:latin typeface="+mn-lt"/>
                <a:ea typeface="+mn-ea"/>
                <a:cs typeface="+mn-cs"/>
              </a:rPr>
              <a:t> Tropical (CIAT)</a:t>
            </a:r>
            <a:r>
              <a:rPr lang="en-US" dirty="0" smtClean="0"/>
              <a:t> </a:t>
            </a:r>
            <a:r>
              <a:rPr lang="en-US" sz="1300" b="0" i="0" u="none" strike="noStrike" kern="1200" dirty="0" smtClean="0">
                <a:solidFill>
                  <a:schemeClr val="tx1"/>
                </a:solidFill>
                <a:effectLst/>
                <a:latin typeface="+mn-lt"/>
                <a:ea typeface="+mn-ea"/>
                <a:cs typeface="+mn-cs"/>
              </a:rPr>
              <a:t>130 226</a:t>
            </a:r>
            <a:r>
              <a:rPr lang="en-US" dirty="0" smtClean="0"/>
              <a:t> </a:t>
            </a:r>
            <a:r>
              <a:rPr lang="en-US" sz="1300" b="0" i="0" u="none" strike="noStrike" kern="1200" dirty="0" smtClean="0">
                <a:solidFill>
                  <a:schemeClr val="tx1"/>
                </a:solidFill>
                <a:effectLst/>
                <a:latin typeface="+mn-lt"/>
                <a:ea typeface="+mn-ea"/>
                <a:cs typeface="+mn-cs"/>
              </a:rPr>
              <a:t>SPN - Service du </a:t>
            </a:r>
            <a:r>
              <a:rPr lang="en-US" sz="1300" b="0" i="0" u="none" strike="noStrike" kern="1200" dirty="0" err="1" smtClean="0">
                <a:solidFill>
                  <a:schemeClr val="tx1"/>
                </a:solidFill>
                <a:effectLst/>
                <a:latin typeface="+mn-lt"/>
                <a:ea typeface="+mn-ea"/>
                <a:cs typeface="+mn-cs"/>
              </a:rPr>
              <a:t>Patrimoine</a:t>
            </a:r>
            <a:r>
              <a:rPr lang="en-US" sz="1300" b="0" i="0" u="none" strike="noStrike" kern="1200" dirty="0" smtClean="0">
                <a:solidFill>
                  <a:schemeClr val="tx1"/>
                </a:solidFill>
                <a:effectLst/>
                <a:latin typeface="+mn-lt"/>
                <a:ea typeface="+mn-ea"/>
                <a:cs typeface="+mn-cs"/>
              </a:rPr>
              <a:t> naturel, </a:t>
            </a:r>
            <a:r>
              <a:rPr lang="en-US" sz="1300" b="0" i="0" u="none" strike="noStrike" kern="1200" dirty="0" err="1" smtClean="0">
                <a:solidFill>
                  <a:schemeClr val="tx1"/>
                </a:solidFill>
                <a:effectLst/>
                <a:latin typeface="+mn-lt"/>
                <a:ea typeface="+mn-ea"/>
                <a:cs typeface="+mn-cs"/>
              </a:rPr>
              <a:t>Muséum</a:t>
            </a:r>
            <a:r>
              <a:rPr lang="en-US" sz="1300" b="0" i="0" u="none" strike="noStrike" kern="1200" dirty="0" smtClean="0">
                <a:solidFill>
                  <a:schemeClr val="tx1"/>
                </a:solidFill>
                <a:effectLst/>
                <a:latin typeface="+mn-lt"/>
                <a:ea typeface="+mn-ea"/>
                <a:cs typeface="+mn-cs"/>
              </a:rPr>
              <a:t> national </a:t>
            </a:r>
            <a:r>
              <a:rPr lang="en-US" sz="1300" b="0" i="0" u="none" strike="noStrike" kern="1200" dirty="0" err="1" smtClean="0">
                <a:solidFill>
                  <a:schemeClr val="tx1"/>
                </a:solidFill>
                <a:effectLst/>
                <a:latin typeface="+mn-lt"/>
                <a:ea typeface="+mn-ea"/>
                <a:cs typeface="+mn-cs"/>
              </a:rPr>
              <a:t>d'Histoire</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naturelle</a:t>
            </a:r>
            <a:r>
              <a:rPr lang="en-US" sz="1300" b="0" i="0" u="none" strike="noStrike" kern="1200" dirty="0" smtClean="0">
                <a:solidFill>
                  <a:schemeClr val="tx1"/>
                </a:solidFill>
                <a:effectLst/>
                <a:latin typeface="+mn-lt"/>
                <a:ea typeface="+mn-ea"/>
                <a:cs typeface="+mn-cs"/>
              </a:rPr>
              <a:t>, Paris</a:t>
            </a:r>
            <a:r>
              <a:rPr lang="en-US" dirty="0" smtClean="0"/>
              <a:t> </a:t>
            </a:r>
            <a:r>
              <a:rPr lang="en-US" sz="1300" b="0" i="0" u="none" strike="noStrike" kern="1200" dirty="0" smtClean="0">
                <a:solidFill>
                  <a:schemeClr val="tx1"/>
                </a:solidFill>
                <a:effectLst/>
                <a:latin typeface="+mn-lt"/>
                <a:ea typeface="+mn-ea"/>
                <a:cs typeface="+mn-cs"/>
              </a:rPr>
              <a:t>88 187</a:t>
            </a:r>
            <a:r>
              <a:rPr lang="en-US" dirty="0" smtClean="0"/>
              <a:t> </a:t>
            </a:r>
            <a:r>
              <a:rPr lang="en-US" sz="1300" b="0" i="0" u="none" strike="noStrike" kern="1200" dirty="0" smtClean="0">
                <a:solidFill>
                  <a:schemeClr val="tx1"/>
                </a:solidFill>
                <a:effectLst/>
                <a:latin typeface="+mn-lt"/>
                <a:ea typeface="+mn-ea"/>
                <a:cs typeface="+mn-cs"/>
              </a:rPr>
              <a:t>ArtDatabanken</a:t>
            </a:r>
            <a:r>
              <a:rPr lang="en-US" dirty="0" smtClean="0"/>
              <a:t> </a:t>
            </a:r>
            <a:r>
              <a:rPr lang="en-US" sz="1300" b="0" i="0" u="none" strike="noStrike" kern="1200" dirty="0" smtClean="0">
                <a:solidFill>
                  <a:schemeClr val="tx1"/>
                </a:solidFill>
                <a:effectLst/>
                <a:latin typeface="+mn-lt"/>
                <a:ea typeface="+mn-ea"/>
                <a:cs typeface="+mn-cs"/>
              </a:rPr>
              <a:t>40 918</a:t>
            </a:r>
            <a:r>
              <a:rPr lang="en-US" dirty="0" smtClean="0"/>
              <a:t> </a:t>
            </a:r>
            <a:r>
              <a:rPr lang="en-US" sz="1300" b="0" i="0" u="none" strike="noStrike" kern="1200" dirty="0" smtClean="0">
                <a:solidFill>
                  <a:schemeClr val="tx1"/>
                </a:solidFill>
                <a:effectLst/>
                <a:latin typeface="+mn-lt"/>
                <a:ea typeface="+mn-ea"/>
                <a:cs typeface="+mn-cs"/>
              </a:rPr>
              <a:t>US National Plant Germplasm System</a:t>
            </a:r>
            <a:r>
              <a:rPr lang="en-US" dirty="0" smtClean="0"/>
              <a:t> </a:t>
            </a:r>
            <a:r>
              <a:rPr lang="en-US" sz="1300" b="0" i="0" u="none" strike="noStrike" kern="1200" dirty="0" smtClean="0">
                <a:solidFill>
                  <a:schemeClr val="tx1"/>
                </a:solidFill>
                <a:effectLst/>
                <a:latin typeface="+mn-lt"/>
                <a:ea typeface="+mn-ea"/>
                <a:cs typeface="+mn-cs"/>
              </a:rPr>
              <a:t>40 040</a:t>
            </a:r>
            <a:r>
              <a:rPr lang="en-US" dirty="0" smtClean="0"/>
              <a:t> </a:t>
            </a:r>
            <a:r>
              <a:rPr lang="en-US" sz="1300" b="0" i="0" u="none" strike="noStrike" kern="1200" dirty="0" err="1" smtClean="0">
                <a:solidFill>
                  <a:schemeClr val="tx1"/>
                </a:solidFill>
                <a:effectLst/>
                <a:latin typeface="+mn-lt"/>
                <a:ea typeface="+mn-ea"/>
                <a:cs typeface="+mn-cs"/>
              </a:rPr>
              <a:t>Bundesamt</a:t>
            </a:r>
            <a:r>
              <a:rPr lang="en-US" sz="1300" b="0" i="0" u="none" strike="noStrike" kern="1200" dirty="0" smtClean="0">
                <a:solidFill>
                  <a:schemeClr val="tx1"/>
                </a:solidFill>
                <a:effectLst/>
                <a:latin typeface="+mn-lt"/>
                <a:ea typeface="+mn-ea"/>
                <a:cs typeface="+mn-cs"/>
              </a:rPr>
              <a:t> für </a:t>
            </a:r>
            <a:r>
              <a:rPr lang="en-US" sz="1300" b="0" i="0" u="none" strike="noStrike" kern="1200" dirty="0" err="1" smtClean="0">
                <a:solidFill>
                  <a:schemeClr val="tx1"/>
                </a:solidFill>
                <a:effectLst/>
                <a:latin typeface="+mn-lt"/>
                <a:ea typeface="+mn-ea"/>
                <a:cs typeface="+mn-cs"/>
              </a:rPr>
              <a:t>Naturschutz</a:t>
            </a:r>
            <a:r>
              <a:rPr lang="en-US" sz="1300" b="0" i="0" u="none" strike="noStrike" kern="1200" dirty="0" smtClean="0">
                <a:solidFill>
                  <a:schemeClr val="tx1"/>
                </a:solidFill>
                <a:effectLst/>
                <a:latin typeface="+mn-lt"/>
                <a:ea typeface="+mn-ea"/>
                <a:cs typeface="+mn-cs"/>
              </a:rPr>
              <a:t> / </a:t>
            </a:r>
            <a:r>
              <a:rPr lang="en-US" sz="1300" b="0" i="0" u="none" strike="noStrike" kern="1200" dirty="0" err="1" smtClean="0">
                <a:solidFill>
                  <a:schemeClr val="tx1"/>
                </a:solidFill>
                <a:effectLst/>
                <a:latin typeface="+mn-lt"/>
                <a:ea typeface="+mn-ea"/>
                <a:cs typeface="+mn-cs"/>
              </a:rPr>
              <a:t>Netzwerk</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Phytodiversität</a:t>
            </a:r>
            <a:r>
              <a:rPr lang="en-US" sz="1300" b="0" i="0" u="none" strike="noStrike" kern="1200" dirty="0" smtClean="0">
                <a:solidFill>
                  <a:schemeClr val="tx1"/>
                </a:solidFill>
                <a:effectLst/>
                <a:latin typeface="+mn-lt"/>
                <a:ea typeface="+mn-ea"/>
                <a:cs typeface="+mn-cs"/>
              </a:rPr>
              <a:t> Deutschland</a:t>
            </a:r>
            <a:r>
              <a:rPr lang="en-US" dirty="0" smtClean="0"/>
              <a:t> </a:t>
            </a:r>
            <a:r>
              <a:rPr lang="en-US" sz="1300" b="0" i="0" u="none" strike="noStrike" kern="1200" dirty="0" smtClean="0">
                <a:solidFill>
                  <a:schemeClr val="tx1"/>
                </a:solidFill>
                <a:effectLst/>
                <a:latin typeface="+mn-lt"/>
                <a:ea typeface="+mn-ea"/>
                <a:cs typeface="+mn-cs"/>
              </a:rPr>
              <a:t>35 487</a:t>
            </a:r>
            <a:r>
              <a:rPr lang="en-US" dirty="0" smtClean="0"/>
              <a:t> </a:t>
            </a:r>
            <a:r>
              <a:rPr lang="en-US" sz="1300" b="0" i="0" u="none" strike="noStrike" kern="1200" dirty="0" smtClean="0">
                <a:solidFill>
                  <a:schemeClr val="tx1"/>
                </a:solidFill>
                <a:effectLst/>
                <a:latin typeface="+mn-lt"/>
                <a:ea typeface="+mn-ea"/>
                <a:cs typeface="+mn-cs"/>
              </a:rPr>
              <a:t>Research Institute for Nature and Forest (INBO)</a:t>
            </a:r>
            <a:r>
              <a:rPr lang="en-US" dirty="0" smtClean="0"/>
              <a:t> </a:t>
            </a:r>
            <a:r>
              <a:rPr lang="en-US" sz="1300" b="0" i="0" u="none" strike="noStrike" kern="1200" dirty="0" smtClean="0">
                <a:solidFill>
                  <a:schemeClr val="tx1"/>
                </a:solidFill>
                <a:effectLst/>
                <a:latin typeface="+mn-lt"/>
                <a:ea typeface="+mn-ea"/>
                <a:cs typeface="+mn-cs"/>
              </a:rPr>
              <a:t>26 843</a:t>
            </a:r>
            <a:r>
              <a:rPr lang="en-US" dirty="0" smtClean="0"/>
              <a:t> </a:t>
            </a:r>
            <a:r>
              <a:rPr lang="en-US" sz="1300" b="0" i="0" u="none" strike="noStrike" kern="1200" dirty="0" smtClean="0">
                <a:solidFill>
                  <a:schemeClr val="tx1"/>
                </a:solidFill>
                <a:effectLst/>
                <a:latin typeface="+mn-lt"/>
                <a:ea typeface="+mn-ea"/>
                <a:cs typeface="+mn-cs"/>
              </a:rPr>
              <a:t>Plant Breeding and Acclimatization Institute (IHAR) - National Research Institute</a:t>
            </a:r>
            <a:r>
              <a:rPr lang="en-US" dirty="0" smtClean="0"/>
              <a:t> </a:t>
            </a:r>
            <a:r>
              <a:rPr lang="en-US" sz="1300" b="0" i="0" u="none" strike="noStrike" kern="1200" dirty="0" smtClean="0">
                <a:solidFill>
                  <a:schemeClr val="tx1"/>
                </a:solidFill>
                <a:effectLst/>
                <a:latin typeface="+mn-lt"/>
                <a:ea typeface="+mn-ea"/>
                <a:cs typeface="+mn-cs"/>
              </a:rPr>
              <a:t>24 299</a:t>
            </a:r>
            <a:r>
              <a:rPr lang="en-US" dirty="0" smtClean="0"/>
              <a:t> </a:t>
            </a:r>
            <a:r>
              <a:rPr lang="en-US" sz="1300" b="0" i="0" u="none" strike="noStrike" kern="1200" dirty="0" smtClean="0">
                <a:solidFill>
                  <a:schemeClr val="tx1"/>
                </a:solidFill>
                <a:effectLst/>
                <a:latin typeface="+mn-lt"/>
                <a:ea typeface="+mn-ea"/>
                <a:cs typeface="+mn-cs"/>
              </a:rPr>
              <a:t>Botanical Society of Britain &amp; Ireland</a:t>
            </a:r>
            <a:r>
              <a:rPr lang="en-US" dirty="0" smtClean="0"/>
              <a:t> </a:t>
            </a:r>
            <a:r>
              <a:rPr lang="en-US" sz="1300" b="0" i="0" u="none" strike="noStrike" kern="1200" dirty="0" smtClean="0">
                <a:solidFill>
                  <a:schemeClr val="tx1"/>
                </a:solidFill>
                <a:effectLst/>
                <a:latin typeface="+mn-lt"/>
                <a:ea typeface="+mn-ea"/>
                <a:cs typeface="+mn-cs"/>
              </a:rPr>
              <a:t>20 841</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485 998</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Institution code</a:t>
            </a:r>
            <a:r>
              <a:rPr lang="en-US" dirty="0" smtClean="0"/>
              <a:t> </a:t>
            </a:r>
            <a:r>
              <a:rPr lang="en-US" sz="1300" b="0" i="0" u="none" strike="noStrike" kern="1200" dirty="0" err="1" smtClean="0">
                <a:solidFill>
                  <a:schemeClr val="tx1"/>
                </a:solidFill>
                <a:effectLst/>
                <a:latin typeface="+mn-lt"/>
                <a:ea typeface="+mn-ea"/>
                <a:cs typeface="+mn-cs"/>
              </a:rPr>
              <a:t>wur-alterra</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mex002</a:t>
            </a:r>
            <a:r>
              <a:rPr lang="en-US" dirty="0" smtClean="0"/>
              <a:t> </a:t>
            </a:r>
            <a:r>
              <a:rPr lang="en-US" sz="1300" b="0" i="0" u="none" strike="noStrike" kern="1200" dirty="0" smtClean="0">
                <a:solidFill>
                  <a:schemeClr val="tx1"/>
                </a:solidFill>
                <a:effectLst/>
                <a:latin typeface="+mn-lt"/>
                <a:ea typeface="+mn-ea"/>
                <a:cs typeface="+mn-cs"/>
              </a:rPr>
              <a:t>94 100</a:t>
            </a:r>
            <a:r>
              <a:rPr lang="en-US" dirty="0" smtClean="0"/>
              <a:t> </a:t>
            </a:r>
            <a:r>
              <a:rPr lang="en-US" sz="1300" b="0" i="0" u="none" strike="noStrike" kern="1200" dirty="0" err="1" smtClean="0">
                <a:solidFill>
                  <a:schemeClr val="tx1"/>
                </a:solidFill>
                <a:effectLst/>
                <a:latin typeface="+mn-lt"/>
                <a:ea typeface="+mn-ea"/>
                <a:cs typeface="+mn-cs"/>
              </a:rPr>
              <a:t>bioversity-ecpgr</a:t>
            </a:r>
            <a:r>
              <a:rPr lang="en-US" dirty="0" smtClean="0"/>
              <a:t> </a:t>
            </a:r>
            <a:r>
              <a:rPr lang="en-US" sz="1300" b="0" i="0" u="none" strike="noStrike" kern="1200" dirty="0" smtClean="0">
                <a:solidFill>
                  <a:schemeClr val="tx1"/>
                </a:solidFill>
                <a:effectLst/>
                <a:latin typeface="+mn-lt"/>
                <a:ea typeface="+mn-ea"/>
                <a:cs typeface="+mn-cs"/>
              </a:rPr>
              <a:t>80 689</a:t>
            </a:r>
            <a:r>
              <a:rPr lang="en-US" dirty="0" smtClean="0"/>
              <a:t> </a:t>
            </a:r>
            <a:r>
              <a:rPr lang="en-US" sz="1300" b="0" i="0" u="none" strike="noStrike" kern="1200" dirty="0" smtClean="0">
                <a:solidFill>
                  <a:schemeClr val="tx1"/>
                </a:solidFill>
                <a:effectLst/>
                <a:latin typeface="+mn-lt"/>
                <a:ea typeface="+mn-ea"/>
                <a:cs typeface="+mn-cs"/>
              </a:rPr>
              <a:t>ita303</a:t>
            </a:r>
            <a:r>
              <a:rPr lang="en-US" dirty="0" smtClean="0"/>
              <a:t> </a:t>
            </a:r>
            <a:r>
              <a:rPr lang="en-US" sz="1300" b="0" i="0" u="none" strike="noStrike" kern="1200" dirty="0" smtClean="0">
                <a:solidFill>
                  <a:schemeClr val="tx1"/>
                </a:solidFill>
                <a:effectLst/>
                <a:latin typeface="+mn-lt"/>
                <a:ea typeface="+mn-ea"/>
                <a:cs typeface="+mn-cs"/>
              </a:rPr>
              <a:t>66 441</a:t>
            </a:r>
            <a:r>
              <a:rPr lang="en-US" dirty="0" smtClean="0"/>
              <a:t> </a:t>
            </a:r>
            <a:r>
              <a:rPr lang="en-US" sz="1300" b="0" i="0" u="none" strike="noStrike" kern="1200" dirty="0" smtClean="0">
                <a:solidFill>
                  <a:schemeClr val="tx1"/>
                </a:solidFill>
                <a:effectLst/>
                <a:latin typeface="+mn-lt"/>
                <a:ea typeface="+mn-ea"/>
                <a:cs typeface="+mn-cs"/>
              </a:rPr>
              <a:t>syr002</a:t>
            </a:r>
            <a:r>
              <a:rPr lang="en-US" dirty="0" smtClean="0"/>
              <a:t> </a:t>
            </a:r>
            <a:r>
              <a:rPr lang="en-US" sz="1300" b="0" i="0" u="none" strike="noStrike" kern="1200" dirty="0" smtClean="0">
                <a:solidFill>
                  <a:schemeClr val="tx1"/>
                </a:solidFill>
                <a:effectLst/>
                <a:latin typeface="+mn-lt"/>
                <a:ea typeface="+mn-ea"/>
                <a:cs typeface="+mn-cs"/>
              </a:rPr>
              <a:t>60 383</a:t>
            </a:r>
            <a:r>
              <a:rPr lang="en-US" dirty="0" smtClean="0"/>
              <a:t> </a:t>
            </a:r>
            <a:r>
              <a:rPr lang="en-US" sz="1300" b="0" i="0" u="none" strike="noStrike" kern="1200" dirty="0" smtClean="0">
                <a:solidFill>
                  <a:schemeClr val="tx1"/>
                </a:solidFill>
                <a:effectLst/>
                <a:latin typeface="+mn-lt"/>
                <a:ea typeface="+mn-ea"/>
                <a:cs typeface="+mn-cs"/>
              </a:rPr>
              <a:t>rus001</a:t>
            </a:r>
            <a:r>
              <a:rPr lang="en-US" dirty="0" smtClean="0"/>
              <a:t> </a:t>
            </a:r>
            <a:r>
              <a:rPr lang="en-US" sz="1300" b="0" i="0" u="none" strike="noStrike" kern="1200" dirty="0" smtClean="0">
                <a:solidFill>
                  <a:schemeClr val="tx1"/>
                </a:solidFill>
                <a:effectLst/>
                <a:latin typeface="+mn-lt"/>
                <a:ea typeface="+mn-ea"/>
                <a:cs typeface="+mn-cs"/>
              </a:rPr>
              <a:t>55 749</a:t>
            </a:r>
            <a:r>
              <a:rPr lang="en-US" dirty="0" smtClean="0"/>
              <a:t> </a:t>
            </a:r>
            <a:r>
              <a:rPr lang="en-US" sz="1300" b="0" i="0" u="none" strike="noStrike" kern="1200" dirty="0" smtClean="0">
                <a:solidFill>
                  <a:schemeClr val="tx1"/>
                </a:solidFill>
                <a:effectLst/>
                <a:latin typeface="+mn-lt"/>
                <a:ea typeface="+mn-ea"/>
                <a:cs typeface="+mn-cs"/>
              </a:rPr>
              <a:t>deu146</a:t>
            </a:r>
            <a:r>
              <a:rPr lang="en-US" dirty="0" smtClean="0"/>
              <a:t> </a:t>
            </a:r>
            <a:r>
              <a:rPr lang="en-US" sz="1300" b="0" i="0" u="none" strike="noStrike" kern="1200" dirty="0" smtClean="0">
                <a:solidFill>
                  <a:schemeClr val="tx1"/>
                </a:solidFill>
                <a:effectLst/>
                <a:latin typeface="+mn-lt"/>
                <a:ea typeface="+mn-ea"/>
                <a:cs typeface="+mn-cs"/>
              </a:rPr>
              <a:t>53 727</a:t>
            </a:r>
            <a:r>
              <a:rPr lang="en-US" dirty="0" smtClean="0"/>
              <a:t> </a:t>
            </a:r>
            <a:r>
              <a:rPr lang="en-US" sz="1300" b="0" i="0" u="none" strike="noStrike" kern="1200" dirty="0" smtClean="0">
                <a:solidFill>
                  <a:schemeClr val="tx1"/>
                </a:solidFill>
                <a:effectLst/>
                <a:latin typeface="+mn-lt"/>
                <a:ea typeface="+mn-ea"/>
                <a:cs typeface="+mn-cs"/>
              </a:rPr>
              <a:t>pol003</a:t>
            </a:r>
            <a:r>
              <a:rPr lang="en-US" dirty="0" smtClean="0"/>
              <a:t> </a:t>
            </a:r>
            <a:r>
              <a:rPr lang="en-US" sz="1300" b="0" i="0" u="none" strike="noStrike" kern="1200" dirty="0" smtClean="0">
                <a:solidFill>
                  <a:schemeClr val="tx1"/>
                </a:solidFill>
                <a:effectLst/>
                <a:latin typeface="+mn-lt"/>
                <a:ea typeface="+mn-ea"/>
                <a:cs typeface="+mn-cs"/>
              </a:rPr>
              <a:t>45 076</a:t>
            </a:r>
            <a:r>
              <a:rPr lang="en-US" dirty="0" smtClean="0"/>
              <a:t> </a:t>
            </a:r>
            <a:r>
              <a:rPr lang="en-US" sz="1300" b="0" i="0" u="none" strike="noStrike" kern="1200" dirty="0" err="1" smtClean="0">
                <a:solidFill>
                  <a:schemeClr val="tx1"/>
                </a:solidFill>
                <a:effectLst/>
                <a:latin typeface="+mn-lt"/>
                <a:ea typeface="+mn-ea"/>
                <a:cs typeface="+mn-cs"/>
              </a:rPr>
              <a:t>bfn</a:t>
            </a:r>
            <a:r>
              <a:rPr lang="en-US" dirty="0" smtClean="0"/>
              <a:t> </a:t>
            </a:r>
            <a:r>
              <a:rPr lang="en-US" sz="1300" b="0" i="0" u="none" strike="noStrike" kern="1200" dirty="0" smtClean="0">
                <a:solidFill>
                  <a:schemeClr val="tx1"/>
                </a:solidFill>
                <a:effectLst/>
                <a:latin typeface="+mn-lt"/>
                <a:ea typeface="+mn-ea"/>
                <a:cs typeface="+mn-cs"/>
              </a:rPr>
              <a:t>31 800</a:t>
            </a:r>
            <a:r>
              <a:rPr lang="en-US" dirty="0" smtClean="0"/>
              <a:t> </a:t>
            </a:r>
            <a:r>
              <a:rPr lang="en-US" sz="1300" b="0" i="0" u="none" strike="noStrike" kern="1200" dirty="0" smtClean="0">
                <a:solidFill>
                  <a:schemeClr val="tx1"/>
                </a:solidFill>
                <a:effectLst/>
                <a:latin typeface="+mn-lt"/>
                <a:ea typeface="+mn-ea"/>
                <a:cs typeface="+mn-cs"/>
              </a:rPr>
              <a:t>usa029</a:t>
            </a:r>
            <a:r>
              <a:rPr lang="en-US" dirty="0" smtClean="0"/>
              <a:t> </a:t>
            </a:r>
            <a:r>
              <a:rPr lang="en-US" sz="1300" b="0" i="0" u="none" strike="noStrike" kern="1200" dirty="0" smtClean="0">
                <a:solidFill>
                  <a:schemeClr val="tx1"/>
                </a:solidFill>
                <a:effectLst/>
                <a:latin typeface="+mn-lt"/>
                <a:ea typeface="+mn-ea"/>
                <a:cs typeface="+mn-cs"/>
              </a:rPr>
              <a:t>31 179</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884 874</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Dataset</a:t>
            </a:r>
            <a:r>
              <a:rPr lang="en-US" dirty="0" smtClean="0"/>
              <a:t> </a:t>
            </a:r>
            <a:r>
              <a:rPr lang="en-US" sz="1300" b="0" i="0" u="none" strike="noStrike" kern="1200" dirty="0" smtClean="0">
                <a:solidFill>
                  <a:schemeClr val="tx1"/>
                </a:solidFill>
                <a:effectLst/>
                <a:latin typeface="+mn-lt"/>
                <a:ea typeface="+mn-ea"/>
                <a:cs typeface="+mn-cs"/>
              </a:rPr>
              <a:t>EURISCO, The European Genetic Resources Search Catalogue</a:t>
            </a:r>
            <a:r>
              <a:rPr lang="en-US" dirty="0" smtClean="0"/>
              <a:t> </a:t>
            </a:r>
            <a:r>
              <a:rPr lang="en-US" sz="1300" b="0" i="0" u="none" strike="noStrike" kern="1200" dirty="0" smtClean="0">
                <a:solidFill>
                  <a:schemeClr val="tx1"/>
                </a:solidFill>
                <a:effectLst/>
                <a:latin typeface="+mn-lt"/>
                <a:ea typeface="+mn-ea"/>
                <a:cs typeface="+mn-cs"/>
              </a:rPr>
              <a:t>283 167</a:t>
            </a:r>
            <a:r>
              <a:rPr lang="en-US" dirty="0" smtClean="0"/>
              <a:t> </a:t>
            </a:r>
            <a:r>
              <a:rPr lang="en-US" sz="1300" b="0" i="0" u="none" strike="noStrike" kern="1200" dirty="0" smtClean="0">
                <a:solidFill>
                  <a:schemeClr val="tx1"/>
                </a:solidFill>
                <a:effectLst/>
                <a:latin typeface="+mn-lt"/>
                <a:ea typeface="+mn-ea"/>
                <a:cs typeface="+mn-cs"/>
              </a:rPr>
              <a:t>Dutch Vegetation Database (LVD)</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The System-wide Information Network for Genetic Resources (SINGER)</a:t>
            </a:r>
            <a:r>
              <a:rPr lang="en-US" dirty="0" smtClean="0"/>
              <a:t> </a:t>
            </a:r>
            <a:r>
              <a:rPr lang="en-US" sz="1300" b="0" i="0" u="none" strike="noStrike" kern="1200" dirty="0" smtClean="0">
                <a:solidFill>
                  <a:schemeClr val="tx1"/>
                </a:solidFill>
                <a:effectLst/>
                <a:latin typeface="+mn-lt"/>
                <a:ea typeface="+mn-ea"/>
                <a:cs typeface="+mn-cs"/>
              </a:rPr>
              <a:t>155 046</a:t>
            </a:r>
            <a:r>
              <a:rPr lang="en-US" dirty="0" smtClean="0"/>
              <a:t> </a:t>
            </a:r>
            <a:r>
              <a:rPr lang="en-US" sz="1300" b="0" i="0" u="none" strike="noStrike" kern="1200" dirty="0" smtClean="0">
                <a:solidFill>
                  <a:schemeClr val="tx1"/>
                </a:solidFill>
                <a:effectLst/>
                <a:latin typeface="+mn-lt"/>
                <a:ea typeface="+mn-ea"/>
                <a:cs typeface="+mn-cs"/>
              </a:rPr>
              <a:t>A global database for the distributions of crop wild relatives</a:t>
            </a:r>
            <a:r>
              <a:rPr lang="en-US" dirty="0" smtClean="0"/>
              <a:t> </a:t>
            </a:r>
            <a:r>
              <a:rPr lang="en-US" sz="1300" b="0" i="0" u="none" strike="noStrike" kern="1200" dirty="0" smtClean="0">
                <a:solidFill>
                  <a:schemeClr val="tx1"/>
                </a:solidFill>
                <a:effectLst/>
                <a:latin typeface="+mn-lt"/>
                <a:ea typeface="+mn-ea"/>
                <a:cs typeface="+mn-cs"/>
              </a:rPr>
              <a:t>130 226</a:t>
            </a:r>
            <a:r>
              <a:rPr lang="en-US" dirty="0" smtClean="0"/>
              <a:t> </a:t>
            </a:r>
            <a:r>
              <a:rPr lang="en-US" sz="1300" b="0" i="0" u="none" strike="noStrike" kern="1200" dirty="0" smtClean="0">
                <a:solidFill>
                  <a:schemeClr val="tx1"/>
                </a:solidFill>
                <a:effectLst/>
                <a:latin typeface="+mn-lt"/>
                <a:ea typeface="+mn-ea"/>
                <a:cs typeface="+mn-cs"/>
              </a:rPr>
              <a:t>INPN - </a:t>
            </a:r>
            <a:r>
              <a:rPr lang="en-US" sz="1300" b="0" i="0" u="none" strike="noStrike" kern="1200" dirty="0" err="1" smtClean="0">
                <a:solidFill>
                  <a:schemeClr val="tx1"/>
                </a:solidFill>
                <a:effectLst/>
                <a:latin typeface="+mn-lt"/>
                <a:ea typeface="+mn-ea"/>
                <a:cs typeface="+mn-cs"/>
              </a:rPr>
              <a:t>Données</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flore</a:t>
            </a:r>
            <a:r>
              <a:rPr lang="en-US" sz="1300" b="0" i="0" u="none" strike="noStrike" kern="1200" dirty="0" smtClean="0">
                <a:solidFill>
                  <a:schemeClr val="tx1"/>
                </a:solidFill>
                <a:effectLst/>
                <a:latin typeface="+mn-lt"/>
                <a:ea typeface="+mn-ea"/>
                <a:cs typeface="+mn-cs"/>
              </a:rPr>
              <a:t> des CBN </a:t>
            </a:r>
            <a:r>
              <a:rPr lang="en-US" sz="1300" b="0" i="0" u="none" strike="noStrike" kern="1200" dirty="0" err="1" smtClean="0">
                <a:solidFill>
                  <a:schemeClr val="tx1"/>
                </a:solidFill>
                <a:effectLst/>
                <a:latin typeface="+mn-lt"/>
                <a:ea typeface="+mn-ea"/>
                <a:cs typeface="+mn-cs"/>
              </a:rPr>
              <a:t>agrégées</a:t>
            </a:r>
            <a:r>
              <a:rPr lang="en-US" sz="1300" b="0" i="0" u="none" strike="noStrike" kern="1200" dirty="0" smtClean="0">
                <a:solidFill>
                  <a:schemeClr val="tx1"/>
                </a:solidFill>
                <a:effectLst/>
                <a:latin typeface="+mn-lt"/>
                <a:ea typeface="+mn-ea"/>
                <a:cs typeface="+mn-cs"/>
              </a:rPr>
              <a:t> par la FCBN</a:t>
            </a:r>
            <a:r>
              <a:rPr lang="en-US" dirty="0" smtClean="0"/>
              <a:t> </a:t>
            </a:r>
            <a:r>
              <a:rPr lang="en-US" sz="1300" b="0" i="0" u="none" strike="noStrike" kern="1200" dirty="0" smtClean="0">
                <a:solidFill>
                  <a:schemeClr val="tx1"/>
                </a:solidFill>
                <a:effectLst/>
                <a:latin typeface="+mn-lt"/>
                <a:ea typeface="+mn-ea"/>
                <a:cs typeface="+mn-cs"/>
              </a:rPr>
              <a:t>76 432</a:t>
            </a:r>
            <a:r>
              <a:rPr lang="en-US" dirty="0" smtClean="0"/>
              <a:t> </a:t>
            </a:r>
            <a:r>
              <a:rPr lang="en-US" sz="1300" b="0" i="0" u="none" strike="noStrike" kern="1200" dirty="0" smtClean="0">
                <a:solidFill>
                  <a:schemeClr val="tx1"/>
                </a:solidFill>
                <a:effectLst/>
                <a:latin typeface="+mn-lt"/>
                <a:ea typeface="+mn-ea"/>
                <a:cs typeface="+mn-cs"/>
              </a:rPr>
              <a:t>SINGER Coordinator</a:t>
            </a:r>
            <a:r>
              <a:rPr lang="en-US" dirty="0" smtClean="0"/>
              <a:t> </a:t>
            </a:r>
            <a:r>
              <a:rPr lang="en-US" sz="1300" b="0" i="0" u="none" strike="noStrike" kern="1200" dirty="0" smtClean="0">
                <a:solidFill>
                  <a:schemeClr val="tx1"/>
                </a:solidFill>
                <a:effectLst/>
                <a:latin typeface="+mn-lt"/>
                <a:ea typeface="+mn-ea"/>
                <a:cs typeface="+mn-cs"/>
              </a:rPr>
              <a:t>66 441</a:t>
            </a:r>
            <a:r>
              <a:rPr lang="en-US" dirty="0" smtClean="0"/>
              <a:t> </a:t>
            </a:r>
            <a:r>
              <a:rPr lang="en-US" sz="1300" b="0" i="0" u="none" strike="noStrike" kern="1200" dirty="0" err="1" smtClean="0">
                <a:solidFill>
                  <a:schemeClr val="tx1"/>
                </a:solidFill>
                <a:effectLst/>
                <a:latin typeface="+mn-lt"/>
                <a:ea typeface="+mn-ea"/>
                <a:cs typeface="+mn-cs"/>
              </a:rPr>
              <a:t>Artportalen</a:t>
            </a:r>
            <a:r>
              <a:rPr lang="en-US" sz="1300" b="0" i="0" u="none" strike="noStrike" kern="1200" dirty="0" smtClean="0">
                <a:solidFill>
                  <a:schemeClr val="tx1"/>
                </a:solidFill>
                <a:effectLst/>
                <a:latin typeface="+mn-lt"/>
                <a:ea typeface="+mn-ea"/>
                <a:cs typeface="+mn-cs"/>
              </a:rPr>
              <a:t> (Swedish Species Observation System)</a:t>
            </a:r>
            <a:r>
              <a:rPr lang="en-US" dirty="0" smtClean="0"/>
              <a:t> </a:t>
            </a:r>
            <a:r>
              <a:rPr lang="en-US" sz="1300" b="0" i="0" u="none" strike="noStrike" kern="1200" dirty="0" smtClean="0">
                <a:solidFill>
                  <a:schemeClr val="tx1"/>
                </a:solidFill>
                <a:effectLst/>
                <a:latin typeface="+mn-lt"/>
                <a:ea typeface="+mn-ea"/>
                <a:cs typeface="+mn-cs"/>
              </a:rPr>
              <a:t>40 918</a:t>
            </a:r>
            <a:r>
              <a:rPr lang="en-US" dirty="0" smtClean="0"/>
              <a:t> </a:t>
            </a:r>
            <a:r>
              <a:rPr lang="en-US" sz="1300" b="0" i="0" u="none" strike="noStrike" kern="1200" dirty="0" smtClean="0">
                <a:solidFill>
                  <a:schemeClr val="tx1"/>
                </a:solidFill>
                <a:effectLst/>
                <a:latin typeface="+mn-lt"/>
                <a:ea typeface="+mn-ea"/>
                <a:cs typeface="+mn-cs"/>
              </a:rPr>
              <a:t>United States National Plant Germplasm System Collection</a:t>
            </a:r>
            <a:r>
              <a:rPr lang="en-US" dirty="0" smtClean="0"/>
              <a:t> </a:t>
            </a:r>
            <a:r>
              <a:rPr lang="en-US" sz="1300" b="0" i="0" u="none" strike="noStrike" kern="1200" dirty="0" smtClean="0">
                <a:solidFill>
                  <a:schemeClr val="tx1"/>
                </a:solidFill>
                <a:effectLst/>
                <a:latin typeface="+mn-lt"/>
                <a:ea typeface="+mn-ea"/>
                <a:cs typeface="+mn-cs"/>
              </a:rPr>
              <a:t>40 040</a:t>
            </a:r>
            <a:r>
              <a:rPr lang="en-US" dirty="0" smtClean="0"/>
              <a:t> </a:t>
            </a:r>
            <a:r>
              <a:rPr lang="en-US" sz="1300" b="0" i="0" u="none" strike="noStrike" kern="1200" dirty="0" smtClean="0">
                <a:solidFill>
                  <a:schemeClr val="tx1"/>
                </a:solidFill>
                <a:effectLst/>
                <a:latin typeface="+mn-lt"/>
                <a:ea typeface="+mn-ea"/>
                <a:cs typeface="+mn-cs"/>
              </a:rPr>
              <a:t>Flora von Deutschland (</a:t>
            </a:r>
            <a:r>
              <a:rPr lang="en-US" sz="1300" b="0" i="0" u="none" strike="noStrike" kern="1200" dirty="0" err="1" smtClean="0">
                <a:solidFill>
                  <a:schemeClr val="tx1"/>
                </a:solidFill>
                <a:effectLst/>
                <a:latin typeface="+mn-lt"/>
                <a:ea typeface="+mn-ea"/>
                <a:cs typeface="+mn-cs"/>
              </a:rPr>
              <a:t>Phanerogamen</a:t>
            </a:r>
            <a:r>
              <a:rPr lang="en-US" sz="1300" b="0" i="0" u="none" strike="noStrike" kern="1200" dirty="0" smtClean="0">
                <a:solidFill>
                  <a:schemeClr val="tx1"/>
                </a:solidFill>
                <a:effectLst/>
                <a:latin typeface="+mn-lt"/>
                <a:ea typeface="+mn-ea"/>
                <a:cs typeface="+mn-cs"/>
              </a:rPr>
              <a:t>)</a:t>
            </a:r>
            <a:r>
              <a:rPr lang="en-US" dirty="0" smtClean="0"/>
              <a:t> </a:t>
            </a:r>
            <a:r>
              <a:rPr lang="en-US" sz="1300" b="0" i="0" u="none" strike="noStrike" kern="1200" dirty="0" smtClean="0">
                <a:solidFill>
                  <a:schemeClr val="tx1"/>
                </a:solidFill>
                <a:effectLst/>
                <a:latin typeface="+mn-lt"/>
                <a:ea typeface="+mn-ea"/>
                <a:cs typeface="+mn-cs"/>
              </a:rPr>
              <a:t>31 800</a:t>
            </a:r>
            <a:r>
              <a:rPr lang="en-US" dirty="0" smtClean="0"/>
              <a:t> </a:t>
            </a:r>
            <a:r>
              <a:rPr lang="en-US" sz="1300" b="0" i="0" u="none" strike="noStrike" kern="1200" dirty="0" smtClean="0">
                <a:solidFill>
                  <a:schemeClr val="tx1"/>
                </a:solidFill>
                <a:effectLst/>
                <a:latin typeface="+mn-lt"/>
                <a:ea typeface="+mn-ea"/>
                <a:cs typeface="+mn-cs"/>
              </a:rPr>
              <a:t>Florabank1 - A grid-based database on vascular plant distribution in the northern part of Belgium</a:t>
            </a:r>
            <a:r>
              <a:rPr lang="en-US" dirty="0" smtClean="0"/>
              <a:t> </a:t>
            </a:r>
            <a:r>
              <a:rPr lang="en-US" sz="1300" b="0" i="0" u="none" strike="noStrike" kern="1200" dirty="0" smtClean="0">
                <a:solidFill>
                  <a:schemeClr val="tx1"/>
                </a:solidFill>
                <a:effectLst/>
                <a:latin typeface="+mn-lt"/>
                <a:ea typeface="+mn-ea"/>
                <a:cs typeface="+mn-cs"/>
              </a:rPr>
              <a:t>26 831</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553 117</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License</a:t>
            </a:r>
            <a:r>
              <a:rPr lang="en-US" dirty="0" smtClean="0"/>
              <a:t> </a:t>
            </a:r>
            <a:r>
              <a:rPr lang="en-US" sz="1300" b="0" i="0" u="none" strike="noStrike" kern="1200" dirty="0" smtClean="0">
                <a:solidFill>
                  <a:schemeClr val="tx1"/>
                </a:solidFill>
                <a:effectLst/>
                <a:latin typeface="+mn-lt"/>
                <a:ea typeface="+mn-ea"/>
                <a:cs typeface="+mn-cs"/>
              </a:rPr>
              <a:t> </a:t>
            </a:r>
            <a:r>
              <a:rPr lang="en-US" dirty="0" smtClean="0"/>
              <a:t> </a:t>
            </a:r>
            <a:r>
              <a:rPr lang="en-US" sz="1300" b="0" i="0" u="none" strike="noStrike" kern="1200" dirty="0" smtClean="0">
                <a:solidFill>
                  <a:schemeClr val="tx1"/>
                </a:solidFill>
                <a:effectLst/>
                <a:latin typeface="+mn-lt"/>
                <a:ea typeface="+mn-ea"/>
                <a:cs typeface="+mn-cs"/>
              </a:rPr>
              <a:t>CC0 1.0</a:t>
            </a:r>
            <a:r>
              <a:rPr lang="en-US" dirty="0" smtClean="0"/>
              <a:t> </a:t>
            </a:r>
            <a:r>
              <a:rPr lang="en-US" sz="1300" b="0" i="0" u="none" strike="noStrike" kern="1200" dirty="0" smtClean="0">
                <a:solidFill>
                  <a:schemeClr val="tx1"/>
                </a:solidFill>
                <a:effectLst/>
                <a:latin typeface="+mn-lt"/>
                <a:ea typeface="+mn-ea"/>
                <a:cs typeface="+mn-cs"/>
              </a:rPr>
              <a:t>147 915</a:t>
            </a:r>
            <a:r>
              <a:rPr lang="en-US" dirty="0" smtClean="0"/>
              <a:t> </a:t>
            </a:r>
            <a:r>
              <a:rPr lang="en-US" sz="1300" b="0" i="0" u="none" strike="noStrike" kern="1200" dirty="0" smtClean="0">
                <a:solidFill>
                  <a:schemeClr val="tx1"/>
                </a:solidFill>
                <a:effectLst/>
                <a:latin typeface="+mn-lt"/>
                <a:ea typeface="+mn-ea"/>
                <a:cs typeface="+mn-cs"/>
              </a:rPr>
              <a:t>CC BY 4.0</a:t>
            </a:r>
            <a:r>
              <a:rPr lang="en-US" dirty="0" smtClean="0"/>
              <a:t> </a:t>
            </a:r>
            <a:r>
              <a:rPr lang="en-US" sz="1300" b="0" i="0" u="none" strike="noStrike" kern="1200" dirty="0" smtClean="0">
                <a:solidFill>
                  <a:schemeClr val="tx1"/>
                </a:solidFill>
                <a:effectLst/>
                <a:latin typeface="+mn-lt"/>
                <a:ea typeface="+mn-ea"/>
                <a:cs typeface="+mn-cs"/>
              </a:rPr>
              <a:t>1 176 429</a:t>
            </a:r>
            <a:r>
              <a:rPr lang="en-US" dirty="0" smtClean="0"/>
              <a:t> </a:t>
            </a:r>
            <a:r>
              <a:rPr lang="en-US" sz="1300" b="0" i="0" u="none" strike="noStrike" kern="1200" dirty="0" smtClean="0">
                <a:solidFill>
                  <a:schemeClr val="tx1"/>
                </a:solidFill>
                <a:effectLst/>
                <a:latin typeface="+mn-lt"/>
                <a:ea typeface="+mn-ea"/>
                <a:cs typeface="+mn-cs"/>
              </a:rPr>
              <a:t>CC BY-NC 4.0</a:t>
            </a:r>
            <a:r>
              <a:rPr lang="en-US" dirty="0" smtClean="0"/>
              <a:t> </a:t>
            </a:r>
            <a:r>
              <a:rPr lang="en-US" sz="1300" b="0" i="0" u="none" strike="noStrike" kern="1200" dirty="0" smtClean="0">
                <a:solidFill>
                  <a:schemeClr val="tx1"/>
                </a:solidFill>
                <a:effectLst/>
                <a:latin typeface="+mn-lt"/>
                <a:ea typeface="+mn-ea"/>
                <a:cs typeface="+mn-cs"/>
              </a:rPr>
              <a:t>234 810</a:t>
            </a:r>
            <a:r>
              <a:rPr lang="en-US" dirty="0" smtClean="0"/>
              <a:t> </a:t>
            </a:r>
            <a:r>
              <a:rPr lang="en-US" sz="1300" b="0" i="0" u="none" strike="noStrike" kern="1200" dirty="0" smtClean="0">
                <a:solidFill>
                  <a:schemeClr val="tx1"/>
                </a:solidFill>
                <a:effectLst/>
                <a:latin typeface="+mn-lt"/>
                <a:ea typeface="+mn-ea"/>
                <a:cs typeface="+mn-cs"/>
              </a:rPr>
              <a:t>unspecified</a:t>
            </a:r>
            <a:r>
              <a:rPr lang="en-US" dirty="0" smtClean="0"/>
              <a:t> </a:t>
            </a:r>
            <a:r>
              <a:rPr lang="en-US" sz="1300" b="0" i="0" u="none" strike="noStrike" kern="1200" dirty="0" smtClean="0">
                <a:solidFill>
                  <a:schemeClr val="tx1"/>
                </a:solidFill>
                <a:effectLst/>
                <a:latin typeface="+mn-lt"/>
                <a:ea typeface="+mn-ea"/>
                <a:cs typeface="+mn-cs"/>
              </a:rPr>
              <a:t>0</a:t>
            </a:r>
            <a:r>
              <a:rPr lang="en-US" dirty="0" smtClean="0"/>
              <a:t> </a:t>
            </a:r>
            <a:r>
              <a:rPr lang="en-US" sz="1300" b="0" i="0" u="none" strike="noStrike" kern="1200" dirty="0" smtClean="0">
                <a:solidFill>
                  <a:schemeClr val="tx1"/>
                </a:solidFill>
                <a:effectLst/>
                <a:latin typeface="+mn-lt"/>
                <a:ea typeface="+mn-ea"/>
                <a:cs typeface="+mn-cs"/>
              </a:rPr>
              <a:t>unsupported</a:t>
            </a:r>
            <a:r>
              <a:rPr lang="en-US" dirty="0" smtClean="0"/>
              <a:t> </a:t>
            </a:r>
            <a:r>
              <a:rPr lang="en-US" sz="1300" b="0" i="0" u="none" strike="noStrike" kern="1200" dirty="0" smtClean="0">
                <a:solidFill>
                  <a:schemeClr val="tx1"/>
                </a:solidFill>
                <a:effectLst/>
                <a:latin typeface="+mn-lt"/>
                <a:ea typeface="+mn-ea"/>
                <a:cs typeface="+mn-cs"/>
              </a:rPr>
              <a:t>0</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6 485</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Year</a:t>
            </a:r>
            <a:r>
              <a:rPr lang="en-US" dirty="0" smtClean="0"/>
              <a:t> </a:t>
            </a:r>
            <a:r>
              <a:rPr lang="en-US" sz="1300" b="0" i="0" u="none" strike="noStrike" kern="1200" dirty="0" smtClean="0">
                <a:solidFill>
                  <a:schemeClr val="tx1"/>
                </a:solidFill>
                <a:effectLst/>
                <a:latin typeface="+mn-lt"/>
                <a:ea typeface="+mn-ea"/>
                <a:cs typeface="+mn-cs"/>
              </a:rPr>
              <a:t> </a:t>
            </a:r>
            <a:r>
              <a:rPr lang="en-US" dirty="0" smtClean="0"/>
              <a:t> </a:t>
            </a:r>
            <a:r>
              <a:rPr lang="en-US" sz="1300" b="0" i="0" u="none" strike="noStrike" kern="1200" dirty="0" smtClean="0">
                <a:solidFill>
                  <a:schemeClr val="tx1"/>
                </a:solidFill>
                <a:effectLst/>
                <a:latin typeface="+mn-lt"/>
                <a:ea typeface="+mn-ea"/>
                <a:cs typeface="+mn-cs"/>
              </a:rPr>
              <a:t>1994</a:t>
            </a:r>
            <a:r>
              <a:rPr lang="en-US" dirty="0" smtClean="0"/>
              <a:t> </a:t>
            </a:r>
            <a:r>
              <a:rPr lang="en-US" sz="1300" b="0" i="0" u="none" strike="noStrike" kern="1200" dirty="0" smtClean="0">
                <a:solidFill>
                  <a:schemeClr val="tx1"/>
                </a:solidFill>
                <a:effectLst/>
                <a:latin typeface="+mn-lt"/>
                <a:ea typeface="+mn-ea"/>
                <a:cs typeface="+mn-cs"/>
              </a:rPr>
              <a:t>17 617</a:t>
            </a:r>
            <a:r>
              <a:rPr lang="en-US" dirty="0" smtClean="0"/>
              <a:t> </a:t>
            </a:r>
            <a:r>
              <a:rPr lang="en-US" sz="1300" b="0" i="0" u="none" strike="noStrike" kern="1200" dirty="0" smtClean="0">
                <a:solidFill>
                  <a:schemeClr val="tx1"/>
                </a:solidFill>
                <a:effectLst/>
                <a:latin typeface="+mn-lt"/>
                <a:ea typeface="+mn-ea"/>
                <a:cs typeface="+mn-cs"/>
              </a:rPr>
              <a:t>2005</a:t>
            </a:r>
            <a:r>
              <a:rPr lang="en-US" dirty="0" smtClean="0"/>
              <a:t> </a:t>
            </a:r>
            <a:r>
              <a:rPr lang="en-US" sz="1300" b="0" i="0" u="none" strike="noStrike" kern="1200" dirty="0" smtClean="0">
                <a:solidFill>
                  <a:schemeClr val="tx1"/>
                </a:solidFill>
                <a:effectLst/>
                <a:latin typeface="+mn-lt"/>
                <a:ea typeface="+mn-ea"/>
                <a:cs typeface="+mn-cs"/>
              </a:rPr>
              <a:t>17 222</a:t>
            </a:r>
            <a:r>
              <a:rPr lang="en-US" dirty="0" smtClean="0"/>
              <a:t> </a:t>
            </a:r>
            <a:r>
              <a:rPr lang="en-US" sz="1300" b="0" i="0" u="none" strike="noStrike" kern="1200" dirty="0" smtClean="0">
                <a:solidFill>
                  <a:schemeClr val="tx1"/>
                </a:solidFill>
                <a:effectLst/>
                <a:latin typeface="+mn-lt"/>
                <a:ea typeface="+mn-ea"/>
                <a:cs typeface="+mn-cs"/>
              </a:rPr>
              <a:t>1999</a:t>
            </a:r>
            <a:r>
              <a:rPr lang="en-US" dirty="0" smtClean="0"/>
              <a:t> </a:t>
            </a:r>
            <a:r>
              <a:rPr lang="en-US" sz="1300" b="0" i="0" u="none" strike="noStrike" kern="1200" dirty="0" smtClean="0">
                <a:solidFill>
                  <a:schemeClr val="tx1"/>
                </a:solidFill>
                <a:effectLst/>
                <a:latin typeface="+mn-lt"/>
                <a:ea typeface="+mn-ea"/>
                <a:cs typeface="+mn-cs"/>
              </a:rPr>
              <a:t>16 267</a:t>
            </a:r>
            <a:r>
              <a:rPr lang="en-US" dirty="0" smtClean="0"/>
              <a:t> </a:t>
            </a:r>
            <a:r>
              <a:rPr lang="en-US" sz="1300" b="0" i="0" u="none" strike="noStrike" kern="1200" dirty="0" smtClean="0">
                <a:solidFill>
                  <a:schemeClr val="tx1"/>
                </a:solidFill>
                <a:effectLst/>
                <a:latin typeface="+mn-lt"/>
                <a:ea typeface="+mn-ea"/>
                <a:cs typeface="+mn-cs"/>
              </a:rPr>
              <a:t>1984</a:t>
            </a:r>
            <a:r>
              <a:rPr lang="en-US" dirty="0" smtClean="0"/>
              <a:t> </a:t>
            </a:r>
            <a:r>
              <a:rPr lang="en-US" sz="1300" b="0" i="0" u="none" strike="noStrike" kern="1200" dirty="0" smtClean="0">
                <a:solidFill>
                  <a:schemeClr val="tx1"/>
                </a:solidFill>
                <a:effectLst/>
                <a:latin typeface="+mn-lt"/>
                <a:ea typeface="+mn-ea"/>
                <a:cs typeface="+mn-cs"/>
              </a:rPr>
              <a:t>15 449</a:t>
            </a:r>
            <a:r>
              <a:rPr lang="en-US" dirty="0" smtClean="0"/>
              <a:t> </a:t>
            </a:r>
            <a:r>
              <a:rPr lang="en-US" sz="1300" b="0" i="0" u="none" strike="noStrike" kern="1200" dirty="0" smtClean="0">
                <a:solidFill>
                  <a:schemeClr val="tx1"/>
                </a:solidFill>
                <a:effectLst/>
                <a:latin typeface="+mn-lt"/>
                <a:ea typeface="+mn-ea"/>
                <a:cs typeface="+mn-cs"/>
              </a:rPr>
              <a:t>2009</a:t>
            </a:r>
            <a:r>
              <a:rPr lang="en-US" dirty="0" smtClean="0"/>
              <a:t> </a:t>
            </a:r>
            <a:r>
              <a:rPr lang="en-US" sz="1300" b="0" i="0" u="none" strike="noStrike" kern="1200" dirty="0" smtClean="0">
                <a:solidFill>
                  <a:schemeClr val="tx1"/>
                </a:solidFill>
                <a:effectLst/>
                <a:latin typeface="+mn-lt"/>
                <a:ea typeface="+mn-ea"/>
                <a:cs typeface="+mn-cs"/>
              </a:rPr>
              <a:t>14 768</a:t>
            </a:r>
            <a:r>
              <a:rPr lang="en-US" dirty="0" smtClean="0"/>
              <a:t> </a:t>
            </a:r>
            <a:r>
              <a:rPr lang="en-US" sz="1300" b="0" i="0" u="none" strike="noStrike" kern="1200" dirty="0" smtClean="0">
                <a:solidFill>
                  <a:schemeClr val="tx1"/>
                </a:solidFill>
                <a:effectLst/>
                <a:latin typeface="+mn-lt"/>
                <a:ea typeface="+mn-ea"/>
                <a:cs typeface="+mn-cs"/>
              </a:rPr>
              <a:t>2004</a:t>
            </a:r>
            <a:r>
              <a:rPr lang="en-US" dirty="0" smtClean="0"/>
              <a:t> </a:t>
            </a:r>
            <a:r>
              <a:rPr lang="en-US" sz="1300" b="0" i="0" u="none" strike="noStrike" kern="1200" dirty="0" smtClean="0">
                <a:solidFill>
                  <a:schemeClr val="tx1"/>
                </a:solidFill>
                <a:effectLst/>
                <a:latin typeface="+mn-lt"/>
                <a:ea typeface="+mn-ea"/>
                <a:cs typeface="+mn-cs"/>
              </a:rPr>
              <a:t>14 537</a:t>
            </a:r>
            <a:r>
              <a:rPr lang="en-US" dirty="0" smtClean="0"/>
              <a:t> </a:t>
            </a:r>
            <a:r>
              <a:rPr lang="en-US" sz="1300" b="0" i="0" u="none" strike="noStrike" kern="1200" dirty="0" smtClean="0">
                <a:solidFill>
                  <a:schemeClr val="tx1"/>
                </a:solidFill>
                <a:effectLst/>
                <a:latin typeface="+mn-lt"/>
                <a:ea typeface="+mn-ea"/>
                <a:cs typeface="+mn-cs"/>
              </a:rPr>
              <a:t>2003</a:t>
            </a:r>
            <a:r>
              <a:rPr lang="en-US" dirty="0" smtClean="0"/>
              <a:t> </a:t>
            </a:r>
            <a:r>
              <a:rPr lang="en-US" sz="1300" b="0" i="0" u="none" strike="noStrike" kern="1200" dirty="0" smtClean="0">
                <a:solidFill>
                  <a:schemeClr val="tx1"/>
                </a:solidFill>
                <a:effectLst/>
                <a:latin typeface="+mn-lt"/>
                <a:ea typeface="+mn-ea"/>
                <a:cs typeface="+mn-cs"/>
              </a:rPr>
              <a:t>13 770</a:t>
            </a:r>
            <a:r>
              <a:rPr lang="en-US" dirty="0" smtClean="0"/>
              <a:t> </a:t>
            </a:r>
            <a:r>
              <a:rPr lang="en-US" sz="1300" b="0" i="0" u="none" strike="noStrike" kern="1200" dirty="0" smtClean="0">
                <a:solidFill>
                  <a:schemeClr val="tx1"/>
                </a:solidFill>
                <a:effectLst/>
                <a:latin typeface="+mn-lt"/>
                <a:ea typeface="+mn-ea"/>
                <a:cs typeface="+mn-cs"/>
              </a:rPr>
              <a:t>2010</a:t>
            </a:r>
            <a:r>
              <a:rPr lang="en-US" dirty="0" smtClean="0"/>
              <a:t> </a:t>
            </a:r>
            <a:r>
              <a:rPr lang="en-US" sz="1300" b="0" i="0" u="none" strike="noStrike" kern="1200" dirty="0" smtClean="0">
                <a:solidFill>
                  <a:schemeClr val="tx1"/>
                </a:solidFill>
                <a:effectLst/>
                <a:latin typeface="+mn-lt"/>
                <a:ea typeface="+mn-ea"/>
                <a:cs typeface="+mn-cs"/>
              </a:rPr>
              <a:t>13 491</a:t>
            </a:r>
            <a:r>
              <a:rPr lang="en-US" dirty="0" smtClean="0"/>
              <a:t> </a:t>
            </a:r>
            <a:r>
              <a:rPr lang="en-US" sz="1300" b="0" i="0" u="none" strike="noStrike" kern="1200" dirty="0" smtClean="0">
                <a:solidFill>
                  <a:schemeClr val="tx1"/>
                </a:solidFill>
                <a:effectLst/>
                <a:latin typeface="+mn-lt"/>
                <a:ea typeface="+mn-ea"/>
                <a:cs typeface="+mn-cs"/>
              </a:rPr>
              <a:t>1987</a:t>
            </a:r>
            <a:r>
              <a:rPr lang="en-US" dirty="0" smtClean="0"/>
              <a:t> </a:t>
            </a:r>
            <a:r>
              <a:rPr lang="en-US" sz="1300" b="0" i="0" u="none" strike="noStrike" kern="1200" dirty="0" smtClean="0">
                <a:solidFill>
                  <a:schemeClr val="tx1"/>
                </a:solidFill>
                <a:effectLst/>
                <a:latin typeface="+mn-lt"/>
                <a:ea typeface="+mn-ea"/>
                <a:cs typeface="+mn-cs"/>
              </a:rPr>
              <a:t>13 067</a:t>
            </a:r>
            <a:r>
              <a:rPr lang="en-US" dirty="0" smtClean="0"/>
              <a:t> </a:t>
            </a:r>
            <a:r>
              <a:rPr lang="en-US" sz="1300" b="0" i="0" u="none" strike="noStrike" kern="1200" dirty="0" smtClean="0">
                <a:solidFill>
                  <a:schemeClr val="tx1"/>
                </a:solidFill>
                <a:effectLst/>
                <a:latin typeface="+mn-lt"/>
                <a:ea typeface="+mn-ea"/>
                <a:cs typeface="+mn-cs"/>
              </a:rPr>
              <a:t>1995</a:t>
            </a:r>
            <a:r>
              <a:rPr lang="en-US" dirty="0" smtClean="0"/>
              <a:t> </a:t>
            </a:r>
            <a:r>
              <a:rPr lang="en-US" sz="1300" b="0" i="0" u="none" strike="noStrike" kern="1200" dirty="0" smtClean="0">
                <a:solidFill>
                  <a:schemeClr val="tx1"/>
                </a:solidFill>
                <a:effectLst/>
                <a:latin typeface="+mn-lt"/>
                <a:ea typeface="+mn-ea"/>
                <a:cs typeface="+mn-cs"/>
              </a:rPr>
              <a:t>13 062</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1 416 389</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Month</a:t>
            </a:r>
            <a:r>
              <a:rPr lang="en-US" dirty="0" smtClean="0"/>
              <a:t> </a:t>
            </a:r>
            <a:r>
              <a:rPr lang="en-US" sz="1300" b="0" i="0" u="none" strike="noStrike" kern="1200" dirty="0" smtClean="0">
                <a:solidFill>
                  <a:schemeClr val="tx1"/>
                </a:solidFill>
                <a:effectLst/>
                <a:latin typeface="+mn-lt"/>
                <a:ea typeface="+mn-ea"/>
                <a:cs typeface="+mn-cs"/>
              </a:rPr>
              <a:t> </a:t>
            </a:r>
            <a:r>
              <a:rPr lang="en-US" dirty="0" smtClean="0"/>
              <a:t> </a:t>
            </a:r>
            <a:r>
              <a:rPr lang="en-US" sz="1300" b="0" i="0" u="none" strike="noStrike" kern="1200" dirty="0" smtClean="0">
                <a:solidFill>
                  <a:schemeClr val="tx1"/>
                </a:solidFill>
                <a:effectLst/>
                <a:latin typeface="+mn-lt"/>
                <a:ea typeface="+mn-ea"/>
                <a:cs typeface="+mn-cs"/>
              </a:rPr>
              <a:t>July</a:t>
            </a:r>
            <a:r>
              <a:rPr lang="en-US" dirty="0" smtClean="0"/>
              <a:t> </a:t>
            </a:r>
            <a:r>
              <a:rPr lang="en-US" sz="1300" b="0" i="0" u="none" strike="noStrike" kern="1200" dirty="0" smtClean="0">
                <a:solidFill>
                  <a:schemeClr val="tx1"/>
                </a:solidFill>
                <a:effectLst/>
                <a:latin typeface="+mn-lt"/>
                <a:ea typeface="+mn-ea"/>
                <a:cs typeface="+mn-cs"/>
              </a:rPr>
              <a:t>128 063</a:t>
            </a:r>
            <a:r>
              <a:rPr lang="en-US" dirty="0" smtClean="0"/>
              <a:t> </a:t>
            </a:r>
            <a:r>
              <a:rPr lang="en-US" sz="1300" b="0" i="0" u="none" strike="noStrike" kern="1200" dirty="0" smtClean="0">
                <a:solidFill>
                  <a:schemeClr val="tx1"/>
                </a:solidFill>
                <a:effectLst/>
                <a:latin typeface="+mn-lt"/>
                <a:ea typeface="+mn-ea"/>
                <a:cs typeface="+mn-cs"/>
              </a:rPr>
              <a:t>June</a:t>
            </a:r>
            <a:r>
              <a:rPr lang="en-US" dirty="0" smtClean="0"/>
              <a:t> </a:t>
            </a:r>
            <a:r>
              <a:rPr lang="en-US" sz="1300" b="0" i="0" u="none" strike="noStrike" kern="1200" dirty="0" smtClean="0">
                <a:solidFill>
                  <a:schemeClr val="tx1"/>
                </a:solidFill>
                <a:effectLst/>
                <a:latin typeface="+mn-lt"/>
                <a:ea typeface="+mn-ea"/>
                <a:cs typeface="+mn-cs"/>
              </a:rPr>
              <a:t>109 216</a:t>
            </a:r>
            <a:r>
              <a:rPr lang="en-US" dirty="0" smtClean="0"/>
              <a:t> </a:t>
            </a:r>
            <a:r>
              <a:rPr lang="en-US" sz="1300" b="0" i="0" u="none" strike="noStrike" kern="1200" dirty="0" smtClean="0">
                <a:solidFill>
                  <a:schemeClr val="tx1"/>
                </a:solidFill>
                <a:effectLst/>
                <a:latin typeface="+mn-lt"/>
                <a:ea typeface="+mn-ea"/>
                <a:cs typeface="+mn-cs"/>
              </a:rPr>
              <a:t>August</a:t>
            </a:r>
            <a:r>
              <a:rPr lang="en-US" dirty="0" smtClean="0"/>
              <a:t> </a:t>
            </a:r>
            <a:r>
              <a:rPr lang="en-US" sz="1300" b="0" i="0" u="none" strike="noStrike" kern="1200" dirty="0" smtClean="0">
                <a:solidFill>
                  <a:schemeClr val="tx1"/>
                </a:solidFill>
                <a:effectLst/>
                <a:latin typeface="+mn-lt"/>
                <a:ea typeface="+mn-ea"/>
                <a:cs typeface="+mn-cs"/>
              </a:rPr>
              <a:t>95 497</a:t>
            </a:r>
            <a:r>
              <a:rPr lang="en-US" dirty="0" smtClean="0"/>
              <a:t> </a:t>
            </a:r>
            <a:r>
              <a:rPr lang="en-US" sz="1300" b="0" i="0" u="none" strike="noStrike" kern="1200" dirty="0" smtClean="0">
                <a:solidFill>
                  <a:schemeClr val="tx1"/>
                </a:solidFill>
                <a:effectLst/>
                <a:latin typeface="+mn-lt"/>
                <a:ea typeface="+mn-ea"/>
                <a:cs typeface="+mn-cs"/>
              </a:rPr>
              <a:t>September</a:t>
            </a:r>
            <a:r>
              <a:rPr lang="en-US" dirty="0" smtClean="0"/>
              <a:t> </a:t>
            </a:r>
            <a:r>
              <a:rPr lang="en-US" sz="1300" b="0" i="0" u="none" strike="noStrike" kern="1200" dirty="0" smtClean="0">
                <a:solidFill>
                  <a:schemeClr val="tx1"/>
                </a:solidFill>
                <a:effectLst/>
                <a:latin typeface="+mn-lt"/>
                <a:ea typeface="+mn-ea"/>
                <a:cs typeface="+mn-cs"/>
              </a:rPr>
              <a:t>56 116</a:t>
            </a:r>
            <a:r>
              <a:rPr lang="en-US" dirty="0" smtClean="0"/>
              <a:t> </a:t>
            </a:r>
            <a:r>
              <a:rPr lang="en-US" sz="1300" b="0" i="0" u="none" strike="noStrike" kern="1200" dirty="0" smtClean="0">
                <a:solidFill>
                  <a:schemeClr val="tx1"/>
                </a:solidFill>
                <a:effectLst/>
                <a:latin typeface="+mn-lt"/>
                <a:ea typeface="+mn-ea"/>
                <a:cs typeface="+mn-cs"/>
              </a:rPr>
              <a:t>May</a:t>
            </a:r>
            <a:r>
              <a:rPr lang="en-US" dirty="0" smtClean="0"/>
              <a:t> </a:t>
            </a:r>
            <a:r>
              <a:rPr lang="en-US" sz="1300" b="0" i="0" u="none" strike="noStrike" kern="1200" dirty="0" smtClean="0">
                <a:solidFill>
                  <a:schemeClr val="tx1"/>
                </a:solidFill>
                <a:effectLst/>
                <a:latin typeface="+mn-lt"/>
                <a:ea typeface="+mn-ea"/>
                <a:cs typeface="+mn-cs"/>
              </a:rPr>
              <a:t>53 805</a:t>
            </a:r>
            <a:r>
              <a:rPr lang="en-US" dirty="0" smtClean="0"/>
              <a:t> </a:t>
            </a:r>
            <a:r>
              <a:rPr lang="en-US" sz="1300" b="0" i="0" u="none" strike="noStrike" kern="1200" dirty="0" smtClean="0">
                <a:solidFill>
                  <a:schemeClr val="tx1"/>
                </a:solidFill>
                <a:effectLst/>
                <a:latin typeface="+mn-lt"/>
                <a:ea typeface="+mn-ea"/>
                <a:cs typeface="+mn-cs"/>
              </a:rPr>
              <a:t>January</a:t>
            </a:r>
            <a:r>
              <a:rPr lang="en-US" dirty="0" smtClean="0"/>
              <a:t> </a:t>
            </a:r>
            <a:r>
              <a:rPr lang="en-US" sz="1300" b="0" i="0" u="none" strike="noStrike" kern="1200" dirty="0" smtClean="0">
                <a:solidFill>
                  <a:schemeClr val="tx1"/>
                </a:solidFill>
                <a:effectLst/>
                <a:latin typeface="+mn-lt"/>
                <a:ea typeface="+mn-ea"/>
                <a:cs typeface="+mn-cs"/>
              </a:rPr>
              <a:t>51 449</a:t>
            </a:r>
            <a:r>
              <a:rPr lang="en-US" dirty="0" smtClean="0"/>
              <a:t> </a:t>
            </a:r>
            <a:r>
              <a:rPr lang="en-US" sz="1300" b="0" i="0" u="none" strike="noStrike" kern="1200" dirty="0" smtClean="0">
                <a:solidFill>
                  <a:schemeClr val="tx1"/>
                </a:solidFill>
                <a:effectLst/>
                <a:latin typeface="+mn-lt"/>
                <a:ea typeface="+mn-ea"/>
                <a:cs typeface="+mn-cs"/>
              </a:rPr>
              <a:t>October</a:t>
            </a:r>
            <a:r>
              <a:rPr lang="en-US" dirty="0" smtClean="0"/>
              <a:t> </a:t>
            </a:r>
            <a:r>
              <a:rPr lang="en-US" sz="1300" b="0" i="0" u="none" strike="noStrike" kern="1200" dirty="0" smtClean="0">
                <a:solidFill>
                  <a:schemeClr val="tx1"/>
                </a:solidFill>
                <a:effectLst/>
                <a:latin typeface="+mn-lt"/>
                <a:ea typeface="+mn-ea"/>
                <a:cs typeface="+mn-cs"/>
              </a:rPr>
              <a:t>29 994</a:t>
            </a:r>
            <a:r>
              <a:rPr lang="en-US" dirty="0" smtClean="0"/>
              <a:t> </a:t>
            </a:r>
            <a:r>
              <a:rPr lang="en-US" sz="1300" b="0" i="0" u="none" strike="noStrike" kern="1200" dirty="0" smtClean="0">
                <a:solidFill>
                  <a:schemeClr val="tx1"/>
                </a:solidFill>
                <a:effectLst/>
                <a:latin typeface="+mn-lt"/>
                <a:ea typeface="+mn-ea"/>
                <a:cs typeface="+mn-cs"/>
              </a:rPr>
              <a:t>April</a:t>
            </a:r>
            <a:r>
              <a:rPr lang="en-US" dirty="0" smtClean="0"/>
              <a:t> </a:t>
            </a:r>
            <a:r>
              <a:rPr lang="en-US" sz="1300" b="0" i="0" u="none" strike="noStrike" kern="1200" dirty="0" smtClean="0">
                <a:solidFill>
                  <a:schemeClr val="tx1"/>
                </a:solidFill>
                <a:effectLst/>
                <a:latin typeface="+mn-lt"/>
                <a:ea typeface="+mn-ea"/>
                <a:cs typeface="+mn-cs"/>
              </a:rPr>
              <a:t>15 829</a:t>
            </a:r>
            <a:r>
              <a:rPr lang="en-US" dirty="0" smtClean="0"/>
              <a:t> </a:t>
            </a:r>
            <a:r>
              <a:rPr lang="en-US" sz="1300" b="0" i="0" u="none" strike="noStrike" kern="1200" dirty="0" smtClean="0">
                <a:solidFill>
                  <a:schemeClr val="tx1"/>
                </a:solidFill>
                <a:effectLst/>
                <a:latin typeface="+mn-lt"/>
                <a:ea typeface="+mn-ea"/>
                <a:cs typeface="+mn-cs"/>
              </a:rPr>
              <a:t>December</a:t>
            </a:r>
            <a:r>
              <a:rPr lang="en-US" dirty="0" smtClean="0"/>
              <a:t> </a:t>
            </a:r>
            <a:r>
              <a:rPr lang="en-US" sz="1300" b="0" i="0" u="none" strike="noStrike" kern="1200" dirty="0" smtClean="0">
                <a:solidFill>
                  <a:schemeClr val="tx1"/>
                </a:solidFill>
                <a:effectLst/>
                <a:latin typeface="+mn-lt"/>
                <a:ea typeface="+mn-ea"/>
                <a:cs typeface="+mn-cs"/>
              </a:rPr>
              <a:t>13 853</a:t>
            </a:r>
            <a:r>
              <a:rPr lang="en-US" dirty="0" smtClean="0"/>
              <a:t> </a:t>
            </a:r>
            <a:r>
              <a:rPr lang="en-US" sz="1300" b="0" i="0" u="none" strike="noStrike" kern="1200" dirty="0" smtClean="0">
                <a:solidFill>
                  <a:schemeClr val="tx1"/>
                </a:solidFill>
                <a:effectLst/>
                <a:latin typeface="+mn-lt"/>
                <a:ea typeface="+mn-ea"/>
                <a:cs typeface="+mn-cs"/>
              </a:rPr>
              <a:t>November</a:t>
            </a:r>
            <a:r>
              <a:rPr lang="en-US" dirty="0" smtClean="0"/>
              <a:t> </a:t>
            </a:r>
            <a:r>
              <a:rPr lang="en-US" sz="1300" b="0" i="0" u="none" strike="noStrike" kern="1200" dirty="0" smtClean="0">
                <a:solidFill>
                  <a:schemeClr val="tx1"/>
                </a:solidFill>
                <a:effectLst/>
                <a:latin typeface="+mn-lt"/>
                <a:ea typeface="+mn-ea"/>
                <a:cs typeface="+mn-cs"/>
              </a:rPr>
              <a:t>8 387</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1 003 430</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50</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i="0" u="none" strike="noStrike" kern="1200" dirty="0" smtClean="0">
                <a:solidFill>
                  <a:schemeClr val="tx1"/>
                </a:solidFill>
                <a:effectLst/>
                <a:latin typeface="+mn-lt"/>
                <a:ea typeface="+mn-ea"/>
                <a:cs typeface="+mn-cs"/>
              </a:rPr>
              <a:t>Basis of record</a:t>
            </a:r>
            <a:r>
              <a:rPr lang="en-US" dirty="0" smtClean="0"/>
              <a:t> </a:t>
            </a:r>
            <a:r>
              <a:rPr lang="en-US" sz="1300" b="0" i="0" u="none" strike="noStrike" kern="1200" dirty="0" smtClean="0">
                <a:solidFill>
                  <a:schemeClr val="tx1"/>
                </a:solidFill>
                <a:effectLst/>
                <a:latin typeface="+mn-lt"/>
                <a:ea typeface="+mn-ea"/>
                <a:cs typeface="+mn-cs"/>
              </a:rPr>
              <a:t>observation</a:t>
            </a:r>
            <a:r>
              <a:rPr lang="en-US" dirty="0" smtClean="0"/>
              <a:t> </a:t>
            </a:r>
            <a:r>
              <a:rPr lang="en-US" sz="1300" b="0" i="0" u="none" strike="noStrike" kern="1200" dirty="0" smtClean="0">
                <a:solidFill>
                  <a:schemeClr val="tx1"/>
                </a:solidFill>
                <a:effectLst/>
                <a:latin typeface="+mn-lt"/>
                <a:ea typeface="+mn-ea"/>
                <a:cs typeface="+mn-cs"/>
              </a:rPr>
              <a:t>29 488</a:t>
            </a:r>
            <a:r>
              <a:rPr lang="en-US" dirty="0" smtClean="0"/>
              <a:t> </a:t>
            </a:r>
            <a:r>
              <a:rPr lang="en-US" sz="1300" b="0" i="0" u="none" strike="noStrike" kern="1200" dirty="0" smtClean="0">
                <a:solidFill>
                  <a:schemeClr val="tx1"/>
                </a:solidFill>
                <a:effectLst/>
                <a:latin typeface="+mn-lt"/>
                <a:ea typeface="+mn-ea"/>
                <a:cs typeface="+mn-cs"/>
              </a:rPr>
              <a:t>literature</a:t>
            </a:r>
            <a:r>
              <a:rPr lang="en-US" dirty="0" smtClean="0"/>
              <a:t> </a:t>
            </a:r>
            <a:r>
              <a:rPr lang="en-US" sz="1300" b="0" i="0" u="none" strike="noStrike" kern="1200" dirty="0" smtClean="0">
                <a:solidFill>
                  <a:schemeClr val="tx1"/>
                </a:solidFill>
                <a:effectLst/>
                <a:latin typeface="+mn-lt"/>
                <a:ea typeface="+mn-ea"/>
                <a:cs typeface="+mn-cs"/>
              </a:rPr>
              <a:t>608</a:t>
            </a:r>
            <a:r>
              <a:rPr lang="en-US" dirty="0" smtClean="0"/>
              <a:t> </a:t>
            </a:r>
            <a:r>
              <a:rPr lang="en-US" sz="1300" b="0" i="0" u="none" strike="noStrike" kern="1200" dirty="0" smtClean="0">
                <a:solidFill>
                  <a:schemeClr val="tx1"/>
                </a:solidFill>
                <a:effectLst/>
                <a:latin typeface="+mn-lt"/>
                <a:ea typeface="+mn-ea"/>
                <a:cs typeface="+mn-cs"/>
              </a:rPr>
              <a:t>preserved specimen</a:t>
            </a:r>
            <a:r>
              <a:rPr lang="en-US" dirty="0" smtClean="0"/>
              <a:t> </a:t>
            </a:r>
            <a:r>
              <a:rPr lang="en-US" sz="1300" b="0" i="0" u="none" strike="noStrike" kern="1200" dirty="0" smtClean="0">
                <a:solidFill>
                  <a:schemeClr val="tx1"/>
                </a:solidFill>
                <a:effectLst/>
                <a:latin typeface="+mn-lt"/>
                <a:ea typeface="+mn-ea"/>
                <a:cs typeface="+mn-cs"/>
              </a:rPr>
              <a:t>481 275</a:t>
            </a:r>
            <a:r>
              <a:rPr lang="en-US" dirty="0" smtClean="0"/>
              <a:t> </a:t>
            </a:r>
            <a:r>
              <a:rPr lang="en-US" sz="1300" b="0" i="0" u="none" strike="noStrike" kern="1200" dirty="0" smtClean="0">
                <a:solidFill>
                  <a:schemeClr val="tx1"/>
                </a:solidFill>
                <a:effectLst/>
                <a:latin typeface="+mn-lt"/>
                <a:ea typeface="+mn-ea"/>
                <a:cs typeface="+mn-cs"/>
              </a:rPr>
              <a:t>fossil specimen</a:t>
            </a:r>
            <a:r>
              <a:rPr lang="en-US" dirty="0" smtClean="0"/>
              <a:t> </a:t>
            </a:r>
            <a:r>
              <a:rPr lang="en-US" sz="1300" b="0" i="0" u="none" strike="noStrike" kern="1200" dirty="0" smtClean="0">
                <a:solidFill>
                  <a:schemeClr val="tx1"/>
                </a:solidFill>
                <a:effectLst/>
                <a:latin typeface="+mn-lt"/>
                <a:ea typeface="+mn-ea"/>
                <a:cs typeface="+mn-cs"/>
              </a:rPr>
              <a:t>35</a:t>
            </a:r>
            <a:r>
              <a:rPr lang="en-US" dirty="0" smtClean="0"/>
              <a:t> </a:t>
            </a:r>
            <a:r>
              <a:rPr lang="en-US" sz="1300" b="0" i="0" u="none" strike="noStrike" kern="1200" dirty="0" smtClean="0">
                <a:solidFill>
                  <a:schemeClr val="tx1"/>
                </a:solidFill>
                <a:effectLst/>
                <a:latin typeface="+mn-lt"/>
                <a:ea typeface="+mn-ea"/>
                <a:cs typeface="+mn-cs"/>
              </a:rPr>
              <a:t>living specimen</a:t>
            </a:r>
            <a:r>
              <a:rPr lang="en-US" dirty="0" smtClean="0"/>
              <a:t> </a:t>
            </a:r>
            <a:r>
              <a:rPr lang="en-US" sz="1300" b="0" i="0" u="none" strike="noStrike" kern="1200" dirty="0" smtClean="0">
                <a:solidFill>
                  <a:schemeClr val="tx1"/>
                </a:solidFill>
                <a:effectLst/>
                <a:latin typeface="+mn-lt"/>
                <a:ea typeface="+mn-ea"/>
                <a:cs typeface="+mn-cs"/>
              </a:rPr>
              <a:t>79 530</a:t>
            </a:r>
            <a:r>
              <a:rPr lang="en-US" dirty="0" smtClean="0"/>
              <a:t> </a:t>
            </a:r>
            <a:r>
              <a:rPr lang="en-US" sz="1300" b="0" i="0" u="none" strike="noStrike" kern="1200" dirty="0" smtClean="0">
                <a:solidFill>
                  <a:schemeClr val="tx1"/>
                </a:solidFill>
                <a:effectLst/>
                <a:latin typeface="+mn-lt"/>
                <a:ea typeface="+mn-ea"/>
                <a:cs typeface="+mn-cs"/>
              </a:rPr>
              <a:t>human observation</a:t>
            </a:r>
            <a:r>
              <a:rPr lang="en-US" dirty="0" smtClean="0"/>
              <a:t> </a:t>
            </a:r>
            <a:r>
              <a:rPr lang="en-US" sz="1300" b="0" i="0" u="none" strike="noStrike" kern="1200" dirty="0" smtClean="0">
                <a:solidFill>
                  <a:schemeClr val="tx1"/>
                </a:solidFill>
                <a:effectLst/>
                <a:latin typeface="+mn-lt"/>
                <a:ea typeface="+mn-ea"/>
                <a:cs typeface="+mn-cs"/>
              </a:rPr>
              <a:t>559 058</a:t>
            </a:r>
            <a:r>
              <a:rPr lang="en-US" dirty="0" smtClean="0"/>
              <a:t> </a:t>
            </a:r>
            <a:r>
              <a:rPr lang="en-US" sz="1300" b="0" i="0" u="none" strike="noStrike" kern="1200" dirty="0" smtClean="0">
                <a:solidFill>
                  <a:schemeClr val="tx1"/>
                </a:solidFill>
                <a:effectLst/>
                <a:latin typeface="+mn-lt"/>
                <a:ea typeface="+mn-ea"/>
                <a:cs typeface="+mn-cs"/>
              </a:rPr>
              <a:t>machine observation</a:t>
            </a:r>
            <a:r>
              <a:rPr lang="en-US" dirty="0" smtClean="0"/>
              <a:t> </a:t>
            </a:r>
            <a:r>
              <a:rPr lang="en-US" sz="1300" b="0" i="0" u="none" strike="noStrike" kern="1200" dirty="0" smtClean="0">
                <a:solidFill>
                  <a:schemeClr val="tx1"/>
                </a:solidFill>
                <a:effectLst/>
                <a:latin typeface="+mn-lt"/>
                <a:ea typeface="+mn-ea"/>
                <a:cs typeface="+mn-cs"/>
              </a:rPr>
              <a:t>150</a:t>
            </a:r>
            <a:r>
              <a:rPr lang="en-US" dirty="0" smtClean="0"/>
              <a:t> </a:t>
            </a:r>
            <a:r>
              <a:rPr lang="en-US" sz="1300" b="0" i="0" u="none" strike="noStrike" kern="1200" dirty="0" smtClean="0">
                <a:solidFill>
                  <a:schemeClr val="tx1"/>
                </a:solidFill>
                <a:effectLst/>
                <a:latin typeface="+mn-lt"/>
                <a:ea typeface="+mn-ea"/>
                <a:cs typeface="+mn-cs"/>
              </a:rPr>
              <a:t>material sample</a:t>
            </a:r>
            <a:r>
              <a:rPr lang="en-US" dirty="0" smtClean="0"/>
              <a:t> </a:t>
            </a:r>
            <a:r>
              <a:rPr lang="en-US" sz="1300" b="0" i="0" u="none" strike="noStrike" kern="1200" dirty="0" smtClean="0">
                <a:solidFill>
                  <a:schemeClr val="tx1"/>
                </a:solidFill>
                <a:effectLst/>
                <a:latin typeface="+mn-lt"/>
                <a:ea typeface="+mn-ea"/>
                <a:cs typeface="+mn-cs"/>
              </a:rPr>
              <a:t>46</a:t>
            </a:r>
            <a:r>
              <a:rPr lang="en-US" dirty="0" smtClean="0"/>
              <a:t> </a:t>
            </a:r>
            <a:r>
              <a:rPr lang="en-US" sz="1300" b="0" i="0" u="none" strike="noStrike" kern="1200" dirty="0" smtClean="0">
                <a:solidFill>
                  <a:schemeClr val="tx1"/>
                </a:solidFill>
                <a:effectLst/>
                <a:latin typeface="+mn-lt"/>
                <a:ea typeface="+mn-ea"/>
                <a:cs typeface="+mn-cs"/>
              </a:rPr>
              <a:t>unknown</a:t>
            </a:r>
            <a:r>
              <a:rPr lang="en-US" dirty="0" smtClean="0"/>
              <a:t> </a:t>
            </a:r>
            <a:r>
              <a:rPr lang="en-US" sz="1300" b="0" i="0" u="none" strike="noStrike" kern="1200" dirty="0" smtClean="0">
                <a:solidFill>
                  <a:schemeClr val="tx1"/>
                </a:solidFill>
                <a:effectLst/>
                <a:latin typeface="+mn-lt"/>
                <a:ea typeface="+mn-ea"/>
                <a:cs typeface="+mn-cs"/>
              </a:rPr>
              <a:t>408 964</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6 485</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Country</a:t>
            </a:r>
            <a:r>
              <a:rPr lang="en-US" dirty="0" smtClean="0"/>
              <a:t> </a:t>
            </a:r>
            <a:r>
              <a:rPr lang="en-US" sz="1300" b="0" i="0" u="none" strike="noStrike" kern="1200" dirty="0" smtClean="0">
                <a:solidFill>
                  <a:schemeClr val="tx1"/>
                </a:solidFill>
                <a:effectLst/>
                <a:latin typeface="+mn-lt"/>
                <a:ea typeface="+mn-ea"/>
                <a:cs typeface="+mn-cs"/>
              </a:rPr>
              <a:t>Netherlands</a:t>
            </a:r>
            <a:r>
              <a:rPr lang="en-US" dirty="0" smtClean="0"/>
              <a:t> </a:t>
            </a:r>
            <a:r>
              <a:rPr lang="en-US" sz="1300" b="0" i="0" u="none" strike="noStrike" kern="1200" dirty="0" smtClean="0">
                <a:solidFill>
                  <a:schemeClr val="tx1"/>
                </a:solidFill>
                <a:effectLst/>
                <a:latin typeface="+mn-lt"/>
                <a:ea typeface="+mn-ea"/>
                <a:cs typeface="+mn-cs"/>
              </a:rPr>
              <a:t>179 605</a:t>
            </a:r>
            <a:r>
              <a:rPr lang="en-US" dirty="0" smtClean="0"/>
              <a:t> </a:t>
            </a:r>
            <a:r>
              <a:rPr lang="en-US" sz="1300" b="0" i="0" u="none" strike="noStrike" kern="1200" dirty="0" smtClean="0">
                <a:solidFill>
                  <a:schemeClr val="tx1"/>
                </a:solidFill>
                <a:effectLst/>
                <a:latin typeface="+mn-lt"/>
                <a:ea typeface="+mn-ea"/>
                <a:cs typeface="+mn-cs"/>
              </a:rPr>
              <a:t>France</a:t>
            </a:r>
            <a:r>
              <a:rPr lang="en-US" dirty="0" smtClean="0"/>
              <a:t> </a:t>
            </a:r>
            <a:r>
              <a:rPr lang="en-US" sz="1300" b="0" i="0" u="none" strike="noStrike" kern="1200" dirty="0" smtClean="0">
                <a:solidFill>
                  <a:schemeClr val="tx1"/>
                </a:solidFill>
                <a:effectLst/>
                <a:latin typeface="+mn-lt"/>
                <a:ea typeface="+mn-ea"/>
                <a:cs typeface="+mn-cs"/>
              </a:rPr>
              <a:t>126 707</a:t>
            </a:r>
            <a:r>
              <a:rPr lang="en-US" dirty="0" smtClean="0"/>
              <a:t> </a:t>
            </a:r>
            <a:r>
              <a:rPr lang="en-US" sz="1300" b="0" i="0" u="none" strike="noStrike" kern="1200" dirty="0" smtClean="0">
                <a:solidFill>
                  <a:schemeClr val="tx1"/>
                </a:solidFill>
                <a:effectLst/>
                <a:latin typeface="+mn-lt"/>
                <a:ea typeface="+mn-ea"/>
                <a:cs typeface="+mn-cs"/>
              </a:rPr>
              <a:t>United States</a:t>
            </a:r>
            <a:r>
              <a:rPr lang="en-US" dirty="0" smtClean="0"/>
              <a:t> </a:t>
            </a:r>
            <a:r>
              <a:rPr lang="en-US" sz="1300" b="0" i="0" u="none" strike="noStrike" kern="1200" dirty="0" smtClean="0">
                <a:solidFill>
                  <a:schemeClr val="tx1"/>
                </a:solidFill>
                <a:effectLst/>
                <a:latin typeface="+mn-lt"/>
                <a:ea typeface="+mn-ea"/>
                <a:cs typeface="+mn-cs"/>
              </a:rPr>
              <a:t>99 317</a:t>
            </a:r>
            <a:r>
              <a:rPr lang="en-US" dirty="0" smtClean="0"/>
              <a:t> </a:t>
            </a:r>
            <a:r>
              <a:rPr lang="en-US" sz="1300" b="0" i="0" u="none" strike="noStrike" kern="1200" dirty="0" smtClean="0">
                <a:solidFill>
                  <a:schemeClr val="tx1"/>
                </a:solidFill>
                <a:effectLst/>
                <a:latin typeface="+mn-lt"/>
                <a:ea typeface="+mn-ea"/>
                <a:cs typeface="+mn-cs"/>
              </a:rPr>
              <a:t>Germany</a:t>
            </a:r>
            <a:r>
              <a:rPr lang="en-US" dirty="0" smtClean="0"/>
              <a:t> </a:t>
            </a:r>
            <a:r>
              <a:rPr lang="en-US" sz="1300" b="0" i="0" u="none" strike="noStrike" kern="1200" dirty="0" smtClean="0">
                <a:solidFill>
                  <a:schemeClr val="tx1"/>
                </a:solidFill>
                <a:effectLst/>
                <a:latin typeface="+mn-lt"/>
                <a:ea typeface="+mn-ea"/>
                <a:cs typeface="+mn-cs"/>
              </a:rPr>
              <a:t>88 617</a:t>
            </a:r>
            <a:r>
              <a:rPr lang="en-US" dirty="0" smtClean="0"/>
              <a:t> </a:t>
            </a:r>
            <a:r>
              <a:rPr lang="en-US" sz="1300" b="0" i="0" u="none" strike="noStrike" kern="1200" dirty="0" smtClean="0">
                <a:solidFill>
                  <a:schemeClr val="tx1"/>
                </a:solidFill>
                <a:effectLst/>
                <a:latin typeface="+mn-lt"/>
                <a:ea typeface="+mn-ea"/>
                <a:cs typeface="+mn-cs"/>
              </a:rPr>
              <a:t>United Kingdom</a:t>
            </a:r>
            <a:r>
              <a:rPr lang="en-US" dirty="0" smtClean="0"/>
              <a:t> </a:t>
            </a:r>
            <a:r>
              <a:rPr lang="en-US" sz="1300" b="0" i="0" u="none" strike="noStrike" kern="1200" dirty="0" smtClean="0">
                <a:solidFill>
                  <a:schemeClr val="tx1"/>
                </a:solidFill>
                <a:effectLst/>
                <a:latin typeface="+mn-lt"/>
                <a:ea typeface="+mn-ea"/>
                <a:cs typeface="+mn-cs"/>
              </a:rPr>
              <a:t>64 632</a:t>
            </a:r>
            <a:r>
              <a:rPr lang="en-US" dirty="0" smtClean="0"/>
              <a:t> </a:t>
            </a:r>
            <a:r>
              <a:rPr lang="en-US" sz="1300" b="0" i="0" u="none" strike="noStrike" kern="1200" dirty="0" smtClean="0">
                <a:solidFill>
                  <a:schemeClr val="tx1"/>
                </a:solidFill>
                <a:effectLst/>
                <a:latin typeface="+mn-lt"/>
                <a:ea typeface="+mn-ea"/>
                <a:cs typeface="+mn-cs"/>
              </a:rPr>
              <a:t>Sweden</a:t>
            </a:r>
            <a:r>
              <a:rPr lang="en-US" dirty="0" smtClean="0"/>
              <a:t> </a:t>
            </a:r>
            <a:r>
              <a:rPr lang="en-US" sz="1300" b="0" i="0" u="none" strike="noStrike" kern="1200" dirty="0" smtClean="0">
                <a:solidFill>
                  <a:schemeClr val="tx1"/>
                </a:solidFill>
                <a:effectLst/>
                <a:latin typeface="+mn-lt"/>
                <a:ea typeface="+mn-ea"/>
                <a:cs typeface="+mn-cs"/>
              </a:rPr>
              <a:t>64 355</a:t>
            </a:r>
            <a:r>
              <a:rPr lang="en-US" dirty="0" smtClean="0"/>
              <a:t> </a:t>
            </a:r>
            <a:r>
              <a:rPr lang="en-US" sz="1300" b="0" i="0" u="none" strike="noStrike" kern="1200" dirty="0" smtClean="0">
                <a:solidFill>
                  <a:schemeClr val="tx1"/>
                </a:solidFill>
                <a:effectLst/>
                <a:latin typeface="+mn-lt"/>
                <a:ea typeface="+mn-ea"/>
                <a:cs typeface="+mn-cs"/>
              </a:rPr>
              <a:t>Spain</a:t>
            </a:r>
            <a:r>
              <a:rPr lang="en-US" dirty="0" smtClean="0"/>
              <a:t> </a:t>
            </a:r>
            <a:r>
              <a:rPr lang="en-US" sz="1300" b="0" i="0" u="none" strike="noStrike" kern="1200" dirty="0" smtClean="0">
                <a:solidFill>
                  <a:schemeClr val="tx1"/>
                </a:solidFill>
                <a:effectLst/>
                <a:latin typeface="+mn-lt"/>
                <a:ea typeface="+mn-ea"/>
                <a:cs typeface="+mn-cs"/>
              </a:rPr>
              <a:t>60 301</a:t>
            </a:r>
            <a:r>
              <a:rPr lang="en-US" dirty="0" smtClean="0"/>
              <a:t> </a:t>
            </a:r>
            <a:r>
              <a:rPr lang="en-US" sz="1300" b="0" i="0" u="none" strike="noStrike" kern="1200" dirty="0" smtClean="0">
                <a:solidFill>
                  <a:schemeClr val="tx1"/>
                </a:solidFill>
                <a:effectLst/>
                <a:latin typeface="+mn-lt"/>
                <a:ea typeface="+mn-ea"/>
                <a:cs typeface="+mn-cs"/>
              </a:rPr>
              <a:t>Afghanistan</a:t>
            </a:r>
            <a:r>
              <a:rPr lang="en-US" dirty="0" smtClean="0"/>
              <a:t> </a:t>
            </a:r>
            <a:r>
              <a:rPr lang="en-US" sz="1300" b="0" i="0" u="none" strike="noStrike" kern="1200" dirty="0" smtClean="0">
                <a:solidFill>
                  <a:schemeClr val="tx1"/>
                </a:solidFill>
                <a:effectLst/>
                <a:latin typeface="+mn-lt"/>
                <a:ea typeface="+mn-ea"/>
                <a:cs typeface="+mn-cs"/>
              </a:rPr>
              <a:t>42 334</a:t>
            </a:r>
            <a:r>
              <a:rPr lang="en-US" dirty="0" smtClean="0"/>
              <a:t> </a:t>
            </a:r>
            <a:r>
              <a:rPr lang="en-US" sz="1300" b="0" i="0" u="none" strike="noStrike" kern="1200" dirty="0" smtClean="0">
                <a:solidFill>
                  <a:schemeClr val="tx1"/>
                </a:solidFill>
                <a:effectLst/>
                <a:latin typeface="+mn-lt"/>
                <a:ea typeface="+mn-ea"/>
                <a:cs typeface="+mn-cs"/>
              </a:rPr>
              <a:t>Denmark</a:t>
            </a:r>
            <a:r>
              <a:rPr lang="en-US" dirty="0" smtClean="0"/>
              <a:t> </a:t>
            </a:r>
            <a:r>
              <a:rPr lang="en-US" sz="1300" b="0" i="0" u="none" strike="noStrike" kern="1200" dirty="0" smtClean="0">
                <a:solidFill>
                  <a:schemeClr val="tx1"/>
                </a:solidFill>
                <a:effectLst/>
                <a:latin typeface="+mn-lt"/>
                <a:ea typeface="+mn-ea"/>
                <a:cs typeface="+mn-cs"/>
              </a:rPr>
              <a:t>40 290</a:t>
            </a:r>
            <a:r>
              <a:rPr lang="en-US" dirty="0" smtClean="0"/>
              <a:t> </a:t>
            </a:r>
            <a:r>
              <a:rPr lang="en-US" sz="1300" b="0" i="0" u="none" strike="noStrike" kern="1200" dirty="0" smtClean="0">
                <a:solidFill>
                  <a:schemeClr val="tx1"/>
                </a:solidFill>
                <a:effectLst/>
                <a:latin typeface="+mn-lt"/>
                <a:ea typeface="+mn-ea"/>
                <a:cs typeface="+mn-cs"/>
              </a:rPr>
              <a:t>Belgium</a:t>
            </a:r>
            <a:r>
              <a:rPr lang="en-US" dirty="0" smtClean="0"/>
              <a:t> </a:t>
            </a:r>
            <a:r>
              <a:rPr lang="en-US" sz="1300" b="0" i="0" u="none" strike="noStrike" kern="1200" dirty="0" smtClean="0">
                <a:solidFill>
                  <a:schemeClr val="tx1"/>
                </a:solidFill>
                <a:effectLst/>
                <a:latin typeface="+mn-lt"/>
                <a:ea typeface="+mn-ea"/>
                <a:cs typeface="+mn-cs"/>
              </a:rPr>
              <a:t>38 939</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760 542</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Publisher</a:t>
            </a:r>
            <a:r>
              <a:rPr lang="en-US" dirty="0" smtClean="0"/>
              <a:t> </a:t>
            </a:r>
            <a:r>
              <a:rPr lang="en-US" sz="1300" b="0" i="0" u="none" strike="noStrike" kern="1200" dirty="0" smtClean="0">
                <a:solidFill>
                  <a:schemeClr val="tx1"/>
                </a:solidFill>
                <a:effectLst/>
                <a:latin typeface="+mn-lt"/>
                <a:ea typeface="+mn-ea"/>
                <a:cs typeface="+mn-cs"/>
              </a:rPr>
              <a:t>Bioversity International</a:t>
            </a:r>
            <a:r>
              <a:rPr lang="en-US" dirty="0" smtClean="0"/>
              <a:t> </a:t>
            </a:r>
            <a:r>
              <a:rPr lang="en-US" sz="1300" b="0" i="0" u="none" strike="noStrike" kern="1200" dirty="0" smtClean="0">
                <a:solidFill>
                  <a:schemeClr val="tx1"/>
                </a:solidFill>
                <a:effectLst/>
                <a:latin typeface="+mn-lt"/>
                <a:ea typeface="+mn-ea"/>
                <a:cs typeface="+mn-cs"/>
              </a:rPr>
              <a:t>511 179</a:t>
            </a:r>
            <a:r>
              <a:rPr lang="en-US" dirty="0" smtClean="0"/>
              <a:t> </a:t>
            </a:r>
            <a:r>
              <a:rPr lang="en-US" sz="1300" b="0" i="0" u="none" strike="noStrike" kern="1200" dirty="0" err="1" smtClean="0">
                <a:solidFill>
                  <a:schemeClr val="tx1"/>
                </a:solidFill>
                <a:effectLst/>
                <a:latin typeface="+mn-lt"/>
                <a:ea typeface="+mn-ea"/>
                <a:cs typeface="+mn-cs"/>
              </a:rPr>
              <a:t>Alterra</a:t>
            </a:r>
            <a:r>
              <a:rPr lang="en-US" sz="1300" b="0" i="0" u="none" strike="noStrike" kern="1200" dirty="0" smtClean="0">
                <a:solidFill>
                  <a:schemeClr val="tx1"/>
                </a:solidFill>
                <a:effectLst/>
                <a:latin typeface="+mn-lt"/>
                <a:ea typeface="+mn-ea"/>
                <a:cs typeface="+mn-cs"/>
              </a:rPr>
              <a:t>, Wageningen UR</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Centro </a:t>
            </a:r>
            <a:r>
              <a:rPr lang="en-US" sz="1300" b="0" i="0" u="none" strike="noStrike" kern="1200" dirty="0" err="1" smtClean="0">
                <a:solidFill>
                  <a:schemeClr val="tx1"/>
                </a:solidFill>
                <a:effectLst/>
                <a:latin typeface="+mn-lt"/>
                <a:ea typeface="+mn-ea"/>
                <a:cs typeface="+mn-cs"/>
              </a:rPr>
              <a:t>Internacional</a:t>
            </a:r>
            <a:r>
              <a:rPr lang="en-US" sz="1300" b="0" i="0" u="none" strike="noStrike" kern="1200" dirty="0" smtClean="0">
                <a:solidFill>
                  <a:schemeClr val="tx1"/>
                </a:solidFill>
                <a:effectLst/>
                <a:latin typeface="+mn-lt"/>
                <a:ea typeface="+mn-ea"/>
                <a:cs typeface="+mn-cs"/>
              </a:rPr>
              <a:t> de </a:t>
            </a:r>
            <a:r>
              <a:rPr lang="en-US" sz="1300" b="0" i="0" u="none" strike="noStrike" kern="1200" dirty="0" err="1" smtClean="0">
                <a:solidFill>
                  <a:schemeClr val="tx1"/>
                </a:solidFill>
                <a:effectLst/>
                <a:latin typeface="+mn-lt"/>
                <a:ea typeface="+mn-ea"/>
                <a:cs typeface="+mn-cs"/>
              </a:rPr>
              <a:t>Agricultura</a:t>
            </a:r>
            <a:r>
              <a:rPr lang="en-US" sz="1300" b="0" i="0" u="none" strike="noStrike" kern="1200" dirty="0" smtClean="0">
                <a:solidFill>
                  <a:schemeClr val="tx1"/>
                </a:solidFill>
                <a:effectLst/>
                <a:latin typeface="+mn-lt"/>
                <a:ea typeface="+mn-ea"/>
                <a:cs typeface="+mn-cs"/>
              </a:rPr>
              <a:t> Tropical (CIAT)</a:t>
            </a:r>
            <a:r>
              <a:rPr lang="en-US" dirty="0" smtClean="0"/>
              <a:t> </a:t>
            </a:r>
            <a:r>
              <a:rPr lang="en-US" sz="1300" b="0" i="0" u="none" strike="noStrike" kern="1200" dirty="0" smtClean="0">
                <a:solidFill>
                  <a:schemeClr val="tx1"/>
                </a:solidFill>
                <a:effectLst/>
                <a:latin typeface="+mn-lt"/>
                <a:ea typeface="+mn-ea"/>
                <a:cs typeface="+mn-cs"/>
              </a:rPr>
              <a:t>130 226</a:t>
            </a:r>
            <a:r>
              <a:rPr lang="en-US" dirty="0" smtClean="0"/>
              <a:t> </a:t>
            </a:r>
            <a:r>
              <a:rPr lang="en-US" sz="1300" b="0" i="0" u="none" strike="noStrike" kern="1200" dirty="0" smtClean="0">
                <a:solidFill>
                  <a:schemeClr val="tx1"/>
                </a:solidFill>
                <a:effectLst/>
                <a:latin typeface="+mn-lt"/>
                <a:ea typeface="+mn-ea"/>
                <a:cs typeface="+mn-cs"/>
              </a:rPr>
              <a:t>SPN - Service du </a:t>
            </a:r>
            <a:r>
              <a:rPr lang="en-US" sz="1300" b="0" i="0" u="none" strike="noStrike" kern="1200" dirty="0" err="1" smtClean="0">
                <a:solidFill>
                  <a:schemeClr val="tx1"/>
                </a:solidFill>
                <a:effectLst/>
                <a:latin typeface="+mn-lt"/>
                <a:ea typeface="+mn-ea"/>
                <a:cs typeface="+mn-cs"/>
              </a:rPr>
              <a:t>Patrimoine</a:t>
            </a:r>
            <a:r>
              <a:rPr lang="en-US" sz="1300" b="0" i="0" u="none" strike="noStrike" kern="1200" dirty="0" smtClean="0">
                <a:solidFill>
                  <a:schemeClr val="tx1"/>
                </a:solidFill>
                <a:effectLst/>
                <a:latin typeface="+mn-lt"/>
                <a:ea typeface="+mn-ea"/>
                <a:cs typeface="+mn-cs"/>
              </a:rPr>
              <a:t> naturel, </a:t>
            </a:r>
            <a:r>
              <a:rPr lang="en-US" sz="1300" b="0" i="0" u="none" strike="noStrike" kern="1200" dirty="0" err="1" smtClean="0">
                <a:solidFill>
                  <a:schemeClr val="tx1"/>
                </a:solidFill>
                <a:effectLst/>
                <a:latin typeface="+mn-lt"/>
                <a:ea typeface="+mn-ea"/>
                <a:cs typeface="+mn-cs"/>
              </a:rPr>
              <a:t>Muséum</a:t>
            </a:r>
            <a:r>
              <a:rPr lang="en-US" sz="1300" b="0" i="0" u="none" strike="noStrike" kern="1200" dirty="0" smtClean="0">
                <a:solidFill>
                  <a:schemeClr val="tx1"/>
                </a:solidFill>
                <a:effectLst/>
                <a:latin typeface="+mn-lt"/>
                <a:ea typeface="+mn-ea"/>
                <a:cs typeface="+mn-cs"/>
              </a:rPr>
              <a:t> national </a:t>
            </a:r>
            <a:r>
              <a:rPr lang="en-US" sz="1300" b="0" i="0" u="none" strike="noStrike" kern="1200" dirty="0" err="1" smtClean="0">
                <a:solidFill>
                  <a:schemeClr val="tx1"/>
                </a:solidFill>
                <a:effectLst/>
                <a:latin typeface="+mn-lt"/>
                <a:ea typeface="+mn-ea"/>
                <a:cs typeface="+mn-cs"/>
              </a:rPr>
              <a:t>d'Histoire</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naturelle</a:t>
            </a:r>
            <a:r>
              <a:rPr lang="en-US" sz="1300" b="0" i="0" u="none" strike="noStrike" kern="1200" dirty="0" smtClean="0">
                <a:solidFill>
                  <a:schemeClr val="tx1"/>
                </a:solidFill>
                <a:effectLst/>
                <a:latin typeface="+mn-lt"/>
                <a:ea typeface="+mn-ea"/>
                <a:cs typeface="+mn-cs"/>
              </a:rPr>
              <a:t>, Paris</a:t>
            </a:r>
            <a:r>
              <a:rPr lang="en-US" dirty="0" smtClean="0"/>
              <a:t> </a:t>
            </a:r>
            <a:r>
              <a:rPr lang="en-US" sz="1300" b="0" i="0" u="none" strike="noStrike" kern="1200" dirty="0" smtClean="0">
                <a:solidFill>
                  <a:schemeClr val="tx1"/>
                </a:solidFill>
                <a:effectLst/>
                <a:latin typeface="+mn-lt"/>
                <a:ea typeface="+mn-ea"/>
                <a:cs typeface="+mn-cs"/>
              </a:rPr>
              <a:t>88 187</a:t>
            </a:r>
            <a:r>
              <a:rPr lang="en-US" dirty="0" smtClean="0"/>
              <a:t> </a:t>
            </a:r>
            <a:r>
              <a:rPr lang="en-US" sz="1300" b="0" i="0" u="none" strike="noStrike" kern="1200" dirty="0" smtClean="0">
                <a:solidFill>
                  <a:schemeClr val="tx1"/>
                </a:solidFill>
                <a:effectLst/>
                <a:latin typeface="+mn-lt"/>
                <a:ea typeface="+mn-ea"/>
                <a:cs typeface="+mn-cs"/>
              </a:rPr>
              <a:t>ArtDatabanken</a:t>
            </a:r>
            <a:r>
              <a:rPr lang="en-US" dirty="0" smtClean="0"/>
              <a:t> </a:t>
            </a:r>
            <a:r>
              <a:rPr lang="en-US" sz="1300" b="0" i="0" u="none" strike="noStrike" kern="1200" dirty="0" smtClean="0">
                <a:solidFill>
                  <a:schemeClr val="tx1"/>
                </a:solidFill>
                <a:effectLst/>
                <a:latin typeface="+mn-lt"/>
                <a:ea typeface="+mn-ea"/>
                <a:cs typeface="+mn-cs"/>
              </a:rPr>
              <a:t>40 918</a:t>
            </a:r>
            <a:r>
              <a:rPr lang="en-US" dirty="0" smtClean="0"/>
              <a:t> </a:t>
            </a:r>
            <a:r>
              <a:rPr lang="en-US" sz="1300" b="0" i="0" u="none" strike="noStrike" kern="1200" dirty="0" smtClean="0">
                <a:solidFill>
                  <a:schemeClr val="tx1"/>
                </a:solidFill>
                <a:effectLst/>
                <a:latin typeface="+mn-lt"/>
                <a:ea typeface="+mn-ea"/>
                <a:cs typeface="+mn-cs"/>
              </a:rPr>
              <a:t>US National Plant Germplasm System</a:t>
            </a:r>
            <a:r>
              <a:rPr lang="en-US" dirty="0" smtClean="0"/>
              <a:t> </a:t>
            </a:r>
            <a:r>
              <a:rPr lang="en-US" sz="1300" b="0" i="0" u="none" strike="noStrike" kern="1200" dirty="0" smtClean="0">
                <a:solidFill>
                  <a:schemeClr val="tx1"/>
                </a:solidFill>
                <a:effectLst/>
                <a:latin typeface="+mn-lt"/>
                <a:ea typeface="+mn-ea"/>
                <a:cs typeface="+mn-cs"/>
              </a:rPr>
              <a:t>40 040</a:t>
            </a:r>
            <a:r>
              <a:rPr lang="en-US" dirty="0" smtClean="0"/>
              <a:t> </a:t>
            </a:r>
            <a:r>
              <a:rPr lang="en-US" sz="1300" b="0" i="0" u="none" strike="noStrike" kern="1200" dirty="0" err="1" smtClean="0">
                <a:solidFill>
                  <a:schemeClr val="tx1"/>
                </a:solidFill>
                <a:effectLst/>
                <a:latin typeface="+mn-lt"/>
                <a:ea typeface="+mn-ea"/>
                <a:cs typeface="+mn-cs"/>
              </a:rPr>
              <a:t>Bundesamt</a:t>
            </a:r>
            <a:r>
              <a:rPr lang="en-US" sz="1300" b="0" i="0" u="none" strike="noStrike" kern="1200" dirty="0" smtClean="0">
                <a:solidFill>
                  <a:schemeClr val="tx1"/>
                </a:solidFill>
                <a:effectLst/>
                <a:latin typeface="+mn-lt"/>
                <a:ea typeface="+mn-ea"/>
                <a:cs typeface="+mn-cs"/>
              </a:rPr>
              <a:t> für </a:t>
            </a:r>
            <a:r>
              <a:rPr lang="en-US" sz="1300" b="0" i="0" u="none" strike="noStrike" kern="1200" dirty="0" err="1" smtClean="0">
                <a:solidFill>
                  <a:schemeClr val="tx1"/>
                </a:solidFill>
                <a:effectLst/>
                <a:latin typeface="+mn-lt"/>
                <a:ea typeface="+mn-ea"/>
                <a:cs typeface="+mn-cs"/>
              </a:rPr>
              <a:t>Naturschutz</a:t>
            </a:r>
            <a:r>
              <a:rPr lang="en-US" sz="1300" b="0" i="0" u="none" strike="noStrike" kern="1200" dirty="0" smtClean="0">
                <a:solidFill>
                  <a:schemeClr val="tx1"/>
                </a:solidFill>
                <a:effectLst/>
                <a:latin typeface="+mn-lt"/>
                <a:ea typeface="+mn-ea"/>
                <a:cs typeface="+mn-cs"/>
              </a:rPr>
              <a:t> / </a:t>
            </a:r>
            <a:r>
              <a:rPr lang="en-US" sz="1300" b="0" i="0" u="none" strike="noStrike" kern="1200" dirty="0" err="1" smtClean="0">
                <a:solidFill>
                  <a:schemeClr val="tx1"/>
                </a:solidFill>
                <a:effectLst/>
                <a:latin typeface="+mn-lt"/>
                <a:ea typeface="+mn-ea"/>
                <a:cs typeface="+mn-cs"/>
              </a:rPr>
              <a:t>Netzwerk</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Phytodiversität</a:t>
            </a:r>
            <a:r>
              <a:rPr lang="en-US" sz="1300" b="0" i="0" u="none" strike="noStrike" kern="1200" dirty="0" smtClean="0">
                <a:solidFill>
                  <a:schemeClr val="tx1"/>
                </a:solidFill>
                <a:effectLst/>
                <a:latin typeface="+mn-lt"/>
                <a:ea typeface="+mn-ea"/>
                <a:cs typeface="+mn-cs"/>
              </a:rPr>
              <a:t> Deutschland</a:t>
            </a:r>
            <a:r>
              <a:rPr lang="en-US" dirty="0" smtClean="0"/>
              <a:t> </a:t>
            </a:r>
            <a:r>
              <a:rPr lang="en-US" sz="1300" b="0" i="0" u="none" strike="noStrike" kern="1200" dirty="0" smtClean="0">
                <a:solidFill>
                  <a:schemeClr val="tx1"/>
                </a:solidFill>
                <a:effectLst/>
                <a:latin typeface="+mn-lt"/>
                <a:ea typeface="+mn-ea"/>
                <a:cs typeface="+mn-cs"/>
              </a:rPr>
              <a:t>35 487</a:t>
            </a:r>
            <a:r>
              <a:rPr lang="en-US" dirty="0" smtClean="0"/>
              <a:t> </a:t>
            </a:r>
            <a:r>
              <a:rPr lang="en-US" sz="1300" b="0" i="0" u="none" strike="noStrike" kern="1200" dirty="0" smtClean="0">
                <a:solidFill>
                  <a:schemeClr val="tx1"/>
                </a:solidFill>
                <a:effectLst/>
                <a:latin typeface="+mn-lt"/>
                <a:ea typeface="+mn-ea"/>
                <a:cs typeface="+mn-cs"/>
              </a:rPr>
              <a:t>Research Institute for Nature and Forest (INBO)</a:t>
            </a:r>
            <a:r>
              <a:rPr lang="en-US" dirty="0" smtClean="0"/>
              <a:t> </a:t>
            </a:r>
            <a:r>
              <a:rPr lang="en-US" sz="1300" b="0" i="0" u="none" strike="noStrike" kern="1200" dirty="0" smtClean="0">
                <a:solidFill>
                  <a:schemeClr val="tx1"/>
                </a:solidFill>
                <a:effectLst/>
                <a:latin typeface="+mn-lt"/>
                <a:ea typeface="+mn-ea"/>
                <a:cs typeface="+mn-cs"/>
              </a:rPr>
              <a:t>26 843</a:t>
            </a:r>
            <a:r>
              <a:rPr lang="en-US" dirty="0" smtClean="0"/>
              <a:t> </a:t>
            </a:r>
            <a:r>
              <a:rPr lang="en-US" sz="1300" b="0" i="0" u="none" strike="noStrike" kern="1200" dirty="0" smtClean="0">
                <a:solidFill>
                  <a:schemeClr val="tx1"/>
                </a:solidFill>
                <a:effectLst/>
                <a:latin typeface="+mn-lt"/>
                <a:ea typeface="+mn-ea"/>
                <a:cs typeface="+mn-cs"/>
              </a:rPr>
              <a:t>Plant Breeding and Acclimatization Institute (IHAR) - National Research Institute</a:t>
            </a:r>
            <a:r>
              <a:rPr lang="en-US" dirty="0" smtClean="0"/>
              <a:t> </a:t>
            </a:r>
            <a:r>
              <a:rPr lang="en-US" sz="1300" b="0" i="0" u="none" strike="noStrike" kern="1200" dirty="0" smtClean="0">
                <a:solidFill>
                  <a:schemeClr val="tx1"/>
                </a:solidFill>
                <a:effectLst/>
                <a:latin typeface="+mn-lt"/>
                <a:ea typeface="+mn-ea"/>
                <a:cs typeface="+mn-cs"/>
              </a:rPr>
              <a:t>24 299</a:t>
            </a:r>
            <a:r>
              <a:rPr lang="en-US" dirty="0" smtClean="0"/>
              <a:t> </a:t>
            </a:r>
            <a:r>
              <a:rPr lang="en-US" sz="1300" b="0" i="0" u="none" strike="noStrike" kern="1200" dirty="0" smtClean="0">
                <a:solidFill>
                  <a:schemeClr val="tx1"/>
                </a:solidFill>
                <a:effectLst/>
                <a:latin typeface="+mn-lt"/>
                <a:ea typeface="+mn-ea"/>
                <a:cs typeface="+mn-cs"/>
              </a:rPr>
              <a:t>Botanical Society of Britain &amp; Ireland</a:t>
            </a:r>
            <a:r>
              <a:rPr lang="en-US" dirty="0" smtClean="0"/>
              <a:t> </a:t>
            </a:r>
            <a:r>
              <a:rPr lang="en-US" sz="1300" b="0" i="0" u="none" strike="noStrike" kern="1200" dirty="0" smtClean="0">
                <a:solidFill>
                  <a:schemeClr val="tx1"/>
                </a:solidFill>
                <a:effectLst/>
                <a:latin typeface="+mn-lt"/>
                <a:ea typeface="+mn-ea"/>
                <a:cs typeface="+mn-cs"/>
              </a:rPr>
              <a:t>20 841</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485 998</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Institution code</a:t>
            </a:r>
            <a:r>
              <a:rPr lang="en-US" dirty="0" smtClean="0"/>
              <a:t> </a:t>
            </a:r>
            <a:r>
              <a:rPr lang="en-US" sz="1300" b="0" i="0" u="none" strike="noStrike" kern="1200" dirty="0" err="1" smtClean="0">
                <a:solidFill>
                  <a:schemeClr val="tx1"/>
                </a:solidFill>
                <a:effectLst/>
                <a:latin typeface="+mn-lt"/>
                <a:ea typeface="+mn-ea"/>
                <a:cs typeface="+mn-cs"/>
              </a:rPr>
              <a:t>wur-alterra</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mex002</a:t>
            </a:r>
            <a:r>
              <a:rPr lang="en-US" dirty="0" smtClean="0"/>
              <a:t> </a:t>
            </a:r>
            <a:r>
              <a:rPr lang="en-US" sz="1300" b="0" i="0" u="none" strike="noStrike" kern="1200" dirty="0" smtClean="0">
                <a:solidFill>
                  <a:schemeClr val="tx1"/>
                </a:solidFill>
                <a:effectLst/>
                <a:latin typeface="+mn-lt"/>
                <a:ea typeface="+mn-ea"/>
                <a:cs typeface="+mn-cs"/>
              </a:rPr>
              <a:t>94 100</a:t>
            </a:r>
            <a:r>
              <a:rPr lang="en-US" dirty="0" smtClean="0"/>
              <a:t> </a:t>
            </a:r>
            <a:r>
              <a:rPr lang="en-US" sz="1300" b="0" i="0" u="none" strike="noStrike" kern="1200" dirty="0" err="1" smtClean="0">
                <a:solidFill>
                  <a:schemeClr val="tx1"/>
                </a:solidFill>
                <a:effectLst/>
                <a:latin typeface="+mn-lt"/>
                <a:ea typeface="+mn-ea"/>
                <a:cs typeface="+mn-cs"/>
              </a:rPr>
              <a:t>bioversity-ecpgr</a:t>
            </a:r>
            <a:r>
              <a:rPr lang="en-US" dirty="0" smtClean="0"/>
              <a:t> </a:t>
            </a:r>
            <a:r>
              <a:rPr lang="en-US" sz="1300" b="0" i="0" u="none" strike="noStrike" kern="1200" dirty="0" smtClean="0">
                <a:solidFill>
                  <a:schemeClr val="tx1"/>
                </a:solidFill>
                <a:effectLst/>
                <a:latin typeface="+mn-lt"/>
                <a:ea typeface="+mn-ea"/>
                <a:cs typeface="+mn-cs"/>
              </a:rPr>
              <a:t>80 689</a:t>
            </a:r>
            <a:r>
              <a:rPr lang="en-US" dirty="0" smtClean="0"/>
              <a:t> </a:t>
            </a:r>
            <a:r>
              <a:rPr lang="en-US" sz="1300" b="0" i="0" u="none" strike="noStrike" kern="1200" dirty="0" smtClean="0">
                <a:solidFill>
                  <a:schemeClr val="tx1"/>
                </a:solidFill>
                <a:effectLst/>
                <a:latin typeface="+mn-lt"/>
                <a:ea typeface="+mn-ea"/>
                <a:cs typeface="+mn-cs"/>
              </a:rPr>
              <a:t>ita303</a:t>
            </a:r>
            <a:r>
              <a:rPr lang="en-US" dirty="0" smtClean="0"/>
              <a:t> </a:t>
            </a:r>
            <a:r>
              <a:rPr lang="en-US" sz="1300" b="0" i="0" u="none" strike="noStrike" kern="1200" dirty="0" smtClean="0">
                <a:solidFill>
                  <a:schemeClr val="tx1"/>
                </a:solidFill>
                <a:effectLst/>
                <a:latin typeface="+mn-lt"/>
                <a:ea typeface="+mn-ea"/>
                <a:cs typeface="+mn-cs"/>
              </a:rPr>
              <a:t>66 441</a:t>
            </a:r>
            <a:r>
              <a:rPr lang="en-US" dirty="0" smtClean="0"/>
              <a:t> </a:t>
            </a:r>
            <a:r>
              <a:rPr lang="en-US" sz="1300" b="0" i="0" u="none" strike="noStrike" kern="1200" dirty="0" smtClean="0">
                <a:solidFill>
                  <a:schemeClr val="tx1"/>
                </a:solidFill>
                <a:effectLst/>
                <a:latin typeface="+mn-lt"/>
                <a:ea typeface="+mn-ea"/>
                <a:cs typeface="+mn-cs"/>
              </a:rPr>
              <a:t>syr002</a:t>
            </a:r>
            <a:r>
              <a:rPr lang="en-US" dirty="0" smtClean="0"/>
              <a:t> </a:t>
            </a:r>
            <a:r>
              <a:rPr lang="en-US" sz="1300" b="0" i="0" u="none" strike="noStrike" kern="1200" dirty="0" smtClean="0">
                <a:solidFill>
                  <a:schemeClr val="tx1"/>
                </a:solidFill>
                <a:effectLst/>
                <a:latin typeface="+mn-lt"/>
                <a:ea typeface="+mn-ea"/>
                <a:cs typeface="+mn-cs"/>
              </a:rPr>
              <a:t>60 383</a:t>
            </a:r>
            <a:r>
              <a:rPr lang="en-US" dirty="0" smtClean="0"/>
              <a:t> </a:t>
            </a:r>
            <a:r>
              <a:rPr lang="en-US" sz="1300" b="0" i="0" u="none" strike="noStrike" kern="1200" dirty="0" smtClean="0">
                <a:solidFill>
                  <a:schemeClr val="tx1"/>
                </a:solidFill>
                <a:effectLst/>
                <a:latin typeface="+mn-lt"/>
                <a:ea typeface="+mn-ea"/>
                <a:cs typeface="+mn-cs"/>
              </a:rPr>
              <a:t>rus001</a:t>
            </a:r>
            <a:r>
              <a:rPr lang="en-US" dirty="0" smtClean="0"/>
              <a:t> </a:t>
            </a:r>
            <a:r>
              <a:rPr lang="en-US" sz="1300" b="0" i="0" u="none" strike="noStrike" kern="1200" dirty="0" smtClean="0">
                <a:solidFill>
                  <a:schemeClr val="tx1"/>
                </a:solidFill>
                <a:effectLst/>
                <a:latin typeface="+mn-lt"/>
                <a:ea typeface="+mn-ea"/>
                <a:cs typeface="+mn-cs"/>
              </a:rPr>
              <a:t>55 749</a:t>
            </a:r>
            <a:r>
              <a:rPr lang="en-US" dirty="0" smtClean="0"/>
              <a:t> </a:t>
            </a:r>
            <a:r>
              <a:rPr lang="en-US" sz="1300" b="0" i="0" u="none" strike="noStrike" kern="1200" dirty="0" smtClean="0">
                <a:solidFill>
                  <a:schemeClr val="tx1"/>
                </a:solidFill>
                <a:effectLst/>
                <a:latin typeface="+mn-lt"/>
                <a:ea typeface="+mn-ea"/>
                <a:cs typeface="+mn-cs"/>
              </a:rPr>
              <a:t>deu146</a:t>
            </a:r>
            <a:r>
              <a:rPr lang="en-US" dirty="0" smtClean="0"/>
              <a:t> </a:t>
            </a:r>
            <a:r>
              <a:rPr lang="en-US" sz="1300" b="0" i="0" u="none" strike="noStrike" kern="1200" dirty="0" smtClean="0">
                <a:solidFill>
                  <a:schemeClr val="tx1"/>
                </a:solidFill>
                <a:effectLst/>
                <a:latin typeface="+mn-lt"/>
                <a:ea typeface="+mn-ea"/>
                <a:cs typeface="+mn-cs"/>
              </a:rPr>
              <a:t>53 727</a:t>
            </a:r>
            <a:r>
              <a:rPr lang="en-US" dirty="0" smtClean="0"/>
              <a:t> </a:t>
            </a:r>
            <a:r>
              <a:rPr lang="en-US" sz="1300" b="0" i="0" u="none" strike="noStrike" kern="1200" dirty="0" smtClean="0">
                <a:solidFill>
                  <a:schemeClr val="tx1"/>
                </a:solidFill>
                <a:effectLst/>
                <a:latin typeface="+mn-lt"/>
                <a:ea typeface="+mn-ea"/>
                <a:cs typeface="+mn-cs"/>
              </a:rPr>
              <a:t>pol003</a:t>
            </a:r>
            <a:r>
              <a:rPr lang="en-US" dirty="0" smtClean="0"/>
              <a:t> </a:t>
            </a:r>
            <a:r>
              <a:rPr lang="en-US" sz="1300" b="0" i="0" u="none" strike="noStrike" kern="1200" dirty="0" smtClean="0">
                <a:solidFill>
                  <a:schemeClr val="tx1"/>
                </a:solidFill>
                <a:effectLst/>
                <a:latin typeface="+mn-lt"/>
                <a:ea typeface="+mn-ea"/>
                <a:cs typeface="+mn-cs"/>
              </a:rPr>
              <a:t>45 076</a:t>
            </a:r>
            <a:r>
              <a:rPr lang="en-US" dirty="0" smtClean="0"/>
              <a:t> </a:t>
            </a:r>
            <a:r>
              <a:rPr lang="en-US" sz="1300" b="0" i="0" u="none" strike="noStrike" kern="1200" dirty="0" err="1" smtClean="0">
                <a:solidFill>
                  <a:schemeClr val="tx1"/>
                </a:solidFill>
                <a:effectLst/>
                <a:latin typeface="+mn-lt"/>
                <a:ea typeface="+mn-ea"/>
                <a:cs typeface="+mn-cs"/>
              </a:rPr>
              <a:t>bfn</a:t>
            </a:r>
            <a:r>
              <a:rPr lang="en-US" dirty="0" smtClean="0"/>
              <a:t> </a:t>
            </a:r>
            <a:r>
              <a:rPr lang="en-US" sz="1300" b="0" i="0" u="none" strike="noStrike" kern="1200" dirty="0" smtClean="0">
                <a:solidFill>
                  <a:schemeClr val="tx1"/>
                </a:solidFill>
                <a:effectLst/>
                <a:latin typeface="+mn-lt"/>
                <a:ea typeface="+mn-ea"/>
                <a:cs typeface="+mn-cs"/>
              </a:rPr>
              <a:t>31 800</a:t>
            </a:r>
            <a:r>
              <a:rPr lang="en-US" dirty="0" smtClean="0"/>
              <a:t> </a:t>
            </a:r>
            <a:r>
              <a:rPr lang="en-US" sz="1300" b="0" i="0" u="none" strike="noStrike" kern="1200" dirty="0" smtClean="0">
                <a:solidFill>
                  <a:schemeClr val="tx1"/>
                </a:solidFill>
                <a:effectLst/>
                <a:latin typeface="+mn-lt"/>
                <a:ea typeface="+mn-ea"/>
                <a:cs typeface="+mn-cs"/>
              </a:rPr>
              <a:t>usa029</a:t>
            </a:r>
            <a:r>
              <a:rPr lang="en-US" dirty="0" smtClean="0"/>
              <a:t> </a:t>
            </a:r>
            <a:r>
              <a:rPr lang="en-US" sz="1300" b="0" i="0" u="none" strike="noStrike" kern="1200" dirty="0" smtClean="0">
                <a:solidFill>
                  <a:schemeClr val="tx1"/>
                </a:solidFill>
                <a:effectLst/>
                <a:latin typeface="+mn-lt"/>
                <a:ea typeface="+mn-ea"/>
                <a:cs typeface="+mn-cs"/>
              </a:rPr>
              <a:t>31 179</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884 874</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Dataset</a:t>
            </a:r>
            <a:r>
              <a:rPr lang="en-US" dirty="0" smtClean="0"/>
              <a:t> </a:t>
            </a:r>
            <a:r>
              <a:rPr lang="en-US" sz="1300" b="0" i="0" u="none" strike="noStrike" kern="1200" dirty="0" smtClean="0">
                <a:solidFill>
                  <a:schemeClr val="tx1"/>
                </a:solidFill>
                <a:effectLst/>
                <a:latin typeface="+mn-lt"/>
                <a:ea typeface="+mn-ea"/>
                <a:cs typeface="+mn-cs"/>
              </a:rPr>
              <a:t>EURISCO, The European Genetic Resources Search Catalogue</a:t>
            </a:r>
            <a:r>
              <a:rPr lang="en-US" dirty="0" smtClean="0"/>
              <a:t> </a:t>
            </a:r>
            <a:r>
              <a:rPr lang="en-US" sz="1300" b="0" i="0" u="none" strike="noStrike" kern="1200" dirty="0" smtClean="0">
                <a:solidFill>
                  <a:schemeClr val="tx1"/>
                </a:solidFill>
                <a:effectLst/>
                <a:latin typeface="+mn-lt"/>
                <a:ea typeface="+mn-ea"/>
                <a:cs typeface="+mn-cs"/>
              </a:rPr>
              <a:t>283 167</a:t>
            </a:r>
            <a:r>
              <a:rPr lang="en-US" dirty="0" smtClean="0"/>
              <a:t> </a:t>
            </a:r>
            <a:r>
              <a:rPr lang="en-US" sz="1300" b="0" i="0" u="none" strike="noStrike" kern="1200" dirty="0" smtClean="0">
                <a:solidFill>
                  <a:schemeClr val="tx1"/>
                </a:solidFill>
                <a:effectLst/>
                <a:latin typeface="+mn-lt"/>
                <a:ea typeface="+mn-ea"/>
                <a:cs typeface="+mn-cs"/>
              </a:rPr>
              <a:t>Dutch Vegetation Database (LVD)</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The System-wide Information Network for Genetic Resources (SINGER)</a:t>
            </a:r>
            <a:r>
              <a:rPr lang="en-US" dirty="0" smtClean="0"/>
              <a:t> </a:t>
            </a:r>
            <a:r>
              <a:rPr lang="en-US" sz="1300" b="0" i="0" u="none" strike="noStrike" kern="1200" dirty="0" smtClean="0">
                <a:solidFill>
                  <a:schemeClr val="tx1"/>
                </a:solidFill>
                <a:effectLst/>
                <a:latin typeface="+mn-lt"/>
                <a:ea typeface="+mn-ea"/>
                <a:cs typeface="+mn-cs"/>
              </a:rPr>
              <a:t>155 046</a:t>
            </a:r>
            <a:r>
              <a:rPr lang="en-US" dirty="0" smtClean="0"/>
              <a:t> </a:t>
            </a:r>
            <a:r>
              <a:rPr lang="en-US" sz="1300" b="0" i="0" u="none" strike="noStrike" kern="1200" dirty="0" smtClean="0">
                <a:solidFill>
                  <a:schemeClr val="tx1"/>
                </a:solidFill>
                <a:effectLst/>
                <a:latin typeface="+mn-lt"/>
                <a:ea typeface="+mn-ea"/>
                <a:cs typeface="+mn-cs"/>
              </a:rPr>
              <a:t>A global database for the distributions of crop wild relatives</a:t>
            </a:r>
            <a:r>
              <a:rPr lang="en-US" dirty="0" smtClean="0"/>
              <a:t> </a:t>
            </a:r>
            <a:r>
              <a:rPr lang="en-US" sz="1300" b="0" i="0" u="none" strike="noStrike" kern="1200" dirty="0" smtClean="0">
                <a:solidFill>
                  <a:schemeClr val="tx1"/>
                </a:solidFill>
                <a:effectLst/>
                <a:latin typeface="+mn-lt"/>
                <a:ea typeface="+mn-ea"/>
                <a:cs typeface="+mn-cs"/>
              </a:rPr>
              <a:t>130 226</a:t>
            </a:r>
            <a:r>
              <a:rPr lang="en-US" dirty="0" smtClean="0"/>
              <a:t> </a:t>
            </a:r>
            <a:r>
              <a:rPr lang="en-US" sz="1300" b="0" i="0" u="none" strike="noStrike" kern="1200" dirty="0" smtClean="0">
                <a:solidFill>
                  <a:schemeClr val="tx1"/>
                </a:solidFill>
                <a:effectLst/>
                <a:latin typeface="+mn-lt"/>
                <a:ea typeface="+mn-ea"/>
                <a:cs typeface="+mn-cs"/>
              </a:rPr>
              <a:t>INPN - </a:t>
            </a:r>
            <a:r>
              <a:rPr lang="en-US" sz="1300" b="0" i="0" u="none" strike="noStrike" kern="1200" dirty="0" err="1" smtClean="0">
                <a:solidFill>
                  <a:schemeClr val="tx1"/>
                </a:solidFill>
                <a:effectLst/>
                <a:latin typeface="+mn-lt"/>
                <a:ea typeface="+mn-ea"/>
                <a:cs typeface="+mn-cs"/>
              </a:rPr>
              <a:t>Données</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flore</a:t>
            </a:r>
            <a:r>
              <a:rPr lang="en-US" sz="1300" b="0" i="0" u="none" strike="noStrike" kern="1200" dirty="0" smtClean="0">
                <a:solidFill>
                  <a:schemeClr val="tx1"/>
                </a:solidFill>
                <a:effectLst/>
                <a:latin typeface="+mn-lt"/>
                <a:ea typeface="+mn-ea"/>
                <a:cs typeface="+mn-cs"/>
              </a:rPr>
              <a:t> des CBN </a:t>
            </a:r>
            <a:r>
              <a:rPr lang="en-US" sz="1300" b="0" i="0" u="none" strike="noStrike" kern="1200" dirty="0" err="1" smtClean="0">
                <a:solidFill>
                  <a:schemeClr val="tx1"/>
                </a:solidFill>
                <a:effectLst/>
                <a:latin typeface="+mn-lt"/>
                <a:ea typeface="+mn-ea"/>
                <a:cs typeface="+mn-cs"/>
              </a:rPr>
              <a:t>agrégées</a:t>
            </a:r>
            <a:r>
              <a:rPr lang="en-US" sz="1300" b="0" i="0" u="none" strike="noStrike" kern="1200" dirty="0" smtClean="0">
                <a:solidFill>
                  <a:schemeClr val="tx1"/>
                </a:solidFill>
                <a:effectLst/>
                <a:latin typeface="+mn-lt"/>
                <a:ea typeface="+mn-ea"/>
                <a:cs typeface="+mn-cs"/>
              </a:rPr>
              <a:t> par la FCBN</a:t>
            </a:r>
            <a:r>
              <a:rPr lang="en-US" dirty="0" smtClean="0"/>
              <a:t> </a:t>
            </a:r>
            <a:r>
              <a:rPr lang="en-US" sz="1300" b="0" i="0" u="none" strike="noStrike" kern="1200" dirty="0" smtClean="0">
                <a:solidFill>
                  <a:schemeClr val="tx1"/>
                </a:solidFill>
                <a:effectLst/>
                <a:latin typeface="+mn-lt"/>
                <a:ea typeface="+mn-ea"/>
                <a:cs typeface="+mn-cs"/>
              </a:rPr>
              <a:t>76 432</a:t>
            </a:r>
            <a:r>
              <a:rPr lang="en-US" dirty="0" smtClean="0"/>
              <a:t> </a:t>
            </a:r>
            <a:r>
              <a:rPr lang="en-US" sz="1300" b="0" i="0" u="none" strike="noStrike" kern="1200" dirty="0" smtClean="0">
                <a:solidFill>
                  <a:schemeClr val="tx1"/>
                </a:solidFill>
                <a:effectLst/>
                <a:latin typeface="+mn-lt"/>
                <a:ea typeface="+mn-ea"/>
                <a:cs typeface="+mn-cs"/>
              </a:rPr>
              <a:t>SINGER Coordinator</a:t>
            </a:r>
            <a:r>
              <a:rPr lang="en-US" dirty="0" smtClean="0"/>
              <a:t> </a:t>
            </a:r>
            <a:r>
              <a:rPr lang="en-US" sz="1300" b="0" i="0" u="none" strike="noStrike" kern="1200" dirty="0" smtClean="0">
                <a:solidFill>
                  <a:schemeClr val="tx1"/>
                </a:solidFill>
                <a:effectLst/>
                <a:latin typeface="+mn-lt"/>
                <a:ea typeface="+mn-ea"/>
                <a:cs typeface="+mn-cs"/>
              </a:rPr>
              <a:t>66 441</a:t>
            </a:r>
            <a:r>
              <a:rPr lang="en-US" dirty="0" smtClean="0"/>
              <a:t> </a:t>
            </a:r>
            <a:r>
              <a:rPr lang="en-US" sz="1300" b="0" i="0" u="none" strike="noStrike" kern="1200" dirty="0" err="1" smtClean="0">
                <a:solidFill>
                  <a:schemeClr val="tx1"/>
                </a:solidFill>
                <a:effectLst/>
                <a:latin typeface="+mn-lt"/>
                <a:ea typeface="+mn-ea"/>
                <a:cs typeface="+mn-cs"/>
              </a:rPr>
              <a:t>Artportalen</a:t>
            </a:r>
            <a:r>
              <a:rPr lang="en-US" sz="1300" b="0" i="0" u="none" strike="noStrike" kern="1200" dirty="0" smtClean="0">
                <a:solidFill>
                  <a:schemeClr val="tx1"/>
                </a:solidFill>
                <a:effectLst/>
                <a:latin typeface="+mn-lt"/>
                <a:ea typeface="+mn-ea"/>
                <a:cs typeface="+mn-cs"/>
              </a:rPr>
              <a:t> (Swedish Species Observation System)</a:t>
            </a:r>
            <a:r>
              <a:rPr lang="en-US" dirty="0" smtClean="0"/>
              <a:t> </a:t>
            </a:r>
            <a:r>
              <a:rPr lang="en-US" sz="1300" b="0" i="0" u="none" strike="noStrike" kern="1200" dirty="0" smtClean="0">
                <a:solidFill>
                  <a:schemeClr val="tx1"/>
                </a:solidFill>
                <a:effectLst/>
                <a:latin typeface="+mn-lt"/>
                <a:ea typeface="+mn-ea"/>
                <a:cs typeface="+mn-cs"/>
              </a:rPr>
              <a:t>40 918</a:t>
            </a:r>
            <a:r>
              <a:rPr lang="en-US" dirty="0" smtClean="0"/>
              <a:t> </a:t>
            </a:r>
            <a:r>
              <a:rPr lang="en-US" sz="1300" b="0" i="0" u="none" strike="noStrike" kern="1200" dirty="0" smtClean="0">
                <a:solidFill>
                  <a:schemeClr val="tx1"/>
                </a:solidFill>
                <a:effectLst/>
                <a:latin typeface="+mn-lt"/>
                <a:ea typeface="+mn-ea"/>
                <a:cs typeface="+mn-cs"/>
              </a:rPr>
              <a:t>United States National Plant Germplasm System Collection</a:t>
            </a:r>
            <a:r>
              <a:rPr lang="en-US" dirty="0" smtClean="0"/>
              <a:t> </a:t>
            </a:r>
            <a:r>
              <a:rPr lang="en-US" sz="1300" b="0" i="0" u="none" strike="noStrike" kern="1200" dirty="0" smtClean="0">
                <a:solidFill>
                  <a:schemeClr val="tx1"/>
                </a:solidFill>
                <a:effectLst/>
                <a:latin typeface="+mn-lt"/>
                <a:ea typeface="+mn-ea"/>
                <a:cs typeface="+mn-cs"/>
              </a:rPr>
              <a:t>40 040</a:t>
            </a:r>
            <a:r>
              <a:rPr lang="en-US" dirty="0" smtClean="0"/>
              <a:t> </a:t>
            </a:r>
            <a:r>
              <a:rPr lang="en-US" sz="1300" b="0" i="0" u="none" strike="noStrike" kern="1200" dirty="0" smtClean="0">
                <a:solidFill>
                  <a:schemeClr val="tx1"/>
                </a:solidFill>
                <a:effectLst/>
                <a:latin typeface="+mn-lt"/>
                <a:ea typeface="+mn-ea"/>
                <a:cs typeface="+mn-cs"/>
              </a:rPr>
              <a:t>Flora von Deutschland (</a:t>
            </a:r>
            <a:r>
              <a:rPr lang="en-US" sz="1300" b="0" i="0" u="none" strike="noStrike" kern="1200" dirty="0" err="1" smtClean="0">
                <a:solidFill>
                  <a:schemeClr val="tx1"/>
                </a:solidFill>
                <a:effectLst/>
                <a:latin typeface="+mn-lt"/>
                <a:ea typeface="+mn-ea"/>
                <a:cs typeface="+mn-cs"/>
              </a:rPr>
              <a:t>Phanerogamen</a:t>
            </a:r>
            <a:r>
              <a:rPr lang="en-US" sz="1300" b="0" i="0" u="none" strike="noStrike" kern="1200" smtClean="0">
                <a:solidFill>
                  <a:schemeClr val="tx1"/>
                </a:solidFill>
                <a:effectLst/>
                <a:latin typeface="+mn-lt"/>
                <a:ea typeface="+mn-ea"/>
                <a:cs typeface="+mn-cs"/>
              </a:rPr>
              <a:t>)</a:t>
            </a:r>
            <a:r>
              <a:rPr lang="en-US" smtClean="0"/>
              <a:t> </a:t>
            </a:r>
            <a:r>
              <a:rPr lang="en-US" sz="1300" b="0" i="0" u="none" strike="noStrike" kern="1200" smtClean="0">
                <a:solidFill>
                  <a:schemeClr val="tx1"/>
                </a:solidFill>
                <a:effectLst/>
                <a:latin typeface="+mn-lt"/>
                <a:ea typeface="+mn-ea"/>
                <a:cs typeface="+mn-cs"/>
              </a:rPr>
              <a:t>31 800</a:t>
            </a:r>
            <a:r>
              <a:rPr lang="en-US" smtClean="0"/>
              <a:t> </a:t>
            </a:r>
            <a:r>
              <a:rPr lang="en-US" sz="1300" b="0" i="0" u="none" strike="noStrike" kern="1200" smtClean="0">
                <a:solidFill>
                  <a:schemeClr val="tx1"/>
                </a:solidFill>
                <a:effectLst/>
                <a:latin typeface="+mn-lt"/>
                <a:ea typeface="+mn-ea"/>
                <a:cs typeface="+mn-cs"/>
              </a:rPr>
              <a:t>Florabank1 - A grid-based database on vascular plant distribution in the northern part of Belgium</a:t>
            </a:r>
            <a:r>
              <a:rPr lang="en-US" smtClean="0"/>
              <a:t> </a:t>
            </a:r>
            <a:r>
              <a:rPr lang="en-US" sz="1300" b="0" i="0" u="none" strike="noStrike" kern="1200" smtClean="0">
                <a:solidFill>
                  <a:schemeClr val="tx1"/>
                </a:solidFill>
                <a:effectLst/>
                <a:latin typeface="+mn-lt"/>
                <a:ea typeface="+mn-ea"/>
                <a:cs typeface="+mn-cs"/>
              </a:rPr>
              <a:t>26 831</a:t>
            </a:r>
            <a:r>
              <a:rPr lang="en-US" smtClean="0"/>
              <a:t> </a:t>
            </a:r>
            <a:r>
              <a:rPr lang="en-US" sz="1300" b="0" i="1" u="none" strike="noStrike" kern="1200" smtClean="0">
                <a:solidFill>
                  <a:schemeClr val="tx1"/>
                </a:solidFill>
                <a:effectLst/>
                <a:latin typeface="+mn-lt"/>
                <a:ea typeface="+mn-ea"/>
                <a:cs typeface="+mn-cs"/>
              </a:rPr>
              <a:t>other</a:t>
            </a:r>
            <a:r>
              <a:rPr lang="en-US" smtClean="0"/>
              <a:t> </a:t>
            </a:r>
            <a:r>
              <a:rPr lang="en-US" sz="1300" b="0" i="1" u="none" strike="noStrike" kern="1200" smtClean="0">
                <a:solidFill>
                  <a:schemeClr val="tx1"/>
                </a:solidFill>
                <a:effectLst/>
                <a:latin typeface="+mn-lt"/>
                <a:ea typeface="+mn-ea"/>
                <a:cs typeface="+mn-cs"/>
              </a:rPr>
              <a:t>553 117</a:t>
            </a:r>
            <a:r>
              <a:rPr lang="en-US" smtClean="0"/>
              <a:t> </a:t>
            </a:r>
            <a:r>
              <a:rPr lang="en-US" sz="1300" b="0" i="0" u="none" strike="noStrike" kern="1200" smtClean="0">
                <a:solidFill>
                  <a:schemeClr val="tx1"/>
                </a:solidFill>
                <a:effectLst/>
                <a:latin typeface="+mn-lt"/>
                <a:ea typeface="+mn-ea"/>
                <a:cs typeface="+mn-cs"/>
              </a:rPr>
              <a:t>--</a:t>
            </a:r>
            <a:r>
              <a:rPr lang="en-US" smtClean="0"/>
              <a:t> </a:t>
            </a:r>
            <a:r>
              <a:rPr lang="en-US" sz="1300" b="1" i="0" u="none" strike="noStrike" kern="1200" smtClean="0">
                <a:solidFill>
                  <a:schemeClr val="tx1"/>
                </a:solidFill>
                <a:effectLst/>
                <a:latin typeface="+mn-lt"/>
                <a:ea typeface="+mn-ea"/>
                <a:cs typeface="+mn-cs"/>
              </a:rPr>
              <a:t>License</a:t>
            </a:r>
            <a:r>
              <a:rPr lang="en-US" smtClean="0"/>
              <a:t> </a:t>
            </a:r>
            <a:r>
              <a:rPr lang="en-US" sz="1300" b="0" i="0" u="none" strike="noStrike" kern="1200" smtClean="0">
                <a:solidFill>
                  <a:schemeClr val="tx1"/>
                </a:solidFill>
                <a:effectLst/>
                <a:latin typeface="+mn-lt"/>
                <a:ea typeface="+mn-ea"/>
                <a:cs typeface="+mn-cs"/>
              </a:rPr>
              <a:t> </a:t>
            </a:r>
            <a:r>
              <a:rPr lang="en-US" smtClean="0"/>
              <a:t> </a:t>
            </a:r>
            <a:r>
              <a:rPr lang="en-US" sz="1300" b="0" i="0" u="none" strike="noStrike" kern="1200" smtClean="0">
                <a:solidFill>
                  <a:schemeClr val="tx1"/>
                </a:solidFill>
                <a:effectLst/>
                <a:latin typeface="+mn-lt"/>
                <a:ea typeface="+mn-ea"/>
                <a:cs typeface="+mn-cs"/>
              </a:rPr>
              <a:t>CC0 1.0</a:t>
            </a:r>
            <a:r>
              <a:rPr lang="en-US" smtClean="0"/>
              <a:t> </a:t>
            </a:r>
            <a:r>
              <a:rPr lang="en-US" sz="1300" b="0" i="0" u="none" strike="noStrike" kern="1200" smtClean="0">
                <a:solidFill>
                  <a:schemeClr val="tx1"/>
                </a:solidFill>
                <a:effectLst/>
                <a:latin typeface="+mn-lt"/>
                <a:ea typeface="+mn-ea"/>
                <a:cs typeface="+mn-cs"/>
              </a:rPr>
              <a:t>147 915</a:t>
            </a:r>
            <a:r>
              <a:rPr lang="en-US" smtClean="0"/>
              <a:t> </a:t>
            </a:r>
            <a:r>
              <a:rPr lang="en-US" sz="1300" b="0" i="0" u="none" strike="noStrike" kern="1200" smtClean="0">
                <a:solidFill>
                  <a:schemeClr val="tx1"/>
                </a:solidFill>
                <a:effectLst/>
                <a:latin typeface="+mn-lt"/>
                <a:ea typeface="+mn-ea"/>
                <a:cs typeface="+mn-cs"/>
              </a:rPr>
              <a:t>CC BY 4.0</a:t>
            </a:r>
            <a:r>
              <a:rPr lang="en-US" smtClean="0"/>
              <a:t> </a:t>
            </a:r>
            <a:r>
              <a:rPr lang="en-US" sz="1300" b="0" i="0" u="none" strike="noStrike" kern="1200" smtClean="0">
                <a:solidFill>
                  <a:schemeClr val="tx1"/>
                </a:solidFill>
                <a:effectLst/>
                <a:latin typeface="+mn-lt"/>
                <a:ea typeface="+mn-ea"/>
                <a:cs typeface="+mn-cs"/>
              </a:rPr>
              <a:t>1 176 429</a:t>
            </a:r>
            <a:r>
              <a:rPr lang="en-US" smtClean="0"/>
              <a:t> </a:t>
            </a:r>
            <a:r>
              <a:rPr lang="en-US" sz="1300" b="0" i="0" u="none" strike="noStrike" kern="1200" smtClean="0">
                <a:solidFill>
                  <a:schemeClr val="tx1"/>
                </a:solidFill>
                <a:effectLst/>
                <a:latin typeface="+mn-lt"/>
                <a:ea typeface="+mn-ea"/>
                <a:cs typeface="+mn-cs"/>
              </a:rPr>
              <a:t>CC BY-NC 4.0</a:t>
            </a:r>
            <a:r>
              <a:rPr lang="en-US" smtClean="0"/>
              <a:t> </a:t>
            </a:r>
            <a:r>
              <a:rPr lang="en-US" sz="1300" b="0" i="0" u="none" strike="noStrike" kern="1200" smtClean="0">
                <a:solidFill>
                  <a:schemeClr val="tx1"/>
                </a:solidFill>
                <a:effectLst/>
                <a:latin typeface="+mn-lt"/>
                <a:ea typeface="+mn-ea"/>
                <a:cs typeface="+mn-cs"/>
              </a:rPr>
              <a:t>234 810</a:t>
            </a:r>
            <a:r>
              <a:rPr lang="en-US" smtClean="0"/>
              <a:t> </a:t>
            </a:r>
            <a:r>
              <a:rPr lang="en-US" sz="1300" b="0" i="0" u="none" strike="noStrike" kern="1200" smtClean="0">
                <a:solidFill>
                  <a:schemeClr val="tx1"/>
                </a:solidFill>
                <a:effectLst/>
                <a:latin typeface="+mn-lt"/>
                <a:ea typeface="+mn-ea"/>
                <a:cs typeface="+mn-cs"/>
              </a:rPr>
              <a:t>unspecified</a:t>
            </a:r>
            <a:r>
              <a:rPr lang="en-US" smtClean="0"/>
              <a:t> </a:t>
            </a:r>
            <a:r>
              <a:rPr lang="en-US" sz="1300" b="0" i="0" u="none" strike="noStrike" kern="1200" smtClean="0">
                <a:solidFill>
                  <a:schemeClr val="tx1"/>
                </a:solidFill>
                <a:effectLst/>
                <a:latin typeface="+mn-lt"/>
                <a:ea typeface="+mn-ea"/>
                <a:cs typeface="+mn-cs"/>
              </a:rPr>
              <a:t>0</a:t>
            </a:r>
            <a:r>
              <a:rPr lang="en-US" smtClean="0"/>
              <a:t> </a:t>
            </a:r>
            <a:r>
              <a:rPr lang="en-US" sz="1300" b="0" i="0" u="none" strike="noStrike" kern="1200" smtClean="0">
                <a:solidFill>
                  <a:schemeClr val="tx1"/>
                </a:solidFill>
                <a:effectLst/>
                <a:latin typeface="+mn-lt"/>
                <a:ea typeface="+mn-ea"/>
                <a:cs typeface="+mn-cs"/>
              </a:rPr>
              <a:t>unsupported</a:t>
            </a:r>
            <a:r>
              <a:rPr lang="en-US" smtClean="0"/>
              <a:t> </a:t>
            </a:r>
            <a:r>
              <a:rPr lang="en-US" sz="1300" b="0" i="0" u="none" strike="noStrike" kern="1200" smtClean="0">
                <a:solidFill>
                  <a:schemeClr val="tx1"/>
                </a:solidFill>
                <a:effectLst/>
                <a:latin typeface="+mn-lt"/>
                <a:ea typeface="+mn-ea"/>
                <a:cs typeface="+mn-cs"/>
              </a:rPr>
              <a:t>0</a:t>
            </a:r>
            <a:r>
              <a:rPr lang="en-US" smtClean="0"/>
              <a:t> </a:t>
            </a:r>
            <a:r>
              <a:rPr lang="en-US" sz="1300" b="0" i="1" u="none" strike="noStrike" kern="1200" smtClean="0">
                <a:solidFill>
                  <a:schemeClr val="tx1"/>
                </a:solidFill>
                <a:effectLst/>
                <a:latin typeface="+mn-lt"/>
                <a:ea typeface="+mn-ea"/>
                <a:cs typeface="+mn-cs"/>
              </a:rPr>
              <a:t>other, not reported</a:t>
            </a:r>
            <a:r>
              <a:rPr lang="en-US" smtClean="0"/>
              <a:t> </a:t>
            </a:r>
            <a:r>
              <a:rPr lang="en-US" sz="1300" b="0" i="1" u="none" strike="noStrike" kern="1200" smtClean="0">
                <a:solidFill>
                  <a:schemeClr val="tx1"/>
                </a:solidFill>
                <a:effectLst/>
                <a:latin typeface="+mn-lt"/>
                <a:ea typeface="+mn-ea"/>
                <a:cs typeface="+mn-cs"/>
              </a:rPr>
              <a:t>6 485</a:t>
            </a:r>
            <a:r>
              <a:rPr lang="en-US" smtClean="0"/>
              <a:t> </a:t>
            </a:r>
            <a:r>
              <a:rPr lang="en-US" sz="1300" b="0" i="0" u="none" strike="noStrike" kern="1200" smtClean="0">
                <a:solidFill>
                  <a:schemeClr val="tx1"/>
                </a:solidFill>
                <a:effectLst/>
                <a:latin typeface="+mn-lt"/>
                <a:ea typeface="+mn-ea"/>
                <a:cs typeface="+mn-cs"/>
              </a:rPr>
              <a:t>--</a:t>
            </a:r>
            <a:r>
              <a:rPr lang="en-US" smtClean="0"/>
              <a:t> </a:t>
            </a:r>
            <a:r>
              <a:rPr lang="en-US" sz="1300" b="1" i="0" u="none" strike="noStrike" kern="1200" smtClean="0">
                <a:solidFill>
                  <a:schemeClr val="tx1"/>
                </a:solidFill>
                <a:effectLst/>
                <a:latin typeface="+mn-lt"/>
                <a:ea typeface="+mn-ea"/>
                <a:cs typeface="+mn-cs"/>
              </a:rPr>
              <a:t>Year</a:t>
            </a:r>
            <a:r>
              <a:rPr lang="en-US" smtClean="0"/>
              <a:t> </a:t>
            </a:r>
            <a:r>
              <a:rPr lang="en-US" sz="1300" b="0" i="0" u="none" strike="noStrike" kern="1200" smtClean="0">
                <a:solidFill>
                  <a:schemeClr val="tx1"/>
                </a:solidFill>
                <a:effectLst/>
                <a:latin typeface="+mn-lt"/>
                <a:ea typeface="+mn-ea"/>
                <a:cs typeface="+mn-cs"/>
              </a:rPr>
              <a:t> </a:t>
            </a:r>
            <a:r>
              <a:rPr lang="en-US" smtClean="0"/>
              <a:t> </a:t>
            </a:r>
            <a:r>
              <a:rPr lang="en-US" sz="1300" b="0" i="0" u="none" strike="noStrike" kern="1200" smtClean="0">
                <a:solidFill>
                  <a:schemeClr val="tx1"/>
                </a:solidFill>
                <a:effectLst/>
                <a:latin typeface="+mn-lt"/>
                <a:ea typeface="+mn-ea"/>
                <a:cs typeface="+mn-cs"/>
              </a:rPr>
              <a:t>1994</a:t>
            </a:r>
            <a:r>
              <a:rPr lang="en-US" smtClean="0"/>
              <a:t> </a:t>
            </a:r>
            <a:r>
              <a:rPr lang="en-US" sz="1300" b="0" i="0" u="none" strike="noStrike" kern="1200" smtClean="0">
                <a:solidFill>
                  <a:schemeClr val="tx1"/>
                </a:solidFill>
                <a:effectLst/>
                <a:latin typeface="+mn-lt"/>
                <a:ea typeface="+mn-ea"/>
                <a:cs typeface="+mn-cs"/>
              </a:rPr>
              <a:t>17 617</a:t>
            </a:r>
            <a:r>
              <a:rPr lang="en-US" smtClean="0"/>
              <a:t> </a:t>
            </a:r>
            <a:r>
              <a:rPr lang="en-US" sz="1300" b="0" i="0" u="none" strike="noStrike" kern="1200" smtClean="0">
                <a:solidFill>
                  <a:schemeClr val="tx1"/>
                </a:solidFill>
                <a:effectLst/>
                <a:latin typeface="+mn-lt"/>
                <a:ea typeface="+mn-ea"/>
                <a:cs typeface="+mn-cs"/>
              </a:rPr>
              <a:t>2005</a:t>
            </a:r>
            <a:r>
              <a:rPr lang="en-US" smtClean="0"/>
              <a:t> </a:t>
            </a:r>
            <a:r>
              <a:rPr lang="en-US" sz="1300" b="0" i="0" u="none" strike="noStrike" kern="1200" smtClean="0">
                <a:solidFill>
                  <a:schemeClr val="tx1"/>
                </a:solidFill>
                <a:effectLst/>
                <a:latin typeface="+mn-lt"/>
                <a:ea typeface="+mn-ea"/>
                <a:cs typeface="+mn-cs"/>
              </a:rPr>
              <a:t>17 222</a:t>
            </a:r>
            <a:r>
              <a:rPr lang="en-US" smtClean="0"/>
              <a:t> </a:t>
            </a:r>
            <a:r>
              <a:rPr lang="en-US" sz="1300" b="0" i="0" u="none" strike="noStrike" kern="1200" smtClean="0">
                <a:solidFill>
                  <a:schemeClr val="tx1"/>
                </a:solidFill>
                <a:effectLst/>
                <a:latin typeface="+mn-lt"/>
                <a:ea typeface="+mn-ea"/>
                <a:cs typeface="+mn-cs"/>
              </a:rPr>
              <a:t>1999</a:t>
            </a:r>
            <a:r>
              <a:rPr lang="en-US" smtClean="0"/>
              <a:t> </a:t>
            </a:r>
            <a:r>
              <a:rPr lang="en-US" sz="1300" b="0" i="0" u="none" strike="noStrike" kern="1200" smtClean="0">
                <a:solidFill>
                  <a:schemeClr val="tx1"/>
                </a:solidFill>
                <a:effectLst/>
                <a:latin typeface="+mn-lt"/>
                <a:ea typeface="+mn-ea"/>
                <a:cs typeface="+mn-cs"/>
              </a:rPr>
              <a:t>16 267</a:t>
            </a:r>
            <a:r>
              <a:rPr lang="en-US" smtClean="0"/>
              <a:t> </a:t>
            </a:r>
            <a:r>
              <a:rPr lang="en-US" sz="1300" b="0" i="0" u="none" strike="noStrike" kern="1200" smtClean="0">
                <a:solidFill>
                  <a:schemeClr val="tx1"/>
                </a:solidFill>
                <a:effectLst/>
                <a:latin typeface="+mn-lt"/>
                <a:ea typeface="+mn-ea"/>
                <a:cs typeface="+mn-cs"/>
              </a:rPr>
              <a:t>1984</a:t>
            </a:r>
            <a:r>
              <a:rPr lang="en-US" smtClean="0"/>
              <a:t> </a:t>
            </a:r>
            <a:r>
              <a:rPr lang="en-US" sz="1300" b="0" i="0" u="none" strike="noStrike" kern="1200" smtClean="0">
                <a:solidFill>
                  <a:schemeClr val="tx1"/>
                </a:solidFill>
                <a:effectLst/>
                <a:latin typeface="+mn-lt"/>
                <a:ea typeface="+mn-ea"/>
                <a:cs typeface="+mn-cs"/>
              </a:rPr>
              <a:t>15 449</a:t>
            </a:r>
            <a:r>
              <a:rPr lang="en-US" smtClean="0"/>
              <a:t> </a:t>
            </a:r>
            <a:r>
              <a:rPr lang="en-US" sz="1300" b="0" i="0" u="none" strike="noStrike" kern="1200" smtClean="0">
                <a:solidFill>
                  <a:schemeClr val="tx1"/>
                </a:solidFill>
                <a:effectLst/>
                <a:latin typeface="+mn-lt"/>
                <a:ea typeface="+mn-ea"/>
                <a:cs typeface="+mn-cs"/>
              </a:rPr>
              <a:t>2009</a:t>
            </a:r>
            <a:r>
              <a:rPr lang="en-US" smtClean="0"/>
              <a:t> </a:t>
            </a:r>
            <a:r>
              <a:rPr lang="en-US" sz="1300" b="0" i="0" u="none" strike="noStrike" kern="1200" smtClean="0">
                <a:solidFill>
                  <a:schemeClr val="tx1"/>
                </a:solidFill>
                <a:effectLst/>
                <a:latin typeface="+mn-lt"/>
                <a:ea typeface="+mn-ea"/>
                <a:cs typeface="+mn-cs"/>
              </a:rPr>
              <a:t>14 768</a:t>
            </a:r>
            <a:r>
              <a:rPr lang="en-US" smtClean="0"/>
              <a:t> </a:t>
            </a:r>
            <a:r>
              <a:rPr lang="en-US" sz="1300" b="0" i="0" u="none" strike="noStrike" kern="1200" smtClean="0">
                <a:solidFill>
                  <a:schemeClr val="tx1"/>
                </a:solidFill>
                <a:effectLst/>
                <a:latin typeface="+mn-lt"/>
                <a:ea typeface="+mn-ea"/>
                <a:cs typeface="+mn-cs"/>
              </a:rPr>
              <a:t>2004</a:t>
            </a:r>
            <a:r>
              <a:rPr lang="en-US" smtClean="0"/>
              <a:t> </a:t>
            </a:r>
            <a:r>
              <a:rPr lang="en-US" sz="1300" b="0" i="0" u="none" strike="noStrike" kern="1200" smtClean="0">
                <a:solidFill>
                  <a:schemeClr val="tx1"/>
                </a:solidFill>
                <a:effectLst/>
                <a:latin typeface="+mn-lt"/>
                <a:ea typeface="+mn-ea"/>
                <a:cs typeface="+mn-cs"/>
              </a:rPr>
              <a:t>14 537</a:t>
            </a:r>
            <a:r>
              <a:rPr lang="en-US" smtClean="0"/>
              <a:t> </a:t>
            </a:r>
            <a:r>
              <a:rPr lang="en-US" sz="1300" b="0" i="0" u="none" strike="noStrike" kern="1200" smtClean="0">
                <a:solidFill>
                  <a:schemeClr val="tx1"/>
                </a:solidFill>
                <a:effectLst/>
                <a:latin typeface="+mn-lt"/>
                <a:ea typeface="+mn-ea"/>
                <a:cs typeface="+mn-cs"/>
              </a:rPr>
              <a:t>2003</a:t>
            </a:r>
            <a:r>
              <a:rPr lang="en-US" smtClean="0"/>
              <a:t> </a:t>
            </a:r>
            <a:r>
              <a:rPr lang="en-US" sz="1300" b="0" i="0" u="none" strike="noStrike" kern="1200" smtClean="0">
                <a:solidFill>
                  <a:schemeClr val="tx1"/>
                </a:solidFill>
                <a:effectLst/>
                <a:latin typeface="+mn-lt"/>
                <a:ea typeface="+mn-ea"/>
                <a:cs typeface="+mn-cs"/>
              </a:rPr>
              <a:t>13 770</a:t>
            </a:r>
            <a:r>
              <a:rPr lang="en-US" smtClean="0"/>
              <a:t> </a:t>
            </a:r>
            <a:r>
              <a:rPr lang="en-US" sz="1300" b="0" i="0" u="none" strike="noStrike" kern="1200" smtClean="0">
                <a:solidFill>
                  <a:schemeClr val="tx1"/>
                </a:solidFill>
                <a:effectLst/>
                <a:latin typeface="+mn-lt"/>
                <a:ea typeface="+mn-ea"/>
                <a:cs typeface="+mn-cs"/>
              </a:rPr>
              <a:t>2010</a:t>
            </a:r>
            <a:r>
              <a:rPr lang="en-US" smtClean="0"/>
              <a:t> </a:t>
            </a:r>
            <a:r>
              <a:rPr lang="en-US" sz="1300" b="0" i="0" u="none" strike="noStrike" kern="1200" smtClean="0">
                <a:solidFill>
                  <a:schemeClr val="tx1"/>
                </a:solidFill>
                <a:effectLst/>
                <a:latin typeface="+mn-lt"/>
                <a:ea typeface="+mn-ea"/>
                <a:cs typeface="+mn-cs"/>
              </a:rPr>
              <a:t>13 491</a:t>
            </a:r>
            <a:r>
              <a:rPr lang="en-US" smtClean="0"/>
              <a:t> </a:t>
            </a:r>
            <a:r>
              <a:rPr lang="en-US" sz="1300" b="0" i="0" u="none" strike="noStrike" kern="1200" smtClean="0">
                <a:solidFill>
                  <a:schemeClr val="tx1"/>
                </a:solidFill>
                <a:effectLst/>
                <a:latin typeface="+mn-lt"/>
                <a:ea typeface="+mn-ea"/>
                <a:cs typeface="+mn-cs"/>
              </a:rPr>
              <a:t>1987</a:t>
            </a:r>
            <a:r>
              <a:rPr lang="en-US" smtClean="0"/>
              <a:t> </a:t>
            </a:r>
            <a:r>
              <a:rPr lang="en-US" sz="1300" b="0" i="0" u="none" strike="noStrike" kern="1200" smtClean="0">
                <a:solidFill>
                  <a:schemeClr val="tx1"/>
                </a:solidFill>
                <a:effectLst/>
                <a:latin typeface="+mn-lt"/>
                <a:ea typeface="+mn-ea"/>
                <a:cs typeface="+mn-cs"/>
              </a:rPr>
              <a:t>13 067</a:t>
            </a:r>
            <a:r>
              <a:rPr lang="en-US" smtClean="0"/>
              <a:t> </a:t>
            </a:r>
            <a:r>
              <a:rPr lang="en-US" sz="1300" b="0" i="0" u="none" strike="noStrike" kern="1200" smtClean="0">
                <a:solidFill>
                  <a:schemeClr val="tx1"/>
                </a:solidFill>
                <a:effectLst/>
                <a:latin typeface="+mn-lt"/>
                <a:ea typeface="+mn-ea"/>
                <a:cs typeface="+mn-cs"/>
              </a:rPr>
              <a:t>1995</a:t>
            </a:r>
            <a:r>
              <a:rPr lang="en-US" smtClean="0"/>
              <a:t> </a:t>
            </a:r>
            <a:r>
              <a:rPr lang="en-US" sz="1300" b="0" i="0" u="none" strike="noStrike" kern="1200" smtClean="0">
                <a:solidFill>
                  <a:schemeClr val="tx1"/>
                </a:solidFill>
                <a:effectLst/>
                <a:latin typeface="+mn-lt"/>
                <a:ea typeface="+mn-ea"/>
                <a:cs typeface="+mn-cs"/>
              </a:rPr>
              <a:t>13 062</a:t>
            </a:r>
            <a:r>
              <a:rPr lang="en-US" smtClean="0"/>
              <a:t> </a:t>
            </a:r>
            <a:r>
              <a:rPr lang="en-US" sz="1300" b="0" i="1" u="none" strike="noStrike" kern="1200" smtClean="0">
                <a:solidFill>
                  <a:schemeClr val="tx1"/>
                </a:solidFill>
                <a:effectLst/>
                <a:latin typeface="+mn-lt"/>
                <a:ea typeface="+mn-ea"/>
                <a:cs typeface="+mn-cs"/>
              </a:rPr>
              <a:t>other, not reported</a:t>
            </a:r>
            <a:r>
              <a:rPr lang="en-US" smtClean="0"/>
              <a:t> </a:t>
            </a:r>
            <a:r>
              <a:rPr lang="en-US" sz="1300" b="0" i="1" u="none" strike="noStrike" kern="1200" smtClean="0">
                <a:solidFill>
                  <a:schemeClr val="tx1"/>
                </a:solidFill>
                <a:effectLst/>
                <a:latin typeface="+mn-lt"/>
                <a:ea typeface="+mn-ea"/>
                <a:cs typeface="+mn-cs"/>
              </a:rPr>
              <a:t>1 416 389</a:t>
            </a:r>
            <a:r>
              <a:rPr lang="en-US" smtClean="0"/>
              <a:t> </a:t>
            </a:r>
            <a:r>
              <a:rPr lang="en-US" sz="1300" b="0" i="0" u="none" strike="noStrike" kern="1200" smtClean="0">
                <a:solidFill>
                  <a:schemeClr val="tx1"/>
                </a:solidFill>
                <a:effectLst/>
                <a:latin typeface="+mn-lt"/>
                <a:ea typeface="+mn-ea"/>
                <a:cs typeface="+mn-cs"/>
              </a:rPr>
              <a:t>--</a:t>
            </a:r>
            <a:r>
              <a:rPr lang="en-US" smtClean="0"/>
              <a:t> </a:t>
            </a:r>
            <a:r>
              <a:rPr lang="en-US" sz="1300" b="1" i="0" u="none" strike="noStrike" kern="1200" smtClean="0">
                <a:solidFill>
                  <a:schemeClr val="tx1"/>
                </a:solidFill>
                <a:effectLst/>
                <a:latin typeface="+mn-lt"/>
                <a:ea typeface="+mn-ea"/>
                <a:cs typeface="+mn-cs"/>
              </a:rPr>
              <a:t>Month</a:t>
            </a:r>
            <a:r>
              <a:rPr lang="en-US" smtClean="0"/>
              <a:t> </a:t>
            </a:r>
            <a:r>
              <a:rPr lang="en-US" sz="1300" b="0" i="0" u="none" strike="noStrike" kern="1200" smtClean="0">
                <a:solidFill>
                  <a:schemeClr val="tx1"/>
                </a:solidFill>
                <a:effectLst/>
                <a:latin typeface="+mn-lt"/>
                <a:ea typeface="+mn-ea"/>
                <a:cs typeface="+mn-cs"/>
              </a:rPr>
              <a:t> </a:t>
            </a:r>
            <a:r>
              <a:rPr lang="en-US" smtClean="0"/>
              <a:t> </a:t>
            </a:r>
            <a:r>
              <a:rPr lang="en-US" sz="1300" b="0" i="0" u="none" strike="noStrike" kern="1200" smtClean="0">
                <a:solidFill>
                  <a:schemeClr val="tx1"/>
                </a:solidFill>
                <a:effectLst/>
                <a:latin typeface="+mn-lt"/>
                <a:ea typeface="+mn-ea"/>
                <a:cs typeface="+mn-cs"/>
              </a:rPr>
              <a:t>July</a:t>
            </a:r>
            <a:r>
              <a:rPr lang="en-US" smtClean="0"/>
              <a:t> </a:t>
            </a:r>
            <a:r>
              <a:rPr lang="en-US" sz="1300" b="0" i="0" u="none" strike="noStrike" kern="1200" smtClean="0">
                <a:solidFill>
                  <a:schemeClr val="tx1"/>
                </a:solidFill>
                <a:effectLst/>
                <a:latin typeface="+mn-lt"/>
                <a:ea typeface="+mn-ea"/>
                <a:cs typeface="+mn-cs"/>
              </a:rPr>
              <a:t>128 063</a:t>
            </a:r>
            <a:r>
              <a:rPr lang="en-US" smtClean="0"/>
              <a:t> </a:t>
            </a:r>
            <a:r>
              <a:rPr lang="en-US" sz="1300" b="0" i="0" u="none" strike="noStrike" kern="1200" smtClean="0">
                <a:solidFill>
                  <a:schemeClr val="tx1"/>
                </a:solidFill>
                <a:effectLst/>
                <a:latin typeface="+mn-lt"/>
                <a:ea typeface="+mn-ea"/>
                <a:cs typeface="+mn-cs"/>
              </a:rPr>
              <a:t>June</a:t>
            </a:r>
            <a:r>
              <a:rPr lang="en-US" smtClean="0"/>
              <a:t> </a:t>
            </a:r>
            <a:r>
              <a:rPr lang="en-US" sz="1300" b="0" i="0" u="none" strike="noStrike" kern="1200" smtClean="0">
                <a:solidFill>
                  <a:schemeClr val="tx1"/>
                </a:solidFill>
                <a:effectLst/>
                <a:latin typeface="+mn-lt"/>
                <a:ea typeface="+mn-ea"/>
                <a:cs typeface="+mn-cs"/>
              </a:rPr>
              <a:t>109 216</a:t>
            </a:r>
            <a:r>
              <a:rPr lang="en-US" smtClean="0"/>
              <a:t> </a:t>
            </a:r>
            <a:r>
              <a:rPr lang="en-US" sz="1300" b="0" i="0" u="none" strike="noStrike" kern="1200" smtClean="0">
                <a:solidFill>
                  <a:schemeClr val="tx1"/>
                </a:solidFill>
                <a:effectLst/>
                <a:latin typeface="+mn-lt"/>
                <a:ea typeface="+mn-ea"/>
                <a:cs typeface="+mn-cs"/>
              </a:rPr>
              <a:t>August</a:t>
            </a:r>
            <a:r>
              <a:rPr lang="en-US" smtClean="0"/>
              <a:t> </a:t>
            </a:r>
            <a:r>
              <a:rPr lang="en-US" sz="1300" b="0" i="0" u="none" strike="noStrike" kern="1200" smtClean="0">
                <a:solidFill>
                  <a:schemeClr val="tx1"/>
                </a:solidFill>
                <a:effectLst/>
                <a:latin typeface="+mn-lt"/>
                <a:ea typeface="+mn-ea"/>
                <a:cs typeface="+mn-cs"/>
              </a:rPr>
              <a:t>95 497</a:t>
            </a:r>
            <a:r>
              <a:rPr lang="en-US" smtClean="0"/>
              <a:t> </a:t>
            </a:r>
            <a:r>
              <a:rPr lang="en-US" sz="1300" b="0" i="0" u="none" strike="noStrike" kern="1200" smtClean="0">
                <a:solidFill>
                  <a:schemeClr val="tx1"/>
                </a:solidFill>
                <a:effectLst/>
                <a:latin typeface="+mn-lt"/>
                <a:ea typeface="+mn-ea"/>
                <a:cs typeface="+mn-cs"/>
              </a:rPr>
              <a:t>September</a:t>
            </a:r>
            <a:r>
              <a:rPr lang="en-US" smtClean="0"/>
              <a:t> </a:t>
            </a:r>
            <a:r>
              <a:rPr lang="en-US" sz="1300" b="0" i="0" u="none" strike="noStrike" kern="1200" smtClean="0">
                <a:solidFill>
                  <a:schemeClr val="tx1"/>
                </a:solidFill>
                <a:effectLst/>
                <a:latin typeface="+mn-lt"/>
                <a:ea typeface="+mn-ea"/>
                <a:cs typeface="+mn-cs"/>
              </a:rPr>
              <a:t>56 116</a:t>
            </a:r>
            <a:r>
              <a:rPr lang="en-US" smtClean="0"/>
              <a:t> </a:t>
            </a:r>
            <a:r>
              <a:rPr lang="en-US" sz="1300" b="0" i="0" u="none" strike="noStrike" kern="1200" smtClean="0">
                <a:solidFill>
                  <a:schemeClr val="tx1"/>
                </a:solidFill>
                <a:effectLst/>
                <a:latin typeface="+mn-lt"/>
                <a:ea typeface="+mn-ea"/>
                <a:cs typeface="+mn-cs"/>
              </a:rPr>
              <a:t>May</a:t>
            </a:r>
            <a:r>
              <a:rPr lang="en-US" smtClean="0"/>
              <a:t> </a:t>
            </a:r>
            <a:r>
              <a:rPr lang="en-US" sz="1300" b="0" i="0" u="none" strike="noStrike" kern="1200" smtClean="0">
                <a:solidFill>
                  <a:schemeClr val="tx1"/>
                </a:solidFill>
                <a:effectLst/>
                <a:latin typeface="+mn-lt"/>
                <a:ea typeface="+mn-ea"/>
                <a:cs typeface="+mn-cs"/>
              </a:rPr>
              <a:t>53 805</a:t>
            </a:r>
            <a:r>
              <a:rPr lang="en-US" smtClean="0"/>
              <a:t> </a:t>
            </a:r>
            <a:r>
              <a:rPr lang="en-US" sz="1300" b="0" i="0" u="none" strike="noStrike" kern="1200" smtClean="0">
                <a:solidFill>
                  <a:schemeClr val="tx1"/>
                </a:solidFill>
                <a:effectLst/>
                <a:latin typeface="+mn-lt"/>
                <a:ea typeface="+mn-ea"/>
                <a:cs typeface="+mn-cs"/>
              </a:rPr>
              <a:t>January</a:t>
            </a:r>
            <a:r>
              <a:rPr lang="en-US" smtClean="0"/>
              <a:t> </a:t>
            </a:r>
            <a:r>
              <a:rPr lang="en-US" sz="1300" b="0" i="0" u="none" strike="noStrike" kern="1200" smtClean="0">
                <a:solidFill>
                  <a:schemeClr val="tx1"/>
                </a:solidFill>
                <a:effectLst/>
                <a:latin typeface="+mn-lt"/>
                <a:ea typeface="+mn-ea"/>
                <a:cs typeface="+mn-cs"/>
              </a:rPr>
              <a:t>51 449</a:t>
            </a:r>
            <a:r>
              <a:rPr lang="en-US" smtClean="0"/>
              <a:t> </a:t>
            </a:r>
            <a:r>
              <a:rPr lang="en-US" sz="1300" b="0" i="0" u="none" strike="noStrike" kern="1200" smtClean="0">
                <a:solidFill>
                  <a:schemeClr val="tx1"/>
                </a:solidFill>
                <a:effectLst/>
                <a:latin typeface="+mn-lt"/>
                <a:ea typeface="+mn-ea"/>
                <a:cs typeface="+mn-cs"/>
              </a:rPr>
              <a:t>October</a:t>
            </a:r>
            <a:r>
              <a:rPr lang="en-US" smtClean="0"/>
              <a:t> </a:t>
            </a:r>
            <a:r>
              <a:rPr lang="en-US" sz="1300" b="0" i="0" u="none" strike="noStrike" kern="1200" smtClean="0">
                <a:solidFill>
                  <a:schemeClr val="tx1"/>
                </a:solidFill>
                <a:effectLst/>
                <a:latin typeface="+mn-lt"/>
                <a:ea typeface="+mn-ea"/>
                <a:cs typeface="+mn-cs"/>
              </a:rPr>
              <a:t>29 994</a:t>
            </a:r>
            <a:r>
              <a:rPr lang="en-US" smtClean="0"/>
              <a:t> </a:t>
            </a:r>
            <a:r>
              <a:rPr lang="en-US" sz="1300" b="0" i="0" u="none" strike="noStrike" kern="1200" smtClean="0">
                <a:solidFill>
                  <a:schemeClr val="tx1"/>
                </a:solidFill>
                <a:effectLst/>
                <a:latin typeface="+mn-lt"/>
                <a:ea typeface="+mn-ea"/>
                <a:cs typeface="+mn-cs"/>
              </a:rPr>
              <a:t>April</a:t>
            </a:r>
            <a:r>
              <a:rPr lang="en-US" smtClean="0"/>
              <a:t> </a:t>
            </a:r>
            <a:r>
              <a:rPr lang="en-US" sz="1300" b="0" i="0" u="none" strike="noStrike" kern="1200" smtClean="0">
                <a:solidFill>
                  <a:schemeClr val="tx1"/>
                </a:solidFill>
                <a:effectLst/>
                <a:latin typeface="+mn-lt"/>
                <a:ea typeface="+mn-ea"/>
                <a:cs typeface="+mn-cs"/>
              </a:rPr>
              <a:t>15 829</a:t>
            </a:r>
            <a:r>
              <a:rPr lang="en-US" smtClean="0"/>
              <a:t> </a:t>
            </a:r>
            <a:r>
              <a:rPr lang="en-US" sz="1300" b="0" i="0" u="none" strike="noStrike" kern="1200" smtClean="0">
                <a:solidFill>
                  <a:schemeClr val="tx1"/>
                </a:solidFill>
                <a:effectLst/>
                <a:latin typeface="+mn-lt"/>
                <a:ea typeface="+mn-ea"/>
                <a:cs typeface="+mn-cs"/>
              </a:rPr>
              <a:t>December</a:t>
            </a:r>
            <a:r>
              <a:rPr lang="en-US" smtClean="0"/>
              <a:t> </a:t>
            </a:r>
            <a:r>
              <a:rPr lang="en-US" sz="1300" b="0" i="0" u="none" strike="noStrike" kern="1200" smtClean="0">
                <a:solidFill>
                  <a:schemeClr val="tx1"/>
                </a:solidFill>
                <a:effectLst/>
                <a:latin typeface="+mn-lt"/>
                <a:ea typeface="+mn-ea"/>
                <a:cs typeface="+mn-cs"/>
              </a:rPr>
              <a:t>13 853</a:t>
            </a:r>
            <a:r>
              <a:rPr lang="en-US" smtClean="0"/>
              <a:t> </a:t>
            </a:r>
            <a:r>
              <a:rPr lang="en-US" sz="1300" b="0" i="0" u="none" strike="noStrike" kern="1200" smtClean="0">
                <a:solidFill>
                  <a:schemeClr val="tx1"/>
                </a:solidFill>
                <a:effectLst/>
                <a:latin typeface="+mn-lt"/>
                <a:ea typeface="+mn-ea"/>
                <a:cs typeface="+mn-cs"/>
              </a:rPr>
              <a:t>November</a:t>
            </a:r>
            <a:r>
              <a:rPr lang="en-US" smtClean="0"/>
              <a:t> </a:t>
            </a:r>
            <a:r>
              <a:rPr lang="en-US" sz="1300" b="0" i="0" u="none" strike="noStrike" kern="1200" smtClean="0">
                <a:solidFill>
                  <a:schemeClr val="tx1"/>
                </a:solidFill>
                <a:effectLst/>
                <a:latin typeface="+mn-lt"/>
                <a:ea typeface="+mn-ea"/>
                <a:cs typeface="+mn-cs"/>
              </a:rPr>
              <a:t>8 387</a:t>
            </a:r>
            <a:r>
              <a:rPr lang="en-US" smtClean="0"/>
              <a:t> </a:t>
            </a:r>
            <a:r>
              <a:rPr lang="en-US" sz="1300" b="0" i="1" u="none" strike="noStrike" kern="1200" smtClean="0">
                <a:solidFill>
                  <a:schemeClr val="tx1"/>
                </a:solidFill>
                <a:effectLst/>
                <a:latin typeface="+mn-lt"/>
                <a:ea typeface="+mn-ea"/>
                <a:cs typeface="+mn-cs"/>
              </a:rPr>
              <a:t>other, not reported</a:t>
            </a:r>
            <a:r>
              <a:rPr lang="en-US" smtClean="0"/>
              <a:t> </a:t>
            </a:r>
            <a:r>
              <a:rPr lang="en-US" sz="1300" b="0" i="1" u="none" strike="noStrike" kern="1200" smtClean="0">
                <a:solidFill>
                  <a:schemeClr val="tx1"/>
                </a:solidFill>
                <a:effectLst/>
                <a:latin typeface="+mn-lt"/>
                <a:ea typeface="+mn-ea"/>
                <a:cs typeface="+mn-cs"/>
              </a:rPr>
              <a:t>1 003 430</a:t>
            </a:r>
            <a:r>
              <a:rPr lang="en-US" smtClean="0"/>
              <a:t> </a:t>
            </a:r>
            <a:r>
              <a:rPr lang="en-US" sz="1300" b="0" i="0" u="none" strike="noStrike" kern="1200" smtClean="0">
                <a:solidFill>
                  <a:schemeClr val="tx1"/>
                </a:solidFill>
                <a:effectLst/>
                <a:latin typeface="+mn-lt"/>
                <a:ea typeface="+mn-ea"/>
                <a:cs typeface="+mn-cs"/>
              </a:rPr>
              <a:t>--</a:t>
            </a:r>
            <a:r>
              <a:rPr lang="en-US" smtClean="0"/>
              <a:t> </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51</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i="0" u="none" strike="noStrike" kern="1200" dirty="0" smtClean="0">
                <a:solidFill>
                  <a:schemeClr val="tx1"/>
                </a:solidFill>
                <a:effectLst/>
                <a:latin typeface="+mn-lt"/>
                <a:ea typeface="+mn-ea"/>
                <a:cs typeface="+mn-cs"/>
              </a:rPr>
              <a:t>Basis of record</a:t>
            </a:r>
            <a:r>
              <a:rPr lang="en-US" dirty="0" smtClean="0"/>
              <a:t> </a:t>
            </a:r>
            <a:r>
              <a:rPr lang="en-US" sz="1300" b="0" i="0" u="none" strike="noStrike" kern="1200" dirty="0" smtClean="0">
                <a:solidFill>
                  <a:schemeClr val="tx1"/>
                </a:solidFill>
                <a:effectLst/>
                <a:latin typeface="+mn-lt"/>
                <a:ea typeface="+mn-ea"/>
                <a:cs typeface="+mn-cs"/>
              </a:rPr>
              <a:t>observation</a:t>
            </a:r>
            <a:r>
              <a:rPr lang="en-US" dirty="0" smtClean="0"/>
              <a:t> </a:t>
            </a:r>
            <a:r>
              <a:rPr lang="en-US" sz="1300" b="0" i="0" u="none" strike="noStrike" kern="1200" dirty="0" smtClean="0">
                <a:solidFill>
                  <a:schemeClr val="tx1"/>
                </a:solidFill>
                <a:effectLst/>
                <a:latin typeface="+mn-lt"/>
                <a:ea typeface="+mn-ea"/>
                <a:cs typeface="+mn-cs"/>
              </a:rPr>
              <a:t>29 488</a:t>
            </a:r>
            <a:r>
              <a:rPr lang="en-US" dirty="0" smtClean="0"/>
              <a:t> </a:t>
            </a:r>
            <a:r>
              <a:rPr lang="en-US" sz="1300" b="0" i="0" u="none" strike="noStrike" kern="1200" dirty="0" smtClean="0">
                <a:solidFill>
                  <a:schemeClr val="tx1"/>
                </a:solidFill>
                <a:effectLst/>
                <a:latin typeface="+mn-lt"/>
                <a:ea typeface="+mn-ea"/>
                <a:cs typeface="+mn-cs"/>
              </a:rPr>
              <a:t>literature</a:t>
            </a:r>
            <a:r>
              <a:rPr lang="en-US" dirty="0" smtClean="0"/>
              <a:t> </a:t>
            </a:r>
            <a:r>
              <a:rPr lang="en-US" sz="1300" b="0" i="0" u="none" strike="noStrike" kern="1200" dirty="0" smtClean="0">
                <a:solidFill>
                  <a:schemeClr val="tx1"/>
                </a:solidFill>
                <a:effectLst/>
                <a:latin typeface="+mn-lt"/>
                <a:ea typeface="+mn-ea"/>
                <a:cs typeface="+mn-cs"/>
              </a:rPr>
              <a:t>608</a:t>
            </a:r>
            <a:r>
              <a:rPr lang="en-US" dirty="0" smtClean="0"/>
              <a:t> </a:t>
            </a:r>
            <a:r>
              <a:rPr lang="en-US" sz="1300" b="0" i="0" u="none" strike="noStrike" kern="1200" dirty="0" smtClean="0">
                <a:solidFill>
                  <a:schemeClr val="tx1"/>
                </a:solidFill>
                <a:effectLst/>
                <a:latin typeface="+mn-lt"/>
                <a:ea typeface="+mn-ea"/>
                <a:cs typeface="+mn-cs"/>
              </a:rPr>
              <a:t>preserved specimen</a:t>
            </a:r>
            <a:r>
              <a:rPr lang="en-US" dirty="0" smtClean="0"/>
              <a:t> </a:t>
            </a:r>
            <a:r>
              <a:rPr lang="en-US" sz="1300" b="0" i="0" u="none" strike="noStrike" kern="1200" dirty="0" smtClean="0">
                <a:solidFill>
                  <a:schemeClr val="tx1"/>
                </a:solidFill>
                <a:effectLst/>
                <a:latin typeface="+mn-lt"/>
                <a:ea typeface="+mn-ea"/>
                <a:cs typeface="+mn-cs"/>
              </a:rPr>
              <a:t>481 275</a:t>
            </a:r>
            <a:r>
              <a:rPr lang="en-US" dirty="0" smtClean="0"/>
              <a:t> </a:t>
            </a:r>
            <a:r>
              <a:rPr lang="en-US" sz="1300" b="0" i="0" u="none" strike="noStrike" kern="1200" dirty="0" smtClean="0">
                <a:solidFill>
                  <a:schemeClr val="tx1"/>
                </a:solidFill>
                <a:effectLst/>
                <a:latin typeface="+mn-lt"/>
                <a:ea typeface="+mn-ea"/>
                <a:cs typeface="+mn-cs"/>
              </a:rPr>
              <a:t>fossil specimen</a:t>
            </a:r>
            <a:r>
              <a:rPr lang="en-US" dirty="0" smtClean="0"/>
              <a:t> </a:t>
            </a:r>
            <a:r>
              <a:rPr lang="en-US" sz="1300" b="0" i="0" u="none" strike="noStrike" kern="1200" dirty="0" smtClean="0">
                <a:solidFill>
                  <a:schemeClr val="tx1"/>
                </a:solidFill>
                <a:effectLst/>
                <a:latin typeface="+mn-lt"/>
                <a:ea typeface="+mn-ea"/>
                <a:cs typeface="+mn-cs"/>
              </a:rPr>
              <a:t>35</a:t>
            </a:r>
            <a:r>
              <a:rPr lang="en-US" dirty="0" smtClean="0"/>
              <a:t> </a:t>
            </a:r>
            <a:r>
              <a:rPr lang="en-US" sz="1300" b="0" i="0" u="none" strike="noStrike" kern="1200" dirty="0" smtClean="0">
                <a:solidFill>
                  <a:schemeClr val="tx1"/>
                </a:solidFill>
                <a:effectLst/>
                <a:latin typeface="+mn-lt"/>
                <a:ea typeface="+mn-ea"/>
                <a:cs typeface="+mn-cs"/>
              </a:rPr>
              <a:t>living specimen</a:t>
            </a:r>
            <a:r>
              <a:rPr lang="en-US" dirty="0" smtClean="0"/>
              <a:t> </a:t>
            </a:r>
            <a:r>
              <a:rPr lang="en-US" sz="1300" b="0" i="0" u="none" strike="noStrike" kern="1200" dirty="0" smtClean="0">
                <a:solidFill>
                  <a:schemeClr val="tx1"/>
                </a:solidFill>
                <a:effectLst/>
                <a:latin typeface="+mn-lt"/>
                <a:ea typeface="+mn-ea"/>
                <a:cs typeface="+mn-cs"/>
              </a:rPr>
              <a:t>79 530</a:t>
            </a:r>
            <a:r>
              <a:rPr lang="en-US" dirty="0" smtClean="0"/>
              <a:t> </a:t>
            </a:r>
            <a:r>
              <a:rPr lang="en-US" sz="1300" b="0" i="0" u="none" strike="noStrike" kern="1200" dirty="0" smtClean="0">
                <a:solidFill>
                  <a:schemeClr val="tx1"/>
                </a:solidFill>
                <a:effectLst/>
                <a:latin typeface="+mn-lt"/>
                <a:ea typeface="+mn-ea"/>
                <a:cs typeface="+mn-cs"/>
              </a:rPr>
              <a:t>human observation</a:t>
            </a:r>
            <a:r>
              <a:rPr lang="en-US" dirty="0" smtClean="0"/>
              <a:t> </a:t>
            </a:r>
            <a:r>
              <a:rPr lang="en-US" sz="1300" b="0" i="0" u="none" strike="noStrike" kern="1200" dirty="0" smtClean="0">
                <a:solidFill>
                  <a:schemeClr val="tx1"/>
                </a:solidFill>
                <a:effectLst/>
                <a:latin typeface="+mn-lt"/>
                <a:ea typeface="+mn-ea"/>
                <a:cs typeface="+mn-cs"/>
              </a:rPr>
              <a:t>559 058</a:t>
            </a:r>
            <a:r>
              <a:rPr lang="en-US" dirty="0" smtClean="0"/>
              <a:t> </a:t>
            </a:r>
            <a:r>
              <a:rPr lang="en-US" sz="1300" b="0" i="0" u="none" strike="noStrike" kern="1200" dirty="0" smtClean="0">
                <a:solidFill>
                  <a:schemeClr val="tx1"/>
                </a:solidFill>
                <a:effectLst/>
                <a:latin typeface="+mn-lt"/>
                <a:ea typeface="+mn-ea"/>
                <a:cs typeface="+mn-cs"/>
              </a:rPr>
              <a:t>machine observation</a:t>
            </a:r>
            <a:r>
              <a:rPr lang="en-US" dirty="0" smtClean="0"/>
              <a:t> </a:t>
            </a:r>
            <a:r>
              <a:rPr lang="en-US" sz="1300" b="0" i="0" u="none" strike="noStrike" kern="1200" dirty="0" smtClean="0">
                <a:solidFill>
                  <a:schemeClr val="tx1"/>
                </a:solidFill>
                <a:effectLst/>
                <a:latin typeface="+mn-lt"/>
                <a:ea typeface="+mn-ea"/>
                <a:cs typeface="+mn-cs"/>
              </a:rPr>
              <a:t>150</a:t>
            </a:r>
            <a:r>
              <a:rPr lang="en-US" dirty="0" smtClean="0"/>
              <a:t> </a:t>
            </a:r>
            <a:r>
              <a:rPr lang="en-US" sz="1300" b="0" i="0" u="none" strike="noStrike" kern="1200" dirty="0" smtClean="0">
                <a:solidFill>
                  <a:schemeClr val="tx1"/>
                </a:solidFill>
                <a:effectLst/>
                <a:latin typeface="+mn-lt"/>
                <a:ea typeface="+mn-ea"/>
                <a:cs typeface="+mn-cs"/>
              </a:rPr>
              <a:t>material sample</a:t>
            </a:r>
            <a:r>
              <a:rPr lang="en-US" dirty="0" smtClean="0"/>
              <a:t> </a:t>
            </a:r>
            <a:r>
              <a:rPr lang="en-US" sz="1300" b="0" i="0" u="none" strike="noStrike" kern="1200" dirty="0" smtClean="0">
                <a:solidFill>
                  <a:schemeClr val="tx1"/>
                </a:solidFill>
                <a:effectLst/>
                <a:latin typeface="+mn-lt"/>
                <a:ea typeface="+mn-ea"/>
                <a:cs typeface="+mn-cs"/>
              </a:rPr>
              <a:t>46</a:t>
            </a:r>
            <a:r>
              <a:rPr lang="en-US" dirty="0" smtClean="0"/>
              <a:t> </a:t>
            </a:r>
            <a:r>
              <a:rPr lang="en-US" sz="1300" b="0" i="0" u="none" strike="noStrike" kern="1200" dirty="0" smtClean="0">
                <a:solidFill>
                  <a:schemeClr val="tx1"/>
                </a:solidFill>
                <a:effectLst/>
                <a:latin typeface="+mn-lt"/>
                <a:ea typeface="+mn-ea"/>
                <a:cs typeface="+mn-cs"/>
              </a:rPr>
              <a:t>unknown</a:t>
            </a:r>
            <a:r>
              <a:rPr lang="en-US" dirty="0" smtClean="0"/>
              <a:t> </a:t>
            </a:r>
            <a:r>
              <a:rPr lang="en-US" sz="1300" b="0" i="0" u="none" strike="noStrike" kern="1200" dirty="0" smtClean="0">
                <a:solidFill>
                  <a:schemeClr val="tx1"/>
                </a:solidFill>
                <a:effectLst/>
                <a:latin typeface="+mn-lt"/>
                <a:ea typeface="+mn-ea"/>
                <a:cs typeface="+mn-cs"/>
              </a:rPr>
              <a:t>408 964</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6 485</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Country</a:t>
            </a:r>
            <a:r>
              <a:rPr lang="en-US" dirty="0" smtClean="0"/>
              <a:t> </a:t>
            </a:r>
            <a:r>
              <a:rPr lang="en-US" sz="1300" b="0" i="0" u="none" strike="noStrike" kern="1200" dirty="0" smtClean="0">
                <a:solidFill>
                  <a:schemeClr val="tx1"/>
                </a:solidFill>
                <a:effectLst/>
                <a:latin typeface="+mn-lt"/>
                <a:ea typeface="+mn-ea"/>
                <a:cs typeface="+mn-cs"/>
              </a:rPr>
              <a:t>Netherlands</a:t>
            </a:r>
            <a:r>
              <a:rPr lang="en-US" dirty="0" smtClean="0"/>
              <a:t> </a:t>
            </a:r>
            <a:r>
              <a:rPr lang="en-US" sz="1300" b="0" i="0" u="none" strike="noStrike" kern="1200" dirty="0" smtClean="0">
                <a:solidFill>
                  <a:schemeClr val="tx1"/>
                </a:solidFill>
                <a:effectLst/>
                <a:latin typeface="+mn-lt"/>
                <a:ea typeface="+mn-ea"/>
                <a:cs typeface="+mn-cs"/>
              </a:rPr>
              <a:t>179 605</a:t>
            </a:r>
            <a:r>
              <a:rPr lang="en-US" dirty="0" smtClean="0"/>
              <a:t> </a:t>
            </a:r>
            <a:r>
              <a:rPr lang="en-US" sz="1300" b="0" i="0" u="none" strike="noStrike" kern="1200" dirty="0" smtClean="0">
                <a:solidFill>
                  <a:schemeClr val="tx1"/>
                </a:solidFill>
                <a:effectLst/>
                <a:latin typeface="+mn-lt"/>
                <a:ea typeface="+mn-ea"/>
                <a:cs typeface="+mn-cs"/>
              </a:rPr>
              <a:t>France</a:t>
            </a:r>
            <a:r>
              <a:rPr lang="en-US" dirty="0" smtClean="0"/>
              <a:t> </a:t>
            </a:r>
            <a:r>
              <a:rPr lang="en-US" sz="1300" b="0" i="0" u="none" strike="noStrike" kern="1200" dirty="0" smtClean="0">
                <a:solidFill>
                  <a:schemeClr val="tx1"/>
                </a:solidFill>
                <a:effectLst/>
                <a:latin typeface="+mn-lt"/>
                <a:ea typeface="+mn-ea"/>
                <a:cs typeface="+mn-cs"/>
              </a:rPr>
              <a:t>126 707</a:t>
            </a:r>
            <a:r>
              <a:rPr lang="en-US" dirty="0" smtClean="0"/>
              <a:t> </a:t>
            </a:r>
            <a:r>
              <a:rPr lang="en-US" sz="1300" b="0" i="0" u="none" strike="noStrike" kern="1200" dirty="0" smtClean="0">
                <a:solidFill>
                  <a:schemeClr val="tx1"/>
                </a:solidFill>
                <a:effectLst/>
                <a:latin typeface="+mn-lt"/>
                <a:ea typeface="+mn-ea"/>
                <a:cs typeface="+mn-cs"/>
              </a:rPr>
              <a:t>United States</a:t>
            </a:r>
            <a:r>
              <a:rPr lang="en-US" dirty="0" smtClean="0"/>
              <a:t> </a:t>
            </a:r>
            <a:r>
              <a:rPr lang="en-US" sz="1300" b="0" i="0" u="none" strike="noStrike" kern="1200" dirty="0" smtClean="0">
                <a:solidFill>
                  <a:schemeClr val="tx1"/>
                </a:solidFill>
                <a:effectLst/>
                <a:latin typeface="+mn-lt"/>
                <a:ea typeface="+mn-ea"/>
                <a:cs typeface="+mn-cs"/>
              </a:rPr>
              <a:t>99 317</a:t>
            </a:r>
            <a:r>
              <a:rPr lang="en-US" dirty="0" smtClean="0"/>
              <a:t> </a:t>
            </a:r>
            <a:r>
              <a:rPr lang="en-US" sz="1300" b="0" i="0" u="none" strike="noStrike" kern="1200" dirty="0" smtClean="0">
                <a:solidFill>
                  <a:schemeClr val="tx1"/>
                </a:solidFill>
                <a:effectLst/>
                <a:latin typeface="+mn-lt"/>
                <a:ea typeface="+mn-ea"/>
                <a:cs typeface="+mn-cs"/>
              </a:rPr>
              <a:t>Germany</a:t>
            </a:r>
            <a:r>
              <a:rPr lang="en-US" dirty="0" smtClean="0"/>
              <a:t> </a:t>
            </a:r>
            <a:r>
              <a:rPr lang="en-US" sz="1300" b="0" i="0" u="none" strike="noStrike" kern="1200" dirty="0" smtClean="0">
                <a:solidFill>
                  <a:schemeClr val="tx1"/>
                </a:solidFill>
                <a:effectLst/>
                <a:latin typeface="+mn-lt"/>
                <a:ea typeface="+mn-ea"/>
                <a:cs typeface="+mn-cs"/>
              </a:rPr>
              <a:t>88 617</a:t>
            </a:r>
            <a:r>
              <a:rPr lang="en-US" dirty="0" smtClean="0"/>
              <a:t> </a:t>
            </a:r>
            <a:r>
              <a:rPr lang="en-US" sz="1300" b="0" i="0" u="none" strike="noStrike" kern="1200" dirty="0" smtClean="0">
                <a:solidFill>
                  <a:schemeClr val="tx1"/>
                </a:solidFill>
                <a:effectLst/>
                <a:latin typeface="+mn-lt"/>
                <a:ea typeface="+mn-ea"/>
                <a:cs typeface="+mn-cs"/>
              </a:rPr>
              <a:t>United Kingdom</a:t>
            </a:r>
            <a:r>
              <a:rPr lang="en-US" dirty="0" smtClean="0"/>
              <a:t> </a:t>
            </a:r>
            <a:r>
              <a:rPr lang="en-US" sz="1300" b="0" i="0" u="none" strike="noStrike" kern="1200" dirty="0" smtClean="0">
                <a:solidFill>
                  <a:schemeClr val="tx1"/>
                </a:solidFill>
                <a:effectLst/>
                <a:latin typeface="+mn-lt"/>
                <a:ea typeface="+mn-ea"/>
                <a:cs typeface="+mn-cs"/>
              </a:rPr>
              <a:t>64 632</a:t>
            </a:r>
            <a:r>
              <a:rPr lang="en-US" dirty="0" smtClean="0"/>
              <a:t> </a:t>
            </a:r>
            <a:r>
              <a:rPr lang="en-US" sz="1300" b="0" i="0" u="none" strike="noStrike" kern="1200" dirty="0" smtClean="0">
                <a:solidFill>
                  <a:schemeClr val="tx1"/>
                </a:solidFill>
                <a:effectLst/>
                <a:latin typeface="+mn-lt"/>
                <a:ea typeface="+mn-ea"/>
                <a:cs typeface="+mn-cs"/>
              </a:rPr>
              <a:t>Sweden</a:t>
            </a:r>
            <a:r>
              <a:rPr lang="en-US" dirty="0" smtClean="0"/>
              <a:t> </a:t>
            </a:r>
            <a:r>
              <a:rPr lang="en-US" sz="1300" b="0" i="0" u="none" strike="noStrike" kern="1200" dirty="0" smtClean="0">
                <a:solidFill>
                  <a:schemeClr val="tx1"/>
                </a:solidFill>
                <a:effectLst/>
                <a:latin typeface="+mn-lt"/>
                <a:ea typeface="+mn-ea"/>
                <a:cs typeface="+mn-cs"/>
              </a:rPr>
              <a:t>64 355</a:t>
            </a:r>
            <a:r>
              <a:rPr lang="en-US" dirty="0" smtClean="0"/>
              <a:t> </a:t>
            </a:r>
            <a:r>
              <a:rPr lang="en-US" sz="1300" b="0" i="0" u="none" strike="noStrike" kern="1200" dirty="0" smtClean="0">
                <a:solidFill>
                  <a:schemeClr val="tx1"/>
                </a:solidFill>
                <a:effectLst/>
                <a:latin typeface="+mn-lt"/>
                <a:ea typeface="+mn-ea"/>
                <a:cs typeface="+mn-cs"/>
              </a:rPr>
              <a:t>Spain</a:t>
            </a:r>
            <a:r>
              <a:rPr lang="en-US" dirty="0" smtClean="0"/>
              <a:t> </a:t>
            </a:r>
            <a:r>
              <a:rPr lang="en-US" sz="1300" b="0" i="0" u="none" strike="noStrike" kern="1200" dirty="0" smtClean="0">
                <a:solidFill>
                  <a:schemeClr val="tx1"/>
                </a:solidFill>
                <a:effectLst/>
                <a:latin typeface="+mn-lt"/>
                <a:ea typeface="+mn-ea"/>
                <a:cs typeface="+mn-cs"/>
              </a:rPr>
              <a:t>60 301</a:t>
            </a:r>
            <a:r>
              <a:rPr lang="en-US" dirty="0" smtClean="0"/>
              <a:t> </a:t>
            </a:r>
            <a:r>
              <a:rPr lang="en-US" sz="1300" b="0" i="0" u="none" strike="noStrike" kern="1200" dirty="0" smtClean="0">
                <a:solidFill>
                  <a:schemeClr val="tx1"/>
                </a:solidFill>
                <a:effectLst/>
                <a:latin typeface="+mn-lt"/>
                <a:ea typeface="+mn-ea"/>
                <a:cs typeface="+mn-cs"/>
              </a:rPr>
              <a:t>Afghanistan</a:t>
            </a:r>
            <a:r>
              <a:rPr lang="en-US" dirty="0" smtClean="0"/>
              <a:t> </a:t>
            </a:r>
            <a:r>
              <a:rPr lang="en-US" sz="1300" b="0" i="0" u="none" strike="noStrike" kern="1200" dirty="0" smtClean="0">
                <a:solidFill>
                  <a:schemeClr val="tx1"/>
                </a:solidFill>
                <a:effectLst/>
                <a:latin typeface="+mn-lt"/>
                <a:ea typeface="+mn-ea"/>
                <a:cs typeface="+mn-cs"/>
              </a:rPr>
              <a:t>42 334</a:t>
            </a:r>
            <a:r>
              <a:rPr lang="en-US" dirty="0" smtClean="0"/>
              <a:t> </a:t>
            </a:r>
            <a:r>
              <a:rPr lang="en-US" sz="1300" b="0" i="0" u="none" strike="noStrike" kern="1200" dirty="0" smtClean="0">
                <a:solidFill>
                  <a:schemeClr val="tx1"/>
                </a:solidFill>
                <a:effectLst/>
                <a:latin typeface="+mn-lt"/>
                <a:ea typeface="+mn-ea"/>
                <a:cs typeface="+mn-cs"/>
              </a:rPr>
              <a:t>Denmark</a:t>
            </a:r>
            <a:r>
              <a:rPr lang="en-US" dirty="0" smtClean="0"/>
              <a:t> </a:t>
            </a:r>
            <a:r>
              <a:rPr lang="en-US" sz="1300" b="0" i="0" u="none" strike="noStrike" kern="1200" dirty="0" smtClean="0">
                <a:solidFill>
                  <a:schemeClr val="tx1"/>
                </a:solidFill>
                <a:effectLst/>
                <a:latin typeface="+mn-lt"/>
                <a:ea typeface="+mn-ea"/>
                <a:cs typeface="+mn-cs"/>
              </a:rPr>
              <a:t>40 290</a:t>
            </a:r>
            <a:r>
              <a:rPr lang="en-US" dirty="0" smtClean="0"/>
              <a:t> </a:t>
            </a:r>
            <a:r>
              <a:rPr lang="en-US" sz="1300" b="0" i="0" u="none" strike="noStrike" kern="1200" dirty="0" smtClean="0">
                <a:solidFill>
                  <a:schemeClr val="tx1"/>
                </a:solidFill>
                <a:effectLst/>
                <a:latin typeface="+mn-lt"/>
                <a:ea typeface="+mn-ea"/>
                <a:cs typeface="+mn-cs"/>
              </a:rPr>
              <a:t>Belgium</a:t>
            </a:r>
            <a:r>
              <a:rPr lang="en-US" dirty="0" smtClean="0"/>
              <a:t> </a:t>
            </a:r>
            <a:r>
              <a:rPr lang="en-US" sz="1300" b="0" i="0" u="none" strike="noStrike" kern="1200" dirty="0" smtClean="0">
                <a:solidFill>
                  <a:schemeClr val="tx1"/>
                </a:solidFill>
                <a:effectLst/>
                <a:latin typeface="+mn-lt"/>
                <a:ea typeface="+mn-ea"/>
                <a:cs typeface="+mn-cs"/>
              </a:rPr>
              <a:t>38 939</a:t>
            </a:r>
            <a:r>
              <a:rPr lang="en-US" dirty="0" smtClean="0"/>
              <a:t> </a:t>
            </a:r>
            <a:r>
              <a:rPr lang="en-US" sz="1300" b="0" i="1" u="none" strike="noStrike" kern="1200" dirty="0" smtClean="0">
                <a:solidFill>
                  <a:schemeClr val="tx1"/>
                </a:solidFill>
                <a:effectLst/>
                <a:latin typeface="+mn-lt"/>
                <a:ea typeface="+mn-ea"/>
                <a:cs typeface="+mn-cs"/>
              </a:rPr>
              <a:t>other, not reported</a:t>
            </a:r>
            <a:r>
              <a:rPr lang="en-US" dirty="0" smtClean="0"/>
              <a:t> </a:t>
            </a:r>
            <a:r>
              <a:rPr lang="en-US" sz="1300" b="0" i="1" u="none" strike="noStrike" kern="1200" dirty="0" smtClean="0">
                <a:solidFill>
                  <a:schemeClr val="tx1"/>
                </a:solidFill>
                <a:effectLst/>
                <a:latin typeface="+mn-lt"/>
                <a:ea typeface="+mn-ea"/>
                <a:cs typeface="+mn-cs"/>
              </a:rPr>
              <a:t>760 542</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Publisher</a:t>
            </a:r>
            <a:r>
              <a:rPr lang="en-US" dirty="0" smtClean="0"/>
              <a:t> </a:t>
            </a:r>
            <a:r>
              <a:rPr lang="en-US" sz="1300" b="0" i="0" u="none" strike="noStrike" kern="1200" dirty="0" smtClean="0">
                <a:solidFill>
                  <a:schemeClr val="tx1"/>
                </a:solidFill>
                <a:effectLst/>
                <a:latin typeface="+mn-lt"/>
                <a:ea typeface="+mn-ea"/>
                <a:cs typeface="+mn-cs"/>
              </a:rPr>
              <a:t>Bioversity International</a:t>
            </a:r>
            <a:r>
              <a:rPr lang="en-US" dirty="0" smtClean="0"/>
              <a:t> </a:t>
            </a:r>
            <a:r>
              <a:rPr lang="en-US" sz="1300" b="0" i="0" u="none" strike="noStrike" kern="1200" dirty="0" smtClean="0">
                <a:solidFill>
                  <a:schemeClr val="tx1"/>
                </a:solidFill>
                <a:effectLst/>
                <a:latin typeface="+mn-lt"/>
                <a:ea typeface="+mn-ea"/>
                <a:cs typeface="+mn-cs"/>
              </a:rPr>
              <a:t>511 179</a:t>
            </a:r>
            <a:r>
              <a:rPr lang="en-US" dirty="0" smtClean="0"/>
              <a:t> </a:t>
            </a:r>
            <a:r>
              <a:rPr lang="en-US" sz="1300" b="0" i="0" u="none" strike="noStrike" kern="1200" dirty="0" err="1" smtClean="0">
                <a:solidFill>
                  <a:schemeClr val="tx1"/>
                </a:solidFill>
                <a:effectLst/>
                <a:latin typeface="+mn-lt"/>
                <a:ea typeface="+mn-ea"/>
                <a:cs typeface="+mn-cs"/>
              </a:rPr>
              <a:t>Alterra</a:t>
            </a:r>
            <a:r>
              <a:rPr lang="en-US" sz="1300" b="0" i="0" u="none" strike="noStrike" kern="1200" dirty="0" smtClean="0">
                <a:solidFill>
                  <a:schemeClr val="tx1"/>
                </a:solidFill>
                <a:effectLst/>
                <a:latin typeface="+mn-lt"/>
                <a:ea typeface="+mn-ea"/>
                <a:cs typeface="+mn-cs"/>
              </a:rPr>
              <a:t>, Wageningen UR</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Centro </a:t>
            </a:r>
            <a:r>
              <a:rPr lang="en-US" sz="1300" b="0" i="0" u="none" strike="noStrike" kern="1200" dirty="0" err="1" smtClean="0">
                <a:solidFill>
                  <a:schemeClr val="tx1"/>
                </a:solidFill>
                <a:effectLst/>
                <a:latin typeface="+mn-lt"/>
                <a:ea typeface="+mn-ea"/>
                <a:cs typeface="+mn-cs"/>
              </a:rPr>
              <a:t>Internacional</a:t>
            </a:r>
            <a:r>
              <a:rPr lang="en-US" sz="1300" b="0" i="0" u="none" strike="noStrike" kern="1200" dirty="0" smtClean="0">
                <a:solidFill>
                  <a:schemeClr val="tx1"/>
                </a:solidFill>
                <a:effectLst/>
                <a:latin typeface="+mn-lt"/>
                <a:ea typeface="+mn-ea"/>
                <a:cs typeface="+mn-cs"/>
              </a:rPr>
              <a:t> de </a:t>
            </a:r>
            <a:r>
              <a:rPr lang="en-US" sz="1300" b="0" i="0" u="none" strike="noStrike" kern="1200" dirty="0" err="1" smtClean="0">
                <a:solidFill>
                  <a:schemeClr val="tx1"/>
                </a:solidFill>
                <a:effectLst/>
                <a:latin typeface="+mn-lt"/>
                <a:ea typeface="+mn-ea"/>
                <a:cs typeface="+mn-cs"/>
              </a:rPr>
              <a:t>Agricultura</a:t>
            </a:r>
            <a:r>
              <a:rPr lang="en-US" sz="1300" b="0" i="0" u="none" strike="noStrike" kern="1200" dirty="0" smtClean="0">
                <a:solidFill>
                  <a:schemeClr val="tx1"/>
                </a:solidFill>
                <a:effectLst/>
                <a:latin typeface="+mn-lt"/>
                <a:ea typeface="+mn-ea"/>
                <a:cs typeface="+mn-cs"/>
              </a:rPr>
              <a:t> Tropical (CIAT)</a:t>
            </a:r>
            <a:r>
              <a:rPr lang="en-US" dirty="0" smtClean="0"/>
              <a:t> </a:t>
            </a:r>
            <a:r>
              <a:rPr lang="en-US" sz="1300" b="0" i="0" u="none" strike="noStrike" kern="1200" dirty="0" smtClean="0">
                <a:solidFill>
                  <a:schemeClr val="tx1"/>
                </a:solidFill>
                <a:effectLst/>
                <a:latin typeface="+mn-lt"/>
                <a:ea typeface="+mn-ea"/>
                <a:cs typeface="+mn-cs"/>
              </a:rPr>
              <a:t>130 226</a:t>
            </a:r>
            <a:r>
              <a:rPr lang="en-US" dirty="0" smtClean="0"/>
              <a:t> </a:t>
            </a:r>
            <a:r>
              <a:rPr lang="en-US" sz="1300" b="0" i="0" u="none" strike="noStrike" kern="1200" dirty="0" smtClean="0">
                <a:solidFill>
                  <a:schemeClr val="tx1"/>
                </a:solidFill>
                <a:effectLst/>
                <a:latin typeface="+mn-lt"/>
                <a:ea typeface="+mn-ea"/>
                <a:cs typeface="+mn-cs"/>
              </a:rPr>
              <a:t>SPN - Service du </a:t>
            </a:r>
            <a:r>
              <a:rPr lang="en-US" sz="1300" b="0" i="0" u="none" strike="noStrike" kern="1200" dirty="0" err="1" smtClean="0">
                <a:solidFill>
                  <a:schemeClr val="tx1"/>
                </a:solidFill>
                <a:effectLst/>
                <a:latin typeface="+mn-lt"/>
                <a:ea typeface="+mn-ea"/>
                <a:cs typeface="+mn-cs"/>
              </a:rPr>
              <a:t>Patrimoine</a:t>
            </a:r>
            <a:r>
              <a:rPr lang="en-US" sz="1300" b="0" i="0" u="none" strike="noStrike" kern="1200" dirty="0" smtClean="0">
                <a:solidFill>
                  <a:schemeClr val="tx1"/>
                </a:solidFill>
                <a:effectLst/>
                <a:latin typeface="+mn-lt"/>
                <a:ea typeface="+mn-ea"/>
                <a:cs typeface="+mn-cs"/>
              </a:rPr>
              <a:t> naturel, </a:t>
            </a:r>
            <a:r>
              <a:rPr lang="en-US" sz="1300" b="0" i="0" u="none" strike="noStrike" kern="1200" dirty="0" err="1" smtClean="0">
                <a:solidFill>
                  <a:schemeClr val="tx1"/>
                </a:solidFill>
                <a:effectLst/>
                <a:latin typeface="+mn-lt"/>
                <a:ea typeface="+mn-ea"/>
                <a:cs typeface="+mn-cs"/>
              </a:rPr>
              <a:t>Muséum</a:t>
            </a:r>
            <a:r>
              <a:rPr lang="en-US" sz="1300" b="0" i="0" u="none" strike="noStrike" kern="1200" dirty="0" smtClean="0">
                <a:solidFill>
                  <a:schemeClr val="tx1"/>
                </a:solidFill>
                <a:effectLst/>
                <a:latin typeface="+mn-lt"/>
                <a:ea typeface="+mn-ea"/>
                <a:cs typeface="+mn-cs"/>
              </a:rPr>
              <a:t> national </a:t>
            </a:r>
            <a:r>
              <a:rPr lang="en-US" sz="1300" b="0" i="0" u="none" strike="noStrike" kern="1200" dirty="0" err="1" smtClean="0">
                <a:solidFill>
                  <a:schemeClr val="tx1"/>
                </a:solidFill>
                <a:effectLst/>
                <a:latin typeface="+mn-lt"/>
                <a:ea typeface="+mn-ea"/>
                <a:cs typeface="+mn-cs"/>
              </a:rPr>
              <a:t>d'Histoire</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naturelle</a:t>
            </a:r>
            <a:r>
              <a:rPr lang="en-US" sz="1300" b="0" i="0" u="none" strike="noStrike" kern="1200" dirty="0" smtClean="0">
                <a:solidFill>
                  <a:schemeClr val="tx1"/>
                </a:solidFill>
                <a:effectLst/>
                <a:latin typeface="+mn-lt"/>
                <a:ea typeface="+mn-ea"/>
                <a:cs typeface="+mn-cs"/>
              </a:rPr>
              <a:t>, Paris</a:t>
            </a:r>
            <a:r>
              <a:rPr lang="en-US" dirty="0" smtClean="0"/>
              <a:t> </a:t>
            </a:r>
            <a:r>
              <a:rPr lang="en-US" sz="1300" b="0" i="0" u="none" strike="noStrike" kern="1200" dirty="0" smtClean="0">
                <a:solidFill>
                  <a:schemeClr val="tx1"/>
                </a:solidFill>
                <a:effectLst/>
                <a:latin typeface="+mn-lt"/>
                <a:ea typeface="+mn-ea"/>
                <a:cs typeface="+mn-cs"/>
              </a:rPr>
              <a:t>88 187</a:t>
            </a:r>
            <a:r>
              <a:rPr lang="en-US" dirty="0" smtClean="0"/>
              <a:t> </a:t>
            </a:r>
            <a:r>
              <a:rPr lang="en-US" sz="1300" b="0" i="0" u="none" strike="noStrike" kern="1200" dirty="0" smtClean="0">
                <a:solidFill>
                  <a:schemeClr val="tx1"/>
                </a:solidFill>
                <a:effectLst/>
                <a:latin typeface="+mn-lt"/>
                <a:ea typeface="+mn-ea"/>
                <a:cs typeface="+mn-cs"/>
              </a:rPr>
              <a:t>ArtDatabanken</a:t>
            </a:r>
            <a:r>
              <a:rPr lang="en-US" dirty="0" smtClean="0"/>
              <a:t> </a:t>
            </a:r>
            <a:r>
              <a:rPr lang="en-US" sz="1300" b="0" i="0" u="none" strike="noStrike" kern="1200" dirty="0" smtClean="0">
                <a:solidFill>
                  <a:schemeClr val="tx1"/>
                </a:solidFill>
                <a:effectLst/>
                <a:latin typeface="+mn-lt"/>
                <a:ea typeface="+mn-ea"/>
                <a:cs typeface="+mn-cs"/>
              </a:rPr>
              <a:t>40 918</a:t>
            </a:r>
            <a:r>
              <a:rPr lang="en-US" dirty="0" smtClean="0"/>
              <a:t> </a:t>
            </a:r>
            <a:r>
              <a:rPr lang="en-US" sz="1300" b="0" i="0" u="none" strike="noStrike" kern="1200" dirty="0" smtClean="0">
                <a:solidFill>
                  <a:schemeClr val="tx1"/>
                </a:solidFill>
                <a:effectLst/>
                <a:latin typeface="+mn-lt"/>
                <a:ea typeface="+mn-ea"/>
                <a:cs typeface="+mn-cs"/>
              </a:rPr>
              <a:t>US National Plant Germplasm System</a:t>
            </a:r>
            <a:r>
              <a:rPr lang="en-US" dirty="0" smtClean="0"/>
              <a:t> </a:t>
            </a:r>
            <a:r>
              <a:rPr lang="en-US" sz="1300" b="0" i="0" u="none" strike="noStrike" kern="1200" dirty="0" smtClean="0">
                <a:solidFill>
                  <a:schemeClr val="tx1"/>
                </a:solidFill>
                <a:effectLst/>
                <a:latin typeface="+mn-lt"/>
                <a:ea typeface="+mn-ea"/>
                <a:cs typeface="+mn-cs"/>
              </a:rPr>
              <a:t>40 040</a:t>
            </a:r>
            <a:r>
              <a:rPr lang="en-US" dirty="0" smtClean="0"/>
              <a:t> </a:t>
            </a:r>
            <a:r>
              <a:rPr lang="en-US" sz="1300" b="0" i="0" u="none" strike="noStrike" kern="1200" dirty="0" err="1" smtClean="0">
                <a:solidFill>
                  <a:schemeClr val="tx1"/>
                </a:solidFill>
                <a:effectLst/>
                <a:latin typeface="+mn-lt"/>
                <a:ea typeface="+mn-ea"/>
                <a:cs typeface="+mn-cs"/>
              </a:rPr>
              <a:t>Bundesamt</a:t>
            </a:r>
            <a:r>
              <a:rPr lang="en-US" sz="1300" b="0" i="0" u="none" strike="noStrike" kern="1200" dirty="0" smtClean="0">
                <a:solidFill>
                  <a:schemeClr val="tx1"/>
                </a:solidFill>
                <a:effectLst/>
                <a:latin typeface="+mn-lt"/>
                <a:ea typeface="+mn-ea"/>
                <a:cs typeface="+mn-cs"/>
              </a:rPr>
              <a:t> für </a:t>
            </a:r>
            <a:r>
              <a:rPr lang="en-US" sz="1300" b="0" i="0" u="none" strike="noStrike" kern="1200" dirty="0" err="1" smtClean="0">
                <a:solidFill>
                  <a:schemeClr val="tx1"/>
                </a:solidFill>
                <a:effectLst/>
                <a:latin typeface="+mn-lt"/>
                <a:ea typeface="+mn-ea"/>
                <a:cs typeface="+mn-cs"/>
              </a:rPr>
              <a:t>Naturschutz</a:t>
            </a:r>
            <a:r>
              <a:rPr lang="en-US" sz="1300" b="0" i="0" u="none" strike="noStrike" kern="1200" dirty="0" smtClean="0">
                <a:solidFill>
                  <a:schemeClr val="tx1"/>
                </a:solidFill>
                <a:effectLst/>
                <a:latin typeface="+mn-lt"/>
                <a:ea typeface="+mn-ea"/>
                <a:cs typeface="+mn-cs"/>
              </a:rPr>
              <a:t> / </a:t>
            </a:r>
            <a:r>
              <a:rPr lang="en-US" sz="1300" b="0" i="0" u="none" strike="noStrike" kern="1200" dirty="0" err="1" smtClean="0">
                <a:solidFill>
                  <a:schemeClr val="tx1"/>
                </a:solidFill>
                <a:effectLst/>
                <a:latin typeface="+mn-lt"/>
                <a:ea typeface="+mn-ea"/>
                <a:cs typeface="+mn-cs"/>
              </a:rPr>
              <a:t>Netzwerk</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Phytodiversität</a:t>
            </a:r>
            <a:r>
              <a:rPr lang="en-US" sz="1300" b="0" i="0" u="none" strike="noStrike" kern="1200" dirty="0" smtClean="0">
                <a:solidFill>
                  <a:schemeClr val="tx1"/>
                </a:solidFill>
                <a:effectLst/>
                <a:latin typeface="+mn-lt"/>
                <a:ea typeface="+mn-ea"/>
                <a:cs typeface="+mn-cs"/>
              </a:rPr>
              <a:t> Deutschland</a:t>
            </a:r>
            <a:r>
              <a:rPr lang="en-US" dirty="0" smtClean="0"/>
              <a:t> </a:t>
            </a:r>
            <a:r>
              <a:rPr lang="en-US" sz="1300" b="0" i="0" u="none" strike="noStrike" kern="1200" dirty="0" smtClean="0">
                <a:solidFill>
                  <a:schemeClr val="tx1"/>
                </a:solidFill>
                <a:effectLst/>
                <a:latin typeface="+mn-lt"/>
                <a:ea typeface="+mn-ea"/>
                <a:cs typeface="+mn-cs"/>
              </a:rPr>
              <a:t>35 487</a:t>
            </a:r>
            <a:r>
              <a:rPr lang="en-US" dirty="0" smtClean="0"/>
              <a:t> </a:t>
            </a:r>
            <a:r>
              <a:rPr lang="en-US" sz="1300" b="0" i="0" u="none" strike="noStrike" kern="1200" dirty="0" smtClean="0">
                <a:solidFill>
                  <a:schemeClr val="tx1"/>
                </a:solidFill>
                <a:effectLst/>
                <a:latin typeface="+mn-lt"/>
                <a:ea typeface="+mn-ea"/>
                <a:cs typeface="+mn-cs"/>
              </a:rPr>
              <a:t>Research Institute for Nature and Forest (INBO)</a:t>
            </a:r>
            <a:r>
              <a:rPr lang="en-US" dirty="0" smtClean="0"/>
              <a:t> </a:t>
            </a:r>
            <a:r>
              <a:rPr lang="en-US" sz="1300" b="0" i="0" u="none" strike="noStrike" kern="1200" dirty="0" smtClean="0">
                <a:solidFill>
                  <a:schemeClr val="tx1"/>
                </a:solidFill>
                <a:effectLst/>
                <a:latin typeface="+mn-lt"/>
                <a:ea typeface="+mn-ea"/>
                <a:cs typeface="+mn-cs"/>
              </a:rPr>
              <a:t>26 843</a:t>
            </a:r>
            <a:r>
              <a:rPr lang="en-US" dirty="0" smtClean="0"/>
              <a:t> </a:t>
            </a:r>
            <a:r>
              <a:rPr lang="en-US" sz="1300" b="0" i="0" u="none" strike="noStrike" kern="1200" dirty="0" smtClean="0">
                <a:solidFill>
                  <a:schemeClr val="tx1"/>
                </a:solidFill>
                <a:effectLst/>
                <a:latin typeface="+mn-lt"/>
                <a:ea typeface="+mn-ea"/>
                <a:cs typeface="+mn-cs"/>
              </a:rPr>
              <a:t>Plant Breeding and Acclimatization Institute (IHAR) - National Research Institute</a:t>
            </a:r>
            <a:r>
              <a:rPr lang="en-US" dirty="0" smtClean="0"/>
              <a:t> </a:t>
            </a:r>
            <a:r>
              <a:rPr lang="en-US" sz="1300" b="0" i="0" u="none" strike="noStrike" kern="1200" dirty="0" smtClean="0">
                <a:solidFill>
                  <a:schemeClr val="tx1"/>
                </a:solidFill>
                <a:effectLst/>
                <a:latin typeface="+mn-lt"/>
                <a:ea typeface="+mn-ea"/>
                <a:cs typeface="+mn-cs"/>
              </a:rPr>
              <a:t>24 299</a:t>
            </a:r>
            <a:r>
              <a:rPr lang="en-US" dirty="0" smtClean="0"/>
              <a:t> </a:t>
            </a:r>
            <a:r>
              <a:rPr lang="en-US" sz="1300" b="0" i="0" u="none" strike="noStrike" kern="1200" dirty="0" smtClean="0">
                <a:solidFill>
                  <a:schemeClr val="tx1"/>
                </a:solidFill>
                <a:effectLst/>
                <a:latin typeface="+mn-lt"/>
                <a:ea typeface="+mn-ea"/>
                <a:cs typeface="+mn-cs"/>
              </a:rPr>
              <a:t>Botanical Society of Britain &amp; Ireland</a:t>
            </a:r>
            <a:r>
              <a:rPr lang="en-US" dirty="0" smtClean="0"/>
              <a:t> </a:t>
            </a:r>
            <a:r>
              <a:rPr lang="en-US" sz="1300" b="0" i="0" u="none" strike="noStrike" kern="1200" dirty="0" smtClean="0">
                <a:solidFill>
                  <a:schemeClr val="tx1"/>
                </a:solidFill>
                <a:effectLst/>
                <a:latin typeface="+mn-lt"/>
                <a:ea typeface="+mn-ea"/>
                <a:cs typeface="+mn-cs"/>
              </a:rPr>
              <a:t>20 841</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485 998</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Institution code</a:t>
            </a:r>
            <a:r>
              <a:rPr lang="en-US" dirty="0" smtClean="0"/>
              <a:t> </a:t>
            </a:r>
            <a:r>
              <a:rPr lang="en-US" sz="1300" b="0" i="0" u="none" strike="noStrike" kern="1200" dirty="0" err="1" smtClean="0">
                <a:solidFill>
                  <a:schemeClr val="tx1"/>
                </a:solidFill>
                <a:effectLst/>
                <a:latin typeface="+mn-lt"/>
                <a:ea typeface="+mn-ea"/>
                <a:cs typeface="+mn-cs"/>
              </a:rPr>
              <a:t>wur-alterra</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mex002</a:t>
            </a:r>
            <a:r>
              <a:rPr lang="en-US" dirty="0" smtClean="0"/>
              <a:t> </a:t>
            </a:r>
            <a:r>
              <a:rPr lang="en-US" sz="1300" b="0" i="0" u="none" strike="noStrike" kern="1200" dirty="0" smtClean="0">
                <a:solidFill>
                  <a:schemeClr val="tx1"/>
                </a:solidFill>
                <a:effectLst/>
                <a:latin typeface="+mn-lt"/>
                <a:ea typeface="+mn-ea"/>
                <a:cs typeface="+mn-cs"/>
              </a:rPr>
              <a:t>94 100</a:t>
            </a:r>
            <a:r>
              <a:rPr lang="en-US" dirty="0" smtClean="0"/>
              <a:t> </a:t>
            </a:r>
            <a:r>
              <a:rPr lang="en-US" sz="1300" b="0" i="0" u="none" strike="noStrike" kern="1200" dirty="0" err="1" smtClean="0">
                <a:solidFill>
                  <a:schemeClr val="tx1"/>
                </a:solidFill>
                <a:effectLst/>
                <a:latin typeface="+mn-lt"/>
                <a:ea typeface="+mn-ea"/>
                <a:cs typeface="+mn-cs"/>
              </a:rPr>
              <a:t>bioversity-ecpgr</a:t>
            </a:r>
            <a:r>
              <a:rPr lang="en-US" dirty="0" smtClean="0"/>
              <a:t> </a:t>
            </a:r>
            <a:r>
              <a:rPr lang="en-US" sz="1300" b="0" i="0" u="none" strike="noStrike" kern="1200" dirty="0" smtClean="0">
                <a:solidFill>
                  <a:schemeClr val="tx1"/>
                </a:solidFill>
                <a:effectLst/>
                <a:latin typeface="+mn-lt"/>
                <a:ea typeface="+mn-ea"/>
                <a:cs typeface="+mn-cs"/>
              </a:rPr>
              <a:t>80 689</a:t>
            </a:r>
            <a:r>
              <a:rPr lang="en-US" dirty="0" smtClean="0"/>
              <a:t> </a:t>
            </a:r>
            <a:r>
              <a:rPr lang="en-US" sz="1300" b="0" i="0" u="none" strike="noStrike" kern="1200" dirty="0" smtClean="0">
                <a:solidFill>
                  <a:schemeClr val="tx1"/>
                </a:solidFill>
                <a:effectLst/>
                <a:latin typeface="+mn-lt"/>
                <a:ea typeface="+mn-ea"/>
                <a:cs typeface="+mn-cs"/>
              </a:rPr>
              <a:t>ita303</a:t>
            </a:r>
            <a:r>
              <a:rPr lang="en-US" dirty="0" smtClean="0"/>
              <a:t> </a:t>
            </a:r>
            <a:r>
              <a:rPr lang="en-US" sz="1300" b="0" i="0" u="none" strike="noStrike" kern="1200" dirty="0" smtClean="0">
                <a:solidFill>
                  <a:schemeClr val="tx1"/>
                </a:solidFill>
                <a:effectLst/>
                <a:latin typeface="+mn-lt"/>
                <a:ea typeface="+mn-ea"/>
                <a:cs typeface="+mn-cs"/>
              </a:rPr>
              <a:t>66 441</a:t>
            </a:r>
            <a:r>
              <a:rPr lang="en-US" dirty="0" smtClean="0"/>
              <a:t> </a:t>
            </a:r>
            <a:r>
              <a:rPr lang="en-US" sz="1300" b="0" i="0" u="none" strike="noStrike" kern="1200" dirty="0" smtClean="0">
                <a:solidFill>
                  <a:schemeClr val="tx1"/>
                </a:solidFill>
                <a:effectLst/>
                <a:latin typeface="+mn-lt"/>
                <a:ea typeface="+mn-ea"/>
                <a:cs typeface="+mn-cs"/>
              </a:rPr>
              <a:t>syr002</a:t>
            </a:r>
            <a:r>
              <a:rPr lang="en-US" dirty="0" smtClean="0"/>
              <a:t> </a:t>
            </a:r>
            <a:r>
              <a:rPr lang="en-US" sz="1300" b="0" i="0" u="none" strike="noStrike" kern="1200" dirty="0" smtClean="0">
                <a:solidFill>
                  <a:schemeClr val="tx1"/>
                </a:solidFill>
                <a:effectLst/>
                <a:latin typeface="+mn-lt"/>
                <a:ea typeface="+mn-ea"/>
                <a:cs typeface="+mn-cs"/>
              </a:rPr>
              <a:t>60 383</a:t>
            </a:r>
            <a:r>
              <a:rPr lang="en-US" dirty="0" smtClean="0"/>
              <a:t> </a:t>
            </a:r>
            <a:r>
              <a:rPr lang="en-US" sz="1300" b="0" i="0" u="none" strike="noStrike" kern="1200" dirty="0" smtClean="0">
                <a:solidFill>
                  <a:schemeClr val="tx1"/>
                </a:solidFill>
                <a:effectLst/>
                <a:latin typeface="+mn-lt"/>
                <a:ea typeface="+mn-ea"/>
                <a:cs typeface="+mn-cs"/>
              </a:rPr>
              <a:t>rus001</a:t>
            </a:r>
            <a:r>
              <a:rPr lang="en-US" dirty="0" smtClean="0"/>
              <a:t> </a:t>
            </a:r>
            <a:r>
              <a:rPr lang="en-US" sz="1300" b="0" i="0" u="none" strike="noStrike" kern="1200" dirty="0" smtClean="0">
                <a:solidFill>
                  <a:schemeClr val="tx1"/>
                </a:solidFill>
                <a:effectLst/>
                <a:latin typeface="+mn-lt"/>
                <a:ea typeface="+mn-ea"/>
                <a:cs typeface="+mn-cs"/>
              </a:rPr>
              <a:t>55 749</a:t>
            </a:r>
            <a:r>
              <a:rPr lang="en-US" dirty="0" smtClean="0"/>
              <a:t> </a:t>
            </a:r>
            <a:r>
              <a:rPr lang="en-US" sz="1300" b="0" i="0" u="none" strike="noStrike" kern="1200" dirty="0" smtClean="0">
                <a:solidFill>
                  <a:schemeClr val="tx1"/>
                </a:solidFill>
                <a:effectLst/>
                <a:latin typeface="+mn-lt"/>
                <a:ea typeface="+mn-ea"/>
                <a:cs typeface="+mn-cs"/>
              </a:rPr>
              <a:t>deu146</a:t>
            </a:r>
            <a:r>
              <a:rPr lang="en-US" dirty="0" smtClean="0"/>
              <a:t> </a:t>
            </a:r>
            <a:r>
              <a:rPr lang="en-US" sz="1300" b="0" i="0" u="none" strike="noStrike" kern="1200" dirty="0" smtClean="0">
                <a:solidFill>
                  <a:schemeClr val="tx1"/>
                </a:solidFill>
                <a:effectLst/>
                <a:latin typeface="+mn-lt"/>
                <a:ea typeface="+mn-ea"/>
                <a:cs typeface="+mn-cs"/>
              </a:rPr>
              <a:t>53 727</a:t>
            </a:r>
            <a:r>
              <a:rPr lang="en-US" dirty="0" smtClean="0"/>
              <a:t> </a:t>
            </a:r>
            <a:r>
              <a:rPr lang="en-US" sz="1300" b="0" i="0" u="none" strike="noStrike" kern="1200" dirty="0" smtClean="0">
                <a:solidFill>
                  <a:schemeClr val="tx1"/>
                </a:solidFill>
                <a:effectLst/>
                <a:latin typeface="+mn-lt"/>
                <a:ea typeface="+mn-ea"/>
                <a:cs typeface="+mn-cs"/>
              </a:rPr>
              <a:t>pol003</a:t>
            </a:r>
            <a:r>
              <a:rPr lang="en-US" dirty="0" smtClean="0"/>
              <a:t> </a:t>
            </a:r>
            <a:r>
              <a:rPr lang="en-US" sz="1300" b="0" i="0" u="none" strike="noStrike" kern="1200" dirty="0" smtClean="0">
                <a:solidFill>
                  <a:schemeClr val="tx1"/>
                </a:solidFill>
                <a:effectLst/>
                <a:latin typeface="+mn-lt"/>
                <a:ea typeface="+mn-ea"/>
                <a:cs typeface="+mn-cs"/>
              </a:rPr>
              <a:t>45 076</a:t>
            </a:r>
            <a:r>
              <a:rPr lang="en-US" dirty="0" smtClean="0"/>
              <a:t> </a:t>
            </a:r>
            <a:r>
              <a:rPr lang="en-US" sz="1300" b="0" i="0" u="none" strike="noStrike" kern="1200" dirty="0" err="1" smtClean="0">
                <a:solidFill>
                  <a:schemeClr val="tx1"/>
                </a:solidFill>
                <a:effectLst/>
                <a:latin typeface="+mn-lt"/>
                <a:ea typeface="+mn-ea"/>
                <a:cs typeface="+mn-cs"/>
              </a:rPr>
              <a:t>bfn</a:t>
            </a:r>
            <a:r>
              <a:rPr lang="en-US" dirty="0" smtClean="0"/>
              <a:t> </a:t>
            </a:r>
            <a:r>
              <a:rPr lang="en-US" sz="1300" b="0" i="0" u="none" strike="noStrike" kern="1200" dirty="0" smtClean="0">
                <a:solidFill>
                  <a:schemeClr val="tx1"/>
                </a:solidFill>
                <a:effectLst/>
                <a:latin typeface="+mn-lt"/>
                <a:ea typeface="+mn-ea"/>
                <a:cs typeface="+mn-cs"/>
              </a:rPr>
              <a:t>31 800</a:t>
            </a:r>
            <a:r>
              <a:rPr lang="en-US" dirty="0" smtClean="0"/>
              <a:t> </a:t>
            </a:r>
            <a:r>
              <a:rPr lang="en-US" sz="1300" b="0" i="0" u="none" strike="noStrike" kern="1200" dirty="0" smtClean="0">
                <a:solidFill>
                  <a:schemeClr val="tx1"/>
                </a:solidFill>
                <a:effectLst/>
                <a:latin typeface="+mn-lt"/>
                <a:ea typeface="+mn-ea"/>
                <a:cs typeface="+mn-cs"/>
              </a:rPr>
              <a:t>usa029</a:t>
            </a:r>
            <a:r>
              <a:rPr lang="en-US" dirty="0" smtClean="0"/>
              <a:t> </a:t>
            </a:r>
            <a:r>
              <a:rPr lang="en-US" sz="1300" b="0" i="0" u="none" strike="noStrike" kern="1200" dirty="0" smtClean="0">
                <a:solidFill>
                  <a:schemeClr val="tx1"/>
                </a:solidFill>
                <a:effectLst/>
                <a:latin typeface="+mn-lt"/>
                <a:ea typeface="+mn-ea"/>
                <a:cs typeface="+mn-cs"/>
              </a:rPr>
              <a:t>31 179</a:t>
            </a:r>
            <a:r>
              <a:rPr lang="en-US" dirty="0" smtClean="0"/>
              <a:t> </a:t>
            </a:r>
            <a:r>
              <a:rPr lang="en-US" sz="1300" b="0" i="1" u="none" strike="noStrike" kern="1200" dirty="0" smtClean="0">
                <a:solidFill>
                  <a:schemeClr val="tx1"/>
                </a:solidFill>
                <a:effectLst/>
                <a:latin typeface="+mn-lt"/>
                <a:ea typeface="+mn-ea"/>
                <a:cs typeface="+mn-cs"/>
              </a:rPr>
              <a:t>other</a:t>
            </a:r>
            <a:r>
              <a:rPr lang="en-US" dirty="0" smtClean="0"/>
              <a:t> </a:t>
            </a:r>
            <a:r>
              <a:rPr lang="en-US" sz="1300" b="0" i="1" u="none" strike="noStrike" kern="1200" dirty="0" smtClean="0">
                <a:solidFill>
                  <a:schemeClr val="tx1"/>
                </a:solidFill>
                <a:effectLst/>
                <a:latin typeface="+mn-lt"/>
                <a:ea typeface="+mn-ea"/>
                <a:cs typeface="+mn-cs"/>
              </a:rPr>
              <a:t>884 874</a:t>
            </a:r>
            <a:r>
              <a:rPr lang="en-US" dirty="0" smtClean="0"/>
              <a:t> </a:t>
            </a:r>
            <a:r>
              <a:rPr lang="en-US" sz="1300" b="0" i="0" u="none" strike="noStrike" kern="1200" dirty="0" smtClean="0">
                <a:solidFill>
                  <a:schemeClr val="tx1"/>
                </a:solidFill>
                <a:effectLst/>
                <a:latin typeface="+mn-lt"/>
                <a:ea typeface="+mn-ea"/>
                <a:cs typeface="+mn-cs"/>
              </a:rPr>
              <a:t>--</a:t>
            </a:r>
            <a:r>
              <a:rPr lang="en-US" dirty="0" smtClean="0"/>
              <a:t> </a:t>
            </a:r>
            <a:r>
              <a:rPr lang="en-US" sz="1300" b="1" i="0" u="none" strike="noStrike" kern="1200" dirty="0" smtClean="0">
                <a:solidFill>
                  <a:schemeClr val="tx1"/>
                </a:solidFill>
                <a:effectLst/>
                <a:latin typeface="+mn-lt"/>
                <a:ea typeface="+mn-ea"/>
                <a:cs typeface="+mn-cs"/>
              </a:rPr>
              <a:t>Dataset</a:t>
            </a:r>
            <a:r>
              <a:rPr lang="en-US" dirty="0" smtClean="0"/>
              <a:t> </a:t>
            </a:r>
            <a:r>
              <a:rPr lang="en-US" sz="1300" b="0" i="0" u="none" strike="noStrike" kern="1200" dirty="0" smtClean="0">
                <a:solidFill>
                  <a:schemeClr val="tx1"/>
                </a:solidFill>
                <a:effectLst/>
                <a:latin typeface="+mn-lt"/>
                <a:ea typeface="+mn-ea"/>
                <a:cs typeface="+mn-cs"/>
              </a:rPr>
              <a:t>EURISCO, The European Genetic Resources Search Catalogue</a:t>
            </a:r>
            <a:r>
              <a:rPr lang="en-US" dirty="0" smtClean="0"/>
              <a:t> </a:t>
            </a:r>
            <a:r>
              <a:rPr lang="en-US" sz="1300" b="0" i="0" u="none" strike="noStrike" kern="1200" dirty="0" smtClean="0">
                <a:solidFill>
                  <a:schemeClr val="tx1"/>
                </a:solidFill>
                <a:effectLst/>
                <a:latin typeface="+mn-lt"/>
                <a:ea typeface="+mn-ea"/>
                <a:cs typeface="+mn-cs"/>
              </a:rPr>
              <a:t>283 167</a:t>
            </a:r>
            <a:r>
              <a:rPr lang="en-US" dirty="0" smtClean="0"/>
              <a:t> </a:t>
            </a:r>
            <a:r>
              <a:rPr lang="en-US" sz="1300" b="0" i="0" u="none" strike="noStrike" kern="1200" dirty="0" smtClean="0">
                <a:solidFill>
                  <a:schemeClr val="tx1"/>
                </a:solidFill>
                <a:effectLst/>
                <a:latin typeface="+mn-lt"/>
                <a:ea typeface="+mn-ea"/>
                <a:cs typeface="+mn-cs"/>
              </a:rPr>
              <a:t>Dutch Vegetation Database (LVD)</a:t>
            </a:r>
            <a:r>
              <a:rPr lang="en-US" dirty="0" smtClean="0"/>
              <a:t> </a:t>
            </a:r>
            <a:r>
              <a:rPr lang="en-US" sz="1300" b="0" i="0" u="none" strike="noStrike" kern="1200" dirty="0" smtClean="0">
                <a:solidFill>
                  <a:schemeClr val="tx1"/>
                </a:solidFill>
                <a:effectLst/>
                <a:latin typeface="+mn-lt"/>
                <a:ea typeface="+mn-ea"/>
                <a:cs typeface="+mn-cs"/>
              </a:rPr>
              <a:t>161 621</a:t>
            </a:r>
            <a:r>
              <a:rPr lang="en-US" dirty="0" smtClean="0"/>
              <a:t> </a:t>
            </a:r>
            <a:r>
              <a:rPr lang="en-US" sz="1300" b="0" i="0" u="none" strike="noStrike" kern="1200" dirty="0" smtClean="0">
                <a:solidFill>
                  <a:schemeClr val="tx1"/>
                </a:solidFill>
                <a:effectLst/>
                <a:latin typeface="+mn-lt"/>
                <a:ea typeface="+mn-ea"/>
                <a:cs typeface="+mn-cs"/>
              </a:rPr>
              <a:t>The System-wide Information Network for Genetic Resources (SINGER)</a:t>
            </a:r>
            <a:r>
              <a:rPr lang="en-US" dirty="0" smtClean="0"/>
              <a:t> </a:t>
            </a:r>
            <a:r>
              <a:rPr lang="en-US" sz="1300" b="0" i="0" u="none" strike="noStrike" kern="1200" dirty="0" smtClean="0">
                <a:solidFill>
                  <a:schemeClr val="tx1"/>
                </a:solidFill>
                <a:effectLst/>
                <a:latin typeface="+mn-lt"/>
                <a:ea typeface="+mn-ea"/>
                <a:cs typeface="+mn-cs"/>
              </a:rPr>
              <a:t>155 046</a:t>
            </a:r>
            <a:r>
              <a:rPr lang="en-US" dirty="0" smtClean="0"/>
              <a:t> </a:t>
            </a:r>
            <a:r>
              <a:rPr lang="en-US" sz="1300" b="0" i="0" u="none" strike="noStrike" kern="1200" dirty="0" smtClean="0">
                <a:solidFill>
                  <a:schemeClr val="tx1"/>
                </a:solidFill>
                <a:effectLst/>
                <a:latin typeface="+mn-lt"/>
                <a:ea typeface="+mn-ea"/>
                <a:cs typeface="+mn-cs"/>
              </a:rPr>
              <a:t>A global database for the distributions of crop wild relatives</a:t>
            </a:r>
            <a:r>
              <a:rPr lang="en-US" dirty="0" smtClean="0"/>
              <a:t> </a:t>
            </a:r>
            <a:r>
              <a:rPr lang="en-US" sz="1300" b="0" i="0" u="none" strike="noStrike" kern="1200" dirty="0" smtClean="0">
                <a:solidFill>
                  <a:schemeClr val="tx1"/>
                </a:solidFill>
                <a:effectLst/>
                <a:latin typeface="+mn-lt"/>
                <a:ea typeface="+mn-ea"/>
                <a:cs typeface="+mn-cs"/>
              </a:rPr>
              <a:t>130 226</a:t>
            </a:r>
            <a:r>
              <a:rPr lang="en-US" dirty="0" smtClean="0"/>
              <a:t> </a:t>
            </a:r>
            <a:r>
              <a:rPr lang="en-US" sz="1300" b="0" i="0" u="none" strike="noStrike" kern="1200" dirty="0" smtClean="0">
                <a:solidFill>
                  <a:schemeClr val="tx1"/>
                </a:solidFill>
                <a:effectLst/>
                <a:latin typeface="+mn-lt"/>
                <a:ea typeface="+mn-ea"/>
                <a:cs typeface="+mn-cs"/>
              </a:rPr>
              <a:t>INPN - </a:t>
            </a:r>
            <a:r>
              <a:rPr lang="en-US" sz="1300" b="0" i="0" u="none" strike="noStrike" kern="1200" dirty="0" err="1" smtClean="0">
                <a:solidFill>
                  <a:schemeClr val="tx1"/>
                </a:solidFill>
                <a:effectLst/>
                <a:latin typeface="+mn-lt"/>
                <a:ea typeface="+mn-ea"/>
                <a:cs typeface="+mn-cs"/>
              </a:rPr>
              <a:t>Données</a:t>
            </a:r>
            <a:r>
              <a:rPr lang="en-US" sz="1300" b="0" i="0" u="none" strike="noStrike" kern="1200" dirty="0" smtClean="0">
                <a:solidFill>
                  <a:schemeClr val="tx1"/>
                </a:solidFill>
                <a:effectLst/>
                <a:latin typeface="+mn-lt"/>
                <a:ea typeface="+mn-ea"/>
                <a:cs typeface="+mn-cs"/>
              </a:rPr>
              <a:t> </a:t>
            </a:r>
            <a:r>
              <a:rPr lang="en-US" sz="1300" b="0" i="0" u="none" strike="noStrike" kern="1200" dirty="0" err="1" smtClean="0">
                <a:solidFill>
                  <a:schemeClr val="tx1"/>
                </a:solidFill>
                <a:effectLst/>
                <a:latin typeface="+mn-lt"/>
                <a:ea typeface="+mn-ea"/>
                <a:cs typeface="+mn-cs"/>
              </a:rPr>
              <a:t>flore</a:t>
            </a:r>
            <a:r>
              <a:rPr lang="en-US" sz="1300" b="0" i="0" u="none" strike="noStrike" kern="1200" dirty="0" smtClean="0">
                <a:solidFill>
                  <a:schemeClr val="tx1"/>
                </a:solidFill>
                <a:effectLst/>
                <a:latin typeface="+mn-lt"/>
                <a:ea typeface="+mn-ea"/>
                <a:cs typeface="+mn-cs"/>
              </a:rPr>
              <a:t> des CBN </a:t>
            </a:r>
            <a:r>
              <a:rPr lang="en-US" sz="1300" b="0" i="0" u="none" strike="noStrike" kern="1200" dirty="0" err="1" smtClean="0">
                <a:solidFill>
                  <a:schemeClr val="tx1"/>
                </a:solidFill>
                <a:effectLst/>
                <a:latin typeface="+mn-lt"/>
                <a:ea typeface="+mn-ea"/>
                <a:cs typeface="+mn-cs"/>
              </a:rPr>
              <a:t>agrégées</a:t>
            </a:r>
            <a:r>
              <a:rPr lang="en-US" sz="1300" b="0" i="0" u="none" strike="noStrike" kern="1200" dirty="0" smtClean="0">
                <a:solidFill>
                  <a:schemeClr val="tx1"/>
                </a:solidFill>
                <a:effectLst/>
                <a:latin typeface="+mn-lt"/>
                <a:ea typeface="+mn-ea"/>
                <a:cs typeface="+mn-cs"/>
              </a:rPr>
              <a:t> par la FCBN</a:t>
            </a:r>
            <a:r>
              <a:rPr lang="en-US" dirty="0" smtClean="0"/>
              <a:t> </a:t>
            </a:r>
            <a:r>
              <a:rPr lang="en-US" sz="1300" b="0" i="0" u="none" strike="noStrike" kern="1200" dirty="0" smtClean="0">
                <a:solidFill>
                  <a:schemeClr val="tx1"/>
                </a:solidFill>
                <a:effectLst/>
                <a:latin typeface="+mn-lt"/>
                <a:ea typeface="+mn-ea"/>
                <a:cs typeface="+mn-cs"/>
              </a:rPr>
              <a:t>76 432</a:t>
            </a:r>
            <a:r>
              <a:rPr lang="en-US" dirty="0" smtClean="0"/>
              <a:t> </a:t>
            </a:r>
            <a:r>
              <a:rPr lang="en-US" sz="1300" b="0" i="0" u="none" strike="noStrike" kern="1200" dirty="0" smtClean="0">
                <a:solidFill>
                  <a:schemeClr val="tx1"/>
                </a:solidFill>
                <a:effectLst/>
                <a:latin typeface="+mn-lt"/>
                <a:ea typeface="+mn-ea"/>
                <a:cs typeface="+mn-cs"/>
              </a:rPr>
              <a:t>SINGER Coordinator</a:t>
            </a:r>
            <a:r>
              <a:rPr lang="en-US" dirty="0" smtClean="0"/>
              <a:t> </a:t>
            </a:r>
            <a:r>
              <a:rPr lang="en-US" sz="1300" b="0" i="0" u="none" strike="noStrike" kern="1200" dirty="0" smtClean="0">
                <a:solidFill>
                  <a:schemeClr val="tx1"/>
                </a:solidFill>
                <a:effectLst/>
                <a:latin typeface="+mn-lt"/>
                <a:ea typeface="+mn-ea"/>
                <a:cs typeface="+mn-cs"/>
              </a:rPr>
              <a:t>66 441</a:t>
            </a:r>
            <a:r>
              <a:rPr lang="en-US" dirty="0" smtClean="0"/>
              <a:t> </a:t>
            </a:r>
            <a:r>
              <a:rPr lang="en-US" sz="1300" b="0" i="0" u="none" strike="noStrike" kern="1200" dirty="0" err="1" smtClean="0">
                <a:solidFill>
                  <a:schemeClr val="tx1"/>
                </a:solidFill>
                <a:effectLst/>
                <a:latin typeface="+mn-lt"/>
                <a:ea typeface="+mn-ea"/>
                <a:cs typeface="+mn-cs"/>
              </a:rPr>
              <a:t>Artportalen</a:t>
            </a:r>
            <a:r>
              <a:rPr lang="en-US" sz="1300" b="0" i="0" u="none" strike="noStrike" kern="1200" dirty="0" smtClean="0">
                <a:solidFill>
                  <a:schemeClr val="tx1"/>
                </a:solidFill>
                <a:effectLst/>
                <a:latin typeface="+mn-lt"/>
                <a:ea typeface="+mn-ea"/>
                <a:cs typeface="+mn-cs"/>
              </a:rPr>
              <a:t> (Swedish Species Observation System)</a:t>
            </a:r>
            <a:r>
              <a:rPr lang="en-US" dirty="0" smtClean="0"/>
              <a:t> </a:t>
            </a:r>
            <a:r>
              <a:rPr lang="en-US" sz="1300" b="0" i="0" u="none" strike="noStrike" kern="1200" dirty="0" smtClean="0">
                <a:solidFill>
                  <a:schemeClr val="tx1"/>
                </a:solidFill>
                <a:effectLst/>
                <a:latin typeface="+mn-lt"/>
                <a:ea typeface="+mn-ea"/>
                <a:cs typeface="+mn-cs"/>
              </a:rPr>
              <a:t>40 918</a:t>
            </a:r>
            <a:r>
              <a:rPr lang="en-US" dirty="0" smtClean="0"/>
              <a:t> </a:t>
            </a:r>
            <a:r>
              <a:rPr lang="en-US" sz="1300" b="0" i="0" u="none" strike="noStrike" kern="1200" dirty="0" smtClean="0">
                <a:solidFill>
                  <a:schemeClr val="tx1"/>
                </a:solidFill>
                <a:effectLst/>
                <a:latin typeface="+mn-lt"/>
                <a:ea typeface="+mn-ea"/>
                <a:cs typeface="+mn-cs"/>
              </a:rPr>
              <a:t>United States National Plant Germplasm System Collection</a:t>
            </a:r>
            <a:r>
              <a:rPr lang="en-US" dirty="0" smtClean="0"/>
              <a:t> </a:t>
            </a:r>
            <a:r>
              <a:rPr lang="en-US" sz="1300" b="0" i="0" u="none" strike="noStrike" kern="1200" dirty="0" smtClean="0">
                <a:solidFill>
                  <a:schemeClr val="tx1"/>
                </a:solidFill>
                <a:effectLst/>
                <a:latin typeface="+mn-lt"/>
                <a:ea typeface="+mn-ea"/>
                <a:cs typeface="+mn-cs"/>
              </a:rPr>
              <a:t>40 040</a:t>
            </a:r>
            <a:r>
              <a:rPr lang="en-US" dirty="0" smtClean="0"/>
              <a:t> </a:t>
            </a:r>
            <a:r>
              <a:rPr lang="en-US" sz="1300" b="0" i="0" u="none" strike="noStrike" kern="1200" dirty="0" smtClean="0">
                <a:solidFill>
                  <a:schemeClr val="tx1"/>
                </a:solidFill>
                <a:effectLst/>
                <a:latin typeface="+mn-lt"/>
                <a:ea typeface="+mn-ea"/>
                <a:cs typeface="+mn-cs"/>
              </a:rPr>
              <a:t>Flora von Deutschland (</a:t>
            </a:r>
            <a:r>
              <a:rPr lang="en-US" sz="1300" b="0" i="0" u="none" strike="noStrike" kern="1200" dirty="0" err="1" smtClean="0">
                <a:solidFill>
                  <a:schemeClr val="tx1"/>
                </a:solidFill>
                <a:effectLst/>
                <a:latin typeface="+mn-lt"/>
                <a:ea typeface="+mn-ea"/>
                <a:cs typeface="+mn-cs"/>
              </a:rPr>
              <a:t>Phanerogamen</a:t>
            </a:r>
            <a:r>
              <a:rPr lang="en-US" sz="1300" b="0" i="0" u="none" strike="noStrike" kern="1200" smtClean="0">
                <a:solidFill>
                  <a:schemeClr val="tx1"/>
                </a:solidFill>
                <a:effectLst/>
                <a:latin typeface="+mn-lt"/>
                <a:ea typeface="+mn-ea"/>
                <a:cs typeface="+mn-cs"/>
              </a:rPr>
              <a:t>)</a:t>
            </a:r>
            <a:r>
              <a:rPr lang="en-US" smtClean="0"/>
              <a:t> </a:t>
            </a:r>
            <a:r>
              <a:rPr lang="en-US" sz="1300" b="0" i="0" u="none" strike="noStrike" kern="1200" smtClean="0">
                <a:solidFill>
                  <a:schemeClr val="tx1"/>
                </a:solidFill>
                <a:effectLst/>
                <a:latin typeface="+mn-lt"/>
                <a:ea typeface="+mn-ea"/>
                <a:cs typeface="+mn-cs"/>
              </a:rPr>
              <a:t>31 800</a:t>
            </a:r>
            <a:r>
              <a:rPr lang="en-US" smtClean="0"/>
              <a:t> </a:t>
            </a:r>
            <a:r>
              <a:rPr lang="en-US" sz="1300" b="0" i="0" u="none" strike="noStrike" kern="1200" smtClean="0">
                <a:solidFill>
                  <a:schemeClr val="tx1"/>
                </a:solidFill>
                <a:effectLst/>
                <a:latin typeface="+mn-lt"/>
                <a:ea typeface="+mn-ea"/>
                <a:cs typeface="+mn-cs"/>
              </a:rPr>
              <a:t>Florabank1 - A grid-based database on vascular plant distribution in the northern part of Belgium</a:t>
            </a:r>
            <a:r>
              <a:rPr lang="en-US" smtClean="0"/>
              <a:t> </a:t>
            </a:r>
            <a:r>
              <a:rPr lang="en-US" sz="1300" b="0" i="0" u="none" strike="noStrike" kern="1200" smtClean="0">
                <a:solidFill>
                  <a:schemeClr val="tx1"/>
                </a:solidFill>
                <a:effectLst/>
                <a:latin typeface="+mn-lt"/>
                <a:ea typeface="+mn-ea"/>
                <a:cs typeface="+mn-cs"/>
              </a:rPr>
              <a:t>26 831</a:t>
            </a:r>
            <a:r>
              <a:rPr lang="en-US" smtClean="0"/>
              <a:t> </a:t>
            </a:r>
            <a:r>
              <a:rPr lang="en-US" sz="1300" b="0" i="1" u="none" strike="noStrike" kern="1200" smtClean="0">
                <a:solidFill>
                  <a:schemeClr val="tx1"/>
                </a:solidFill>
                <a:effectLst/>
                <a:latin typeface="+mn-lt"/>
                <a:ea typeface="+mn-ea"/>
                <a:cs typeface="+mn-cs"/>
              </a:rPr>
              <a:t>other</a:t>
            </a:r>
            <a:r>
              <a:rPr lang="en-US" smtClean="0"/>
              <a:t> </a:t>
            </a:r>
            <a:r>
              <a:rPr lang="en-US" sz="1300" b="0" i="1" u="none" strike="noStrike" kern="1200" smtClean="0">
                <a:solidFill>
                  <a:schemeClr val="tx1"/>
                </a:solidFill>
                <a:effectLst/>
                <a:latin typeface="+mn-lt"/>
                <a:ea typeface="+mn-ea"/>
                <a:cs typeface="+mn-cs"/>
              </a:rPr>
              <a:t>553 117</a:t>
            </a:r>
            <a:r>
              <a:rPr lang="en-US" smtClean="0"/>
              <a:t> </a:t>
            </a:r>
            <a:r>
              <a:rPr lang="en-US" sz="1300" b="0" i="0" u="none" strike="noStrike" kern="1200" smtClean="0">
                <a:solidFill>
                  <a:schemeClr val="tx1"/>
                </a:solidFill>
                <a:effectLst/>
                <a:latin typeface="+mn-lt"/>
                <a:ea typeface="+mn-ea"/>
                <a:cs typeface="+mn-cs"/>
              </a:rPr>
              <a:t>--</a:t>
            </a:r>
            <a:r>
              <a:rPr lang="en-US" smtClean="0"/>
              <a:t> </a:t>
            </a:r>
            <a:r>
              <a:rPr lang="en-US" sz="1300" b="1" i="0" u="none" strike="noStrike" kern="1200" smtClean="0">
                <a:solidFill>
                  <a:schemeClr val="tx1"/>
                </a:solidFill>
                <a:effectLst/>
                <a:latin typeface="+mn-lt"/>
                <a:ea typeface="+mn-ea"/>
                <a:cs typeface="+mn-cs"/>
              </a:rPr>
              <a:t>License</a:t>
            </a:r>
            <a:r>
              <a:rPr lang="en-US" smtClean="0"/>
              <a:t> </a:t>
            </a:r>
            <a:r>
              <a:rPr lang="en-US" sz="1300" b="0" i="0" u="none" strike="noStrike" kern="1200" smtClean="0">
                <a:solidFill>
                  <a:schemeClr val="tx1"/>
                </a:solidFill>
                <a:effectLst/>
                <a:latin typeface="+mn-lt"/>
                <a:ea typeface="+mn-ea"/>
                <a:cs typeface="+mn-cs"/>
              </a:rPr>
              <a:t> </a:t>
            </a:r>
            <a:r>
              <a:rPr lang="en-US" smtClean="0"/>
              <a:t> </a:t>
            </a:r>
            <a:r>
              <a:rPr lang="en-US" sz="1300" b="0" i="0" u="none" strike="noStrike" kern="1200" smtClean="0">
                <a:solidFill>
                  <a:schemeClr val="tx1"/>
                </a:solidFill>
                <a:effectLst/>
                <a:latin typeface="+mn-lt"/>
                <a:ea typeface="+mn-ea"/>
                <a:cs typeface="+mn-cs"/>
              </a:rPr>
              <a:t>CC0 1.0</a:t>
            </a:r>
            <a:r>
              <a:rPr lang="en-US" smtClean="0"/>
              <a:t> </a:t>
            </a:r>
            <a:r>
              <a:rPr lang="en-US" sz="1300" b="0" i="0" u="none" strike="noStrike" kern="1200" smtClean="0">
                <a:solidFill>
                  <a:schemeClr val="tx1"/>
                </a:solidFill>
                <a:effectLst/>
                <a:latin typeface="+mn-lt"/>
                <a:ea typeface="+mn-ea"/>
                <a:cs typeface="+mn-cs"/>
              </a:rPr>
              <a:t>147 915</a:t>
            </a:r>
            <a:r>
              <a:rPr lang="en-US" smtClean="0"/>
              <a:t> </a:t>
            </a:r>
            <a:r>
              <a:rPr lang="en-US" sz="1300" b="0" i="0" u="none" strike="noStrike" kern="1200" smtClean="0">
                <a:solidFill>
                  <a:schemeClr val="tx1"/>
                </a:solidFill>
                <a:effectLst/>
                <a:latin typeface="+mn-lt"/>
                <a:ea typeface="+mn-ea"/>
                <a:cs typeface="+mn-cs"/>
              </a:rPr>
              <a:t>CC BY 4.0</a:t>
            </a:r>
            <a:r>
              <a:rPr lang="en-US" smtClean="0"/>
              <a:t> </a:t>
            </a:r>
            <a:r>
              <a:rPr lang="en-US" sz="1300" b="0" i="0" u="none" strike="noStrike" kern="1200" smtClean="0">
                <a:solidFill>
                  <a:schemeClr val="tx1"/>
                </a:solidFill>
                <a:effectLst/>
                <a:latin typeface="+mn-lt"/>
                <a:ea typeface="+mn-ea"/>
                <a:cs typeface="+mn-cs"/>
              </a:rPr>
              <a:t>1 176 429</a:t>
            </a:r>
            <a:r>
              <a:rPr lang="en-US" smtClean="0"/>
              <a:t> </a:t>
            </a:r>
            <a:r>
              <a:rPr lang="en-US" sz="1300" b="0" i="0" u="none" strike="noStrike" kern="1200" smtClean="0">
                <a:solidFill>
                  <a:schemeClr val="tx1"/>
                </a:solidFill>
                <a:effectLst/>
                <a:latin typeface="+mn-lt"/>
                <a:ea typeface="+mn-ea"/>
                <a:cs typeface="+mn-cs"/>
              </a:rPr>
              <a:t>CC BY-NC 4.0</a:t>
            </a:r>
            <a:r>
              <a:rPr lang="en-US" smtClean="0"/>
              <a:t> </a:t>
            </a:r>
            <a:r>
              <a:rPr lang="en-US" sz="1300" b="0" i="0" u="none" strike="noStrike" kern="1200" smtClean="0">
                <a:solidFill>
                  <a:schemeClr val="tx1"/>
                </a:solidFill>
                <a:effectLst/>
                <a:latin typeface="+mn-lt"/>
                <a:ea typeface="+mn-ea"/>
                <a:cs typeface="+mn-cs"/>
              </a:rPr>
              <a:t>234 810</a:t>
            </a:r>
            <a:r>
              <a:rPr lang="en-US" smtClean="0"/>
              <a:t> </a:t>
            </a:r>
            <a:r>
              <a:rPr lang="en-US" sz="1300" b="0" i="0" u="none" strike="noStrike" kern="1200" smtClean="0">
                <a:solidFill>
                  <a:schemeClr val="tx1"/>
                </a:solidFill>
                <a:effectLst/>
                <a:latin typeface="+mn-lt"/>
                <a:ea typeface="+mn-ea"/>
                <a:cs typeface="+mn-cs"/>
              </a:rPr>
              <a:t>unspecified</a:t>
            </a:r>
            <a:r>
              <a:rPr lang="en-US" smtClean="0"/>
              <a:t> </a:t>
            </a:r>
            <a:r>
              <a:rPr lang="en-US" sz="1300" b="0" i="0" u="none" strike="noStrike" kern="1200" smtClean="0">
                <a:solidFill>
                  <a:schemeClr val="tx1"/>
                </a:solidFill>
                <a:effectLst/>
                <a:latin typeface="+mn-lt"/>
                <a:ea typeface="+mn-ea"/>
                <a:cs typeface="+mn-cs"/>
              </a:rPr>
              <a:t>0</a:t>
            </a:r>
            <a:r>
              <a:rPr lang="en-US" smtClean="0"/>
              <a:t> </a:t>
            </a:r>
            <a:r>
              <a:rPr lang="en-US" sz="1300" b="0" i="0" u="none" strike="noStrike" kern="1200" smtClean="0">
                <a:solidFill>
                  <a:schemeClr val="tx1"/>
                </a:solidFill>
                <a:effectLst/>
                <a:latin typeface="+mn-lt"/>
                <a:ea typeface="+mn-ea"/>
                <a:cs typeface="+mn-cs"/>
              </a:rPr>
              <a:t>unsupported</a:t>
            </a:r>
            <a:r>
              <a:rPr lang="en-US" smtClean="0"/>
              <a:t> </a:t>
            </a:r>
            <a:r>
              <a:rPr lang="en-US" sz="1300" b="0" i="0" u="none" strike="noStrike" kern="1200" smtClean="0">
                <a:solidFill>
                  <a:schemeClr val="tx1"/>
                </a:solidFill>
                <a:effectLst/>
                <a:latin typeface="+mn-lt"/>
                <a:ea typeface="+mn-ea"/>
                <a:cs typeface="+mn-cs"/>
              </a:rPr>
              <a:t>0</a:t>
            </a:r>
            <a:r>
              <a:rPr lang="en-US" smtClean="0"/>
              <a:t> </a:t>
            </a:r>
            <a:r>
              <a:rPr lang="en-US" sz="1300" b="0" i="1" u="none" strike="noStrike" kern="1200" smtClean="0">
                <a:solidFill>
                  <a:schemeClr val="tx1"/>
                </a:solidFill>
                <a:effectLst/>
                <a:latin typeface="+mn-lt"/>
                <a:ea typeface="+mn-ea"/>
                <a:cs typeface="+mn-cs"/>
              </a:rPr>
              <a:t>other, not reported</a:t>
            </a:r>
            <a:r>
              <a:rPr lang="en-US" smtClean="0"/>
              <a:t> </a:t>
            </a:r>
            <a:r>
              <a:rPr lang="en-US" sz="1300" b="0" i="1" u="none" strike="noStrike" kern="1200" smtClean="0">
                <a:solidFill>
                  <a:schemeClr val="tx1"/>
                </a:solidFill>
                <a:effectLst/>
                <a:latin typeface="+mn-lt"/>
                <a:ea typeface="+mn-ea"/>
                <a:cs typeface="+mn-cs"/>
              </a:rPr>
              <a:t>6 485</a:t>
            </a:r>
            <a:r>
              <a:rPr lang="en-US" smtClean="0"/>
              <a:t> </a:t>
            </a:r>
            <a:r>
              <a:rPr lang="en-US" sz="1300" b="0" i="0" u="none" strike="noStrike" kern="1200" smtClean="0">
                <a:solidFill>
                  <a:schemeClr val="tx1"/>
                </a:solidFill>
                <a:effectLst/>
                <a:latin typeface="+mn-lt"/>
                <a:ea typeface="+mn-ea"/>
                <a:cs typeface="+mn-cs"/>
              </a:rPr>
              <a:t>--</a:t>
            </a:r>
            <a:r>
              <a:rPr lang="en-US" smtClean="0"/>
              <a:t> </a:t>
            </a:r>
            <a:r>
              <a:rPr lang="en-US" sz="1300" b="1" i="0" u="none" strike="noStrike" kern="1200" smtClean="0">
                <a:solidFill>
                  <a:schemeClr val="tx1"/>
                </a:solidFill>
                <a:effectLst/>
                <a:latin typeface="+mn-lt"/>
                <a:ea typeface="+mn-ea"/>
                <a:cs typeface="+mn-cs"/>
              </a:rPr>
              <a:t>Year</a:t>
            </a:r>
            <a:r>
              <a:rPr lang="en-US" smtClean="0"/>
              <a:t> </a:t>
            </a:r>
            <a:r>
              <a:rPr lang="en-US" sz="1300" b="0" i="0" u="none" strike="noStrike" kern="1200" smtClean="0">
                <a:solidFill>
                  <a:schemeClr val="tx1"/>
                </a:solidFill>
                <a:effectLst/>
                <a:latin typeface="+mn-lt"/>
                <a:ea typeface="+mn-ea"/>
                <a:cs typeface="+mn-cs"/>
              </a:rPr>
              <a:t> </a:t>
            </a:r>
            <a:r>
              <a:rPr lang="en-US" smtClean="0"/>
              <a:t> </a:t>
            </a:r>
            <a:r>
              <a:rPr lang="en-US" sz="1300" b="0" i="0" u="none" strike="noStrike" kern="1200" smtClean="0">
                <a:solidFill>
                  <a:schemeClr val="tx1"/>
                </a:solidFill>
                <a:effectLst/>
                <a:latin typeface="+mn-lt"/>
                <a:ea typeface="+mn-ea"/>
                <a:cs typeface="+mn-cs"/>
              </a:rPr>
              <a:t>1994</a:t>
            </a:r>
            <a:r>
              <a:rPr lang="en-US" smtClean="0"/>
              <a:t> </a:t>
            </a:r>
            <a:r>
              <a:rPr lang="en-US" sz="1300" b="0" i="0" u="none" strike="noStrike" kern="1200" smtClean="0">
                <a:solidFill>
                  <a:schemeClr val="tx1"/>
                </a:solidFill>
                <a:effectLst/>
                <a:latin typeface="+mn-lt"/>
                <a:ea typeface="+mn-ea"/>
                <a:cs typeface="+mn-cs"/>
              </a:rPr>
              <a:t>17 617</a:t>
            </a:r>
            <a:r>
              <a:rPr lang="en-US" smtClean="0"/>
              <a:t> </a:t>
            </a:r>
            <a:r>
              <a:rPr lang="en-US" sz="1300" b="0" i="0" u="none" strike="noStrike" kern="1200" smtClean="0">
                <a:solidFill>
                  <a:schemeClr val="tx1"/>
                </a:solidFill>
                <a:effectLst/>
                <a:latin typeface="+mn-lt"/>
                <a:ea typeface="+mn-ea"/>
                <a:cs typeface="+mn-cs"/>
              </a:rPr>
              <a:t>2005</a:t>
            </a:r>
            <a:r>
              <a:rPr lang="en-US" smtClean="0"/>
              <a:t> </a:t>
            </a:r>
            <a:r>
              <a:rPr lang="en-US" sz="1300" b="0" i="0" u="none" strike="noStrike" kern="1200" smtClean="0">
                <a:solidFill>
                  <a:schemeClr val="tx1"/>
                </a:solidFill>
                <a:effectLst/>
                <a:latin typeface="+mn-lt"/>
                <a:ea typeface="+mn-ea"/>
                <a:cs typeface="+mn-cs"/>
              </a:rPr>
              <a:t>17 222</a:t>
            </a:r>
            <a:r>
              <a:rPr lang="en-US" smtClean="0"/>
              <a:t> </a:t>
            </a:r>
            <a:r>
              <a:rPr lang="en-US" sz="1300" b="0" i="0" u="none" strike="noStrike" kern="1200" smtClean="0">
                <a:solidFill>
                  <a:schemeClr val="tx1"/>
                </a:solidFill>
                <a:effectLst/>
                <a:latin typeface="+mn-lt"/>
                <a:ea typeface="+mn-ea"/>
                <a:cs typeface="+mn-cs"/>
              </a:rPr>
              <a:t>1999</a:t>
            </a:r>
            <a:r>
              <a:rPr lang="en-US" smtClean="0"/>
              <a:t> </a:t>
            </a:r>
            <a:r>
              <a:rPr lang="en-US" sz="1300" b="0" i="0" u="none" strike="noStrike" kern="1200" smtClean="0">
                <a:solidFill>
                  <a:schemeClr val="tx1"/>
                </a:solidFill>
                <a:effectLst/>
                <a:latin typeface="+mn-lt"/>
                <a:ea typeface="+mn-ea"/>
                <a:cs typeface="+mn-cs"/>
              </a:rPr>
              <a:t>16 267</a:t>
            </a:r>
            <a:r>
              <a:rPr lang="en-US" smtClean="0"/>
              <a:t> </a:t>
            </a:r>
            <a:r>
              <a:rPr lang="en-US" sz="1300" b="0" i="0" u="none" strike="noStrike" kern="1200" smtClean="0">
                <a:solidFill>
                  <a:schemeClr val="tx1"/>
                </a:solidFill>
                <a:effectLst/>
                <a:latin typeface="+mn-lt"/>
                <a:ea typeface="+mn-ea"/>
                <a:cs typeface="+mn-cs"/>
              </a:rPr>
              <a:t>1984</a:t>
            </a:r>
            <a:r>
              <a:rPr lang="en-US" smtClean="0"/>
              <a:t> </a:t>
            </a:r>
            <a:r>
              <a:rPr lang="en-US" sz="1300" b="0" i="0" u="none" strike="noStrike" kern="1200" smtClean="0">
                <a:solidFill>
                  <a:schemeClr val="tx1"/>
                </a:solidFill>
                <a:effectLst/>
                <a:latin typeface="+mn-lt"/>
                <a:ea typeface="+mn-ea"/>
                <a:cs typeface="+mn-cs"/>
              </a:rPr>
              <a:t>15 449</a:t>
            </a:r>
            <a:r>
              <a:rPr lang="en-US" smtClean="0"/>
              <a:t> </a:t>
            </a:r>
            <a:r>
              <a:rPr lang="en-US" sz="1300" b="0" i="0" u="none" strike="noStrike" kern="1200" smtClean="0">
                <a:solidFill>
                  <a:schemeClr val="tx1"/>
                </a:solidFill>
                <a:effectLst/>
                <a:latin typeface="+mn-lt"/>
                <a:ea typeface="+mn-ea"/>
                <a:cs typeface="+mn-cs"/>
              </a:rPr>
              <a:t>2009</a:t>
            </a:r>
            <a:r>
              <a:rPr lang="en-US" smtClean="0"/>
              <a:t> </a:t>
            </a:r>
            <a:r>
              <a:rPr lang="en-US" sz="1300" b="0" i="0" u="none" strike="noStrike" kern="1200" smtClean="0">
                <a:solidFill>
                  <a:schemeClr val="tx1"/>
                </a:solidFill>
                <a:effectLst/>
                <a:latin typeface="+mn-lt"/>
                <a:ea typeface="+mn-ea"/>
                <a:cs typeface="+mn-cs"/>
              </a:rPr>
              <a:t>14 768</a:t>
            </a:r>
            <a:r>
              <a:rPr lang="en-US" smtClean="0"/>
              <a:t> </a:t>
            </a:r>
            <a:r>
              <a:rPr lang="en-US" sz="1300" b="0" i="0" u="none" strike="noStrike" kern="1200" smtClean="0">
                <a:solidFill>
                  <a:schemeClr val="tx1"/>
                </a:solidFill>
                <a:effectLst/>
                <a:latin typeface="+mn-lt"/>
                <a:ea typeface="+mn-ea"/>
                <a:cs typeface="+mn-cs"/>
              </a:rPr>
              <a:t>2004</a:t>
            </a:r>
            <a:r>
              <a:rPr lang="en-US" smtClean="0"/>
              <a:t> </a:t>
            </a:r>
            <a:r>
              <a:rPr lang="en-US" sz="1300" b="0" i="0" u="none" strike="noStrike" kern="1200" smtClean="0">
                <a:solidFill>
                  <a:schemeClr val="tx1"/>
                </a:solidFill>
                <a:effectLst/>
                <a:latin typeface="+mn-lt"/>
                <a:ea typeface="+mn-ea"/>
                <a:cs typeface="+mn-cs"/>
              </a:rPr>
              <a:t>14 537</a:t>
            </a:r>
            <a:r>
              <a:rPr lang="en-US" smtClean="0"/>
              <a:t> </a:t>
            </a:r>
            <a:r>
              <a:rPr lang="en-US" sz="1300" b="0" i="0" u="none" strike="noStrike" kern="1200" smtClean="0">
                <a:solidFill>
                  <a:schemeClr val="tx1"/>
                </a:solidFill>
                <a:effectLst/>
                <a:latin typeface="+mn-lt"/>
                <a:ea typeface="+mn-ea"/>
                <a:cs typeface="+mn-cs"/>
              </a:rPr>
              <a:t>2003</a:t>
            </a:r>
            <a:r>
              <a:rPr lang="en-US" smtClean="0"/>
              <a:t> </a:t>
            </a:r>
            <a:r>
              <a:rPr lang="en-US" sz="1300" b="0" i="0" u="none" strike="noStrike" kern="1200" smtClean="0">
                <a:solidFill>
                  <a:schemeClr val="tx1"/>
                </a:solidFill>
                <a:effectLst/>
                <a:latin typeface="+mn-lt"/>
                <a:ea typeface="+mn-ea"/>
                <a:cs typeface="+mn-cs"/>
              </a:rPr>
              <a:t>13 770</a:t>
            </a:r>
            <a:r>
              <a:rPr lang="en-US" smtClean="0"/>
              <a:t> </a:t>
            </a:r>
            <a:r>
              <a:rPr lang="en-US" sz="1300" b="0" i="0" u="none" strike="noStrike" kern="1200" smtClean="0">
                <a:solidFill>
                  <a:schemeClr val="tx1"/>
                </a:solidFill>
                <a:effectLst/>
                <a:latin typeface="+mn-lt"/>
                <a:ea typeface="+mn-ea"/>
                <a:cs typeface="+mn-cs"/>
              </a:rPr>
              <a:t>2010</a:t>
            </a:r>
            <a:r>
              <a:rPr lang="en-US" smtClean="0"/>
              <a:t> </a:t>
            </a:r>
            <a:r>
              <a:rPr lang="en-US" sz="1300" b="0" i="0" u="none" strike="noStrike" kern="1200" smtClean="0">
                <a:solidFill>
                  <a:schemeClr val="tx1"/>
                </a:solidFill>
                <a:effectLst/>
                <a:latin typeface="+mn-lt"/>
                <a:ea typeface="+mn-ea"/>
                <a:cs typeface="+mn-cs"/>
              </a:rPr>
              <a:t>13 491</a:t>
            </a:r>
            <a:r>
              <a:rPr lang="en-US" smtClean="0"/>
              <a:t> </a:t>
            </a:r>
            <a:r>
              <a:rPr lang="en-US" sz="1300" b="0" i="0" u="none" strike="noStrike" kern="1200" smtClean="0">
                <a:solidFill>
                  <a:schemeClr val="tx1"/>
                </a:solidFill>
                <a:effectLst/>
                <a:latin typeface="+mn-lt"/>
                <a:ea typeface="+mn-ea"/>
                <a:cs typeface="+mn-cs"/>
              </a:rPr>
              <a:t>1987</a:t>
            </a:r>
            <a:r>
              <a:rPr lang="en-US" smtClean="0"/>
              <a:t> </a:t>
            </a:r>
            <a:r>
              <a:rPr lang="en-US" sz="1300" b="0" i="0" u="none" strike="noStrike" kern="1200" smtClean="0">
                <a:solidFill>
                  <a:schemeClr val="tx1"/>
                </a:solidFill>
                <a:effectLst/>
                <a:latin typeface="+mn-lt"/>
                <a:ea typeface="+mn-ea"/>
                <a:cs typeface="+mn-cs"/>
              </a:rPr>
              <a:t>13 067</a:t>
            </a:r>
            <a:r>
              <a:rPr lang="en-US" smtClean="0"/>
              <a:t> </a:t>
            </a:r>
            <a:r>
              <a:rPr lang="en-US" sz="1300" b="0" i="0" u="none" strike="noStrike" kern="1200" smtClean="0">
                <a:solidFill>
                  <a:schemeClr val="tx1"/>
                </a:solidFill>
                <a:effectLst/>
                <a:latin typeface="+mn-lt"/>
                <a:ea typeface="+mn-ea"/>
                <a:cs typeface="+mn-cs"/>
              </a:rPr>
              <a:t>1995</a:t>
            </a:r>
            <a:r>
              <a:rPr lang="en-US" smtClean="0"/>
              <a:t> </a:t>
            </a:r>
            <a:r>
              <a:rPr lang="en-US" sz="1300" b="0" i="0" u="none" strike="noStrike" kern="1200" smtClean="0">
                <a:solidFill>
                  <a:schemeClr val="tx1"/>
                </a:solidFill>
                <a:effectLst/>
                <a:latin typeface="+mn-lt"/>
                <a:ea typeface="+mn-ea"/>
                <a:cs typeface="+mn-cs"/>
              </a:rPr>
              <a:t>13 062</a:t>
            </a:r>
            <a:r>
              <a:rPr lang="en-US" smtClean="0"/>
              <a:t> </a:t>
            </a:r>
            <a:r>
              <a:rPr lang="en-US" sz="1300" b="0" i="1" u="none" strike="noStrike" kern="1200" smtClean="0">
                <a:solidFill>
                  <a:schemeClr val="tx1"/>
                </a:solidFill>
                <a:effectLst/>
                <a:latin typeface="+mn-lt"/>
                <a:ea typeface="+mn-ea"/>
                <a:cs typeface="+mn-cs"/>
              </a:rPr>
              <a:t>other, not reported</a:t>
            </a:r>
            <a:r>
              <a:rPr lang="en-US" smtClean="0"/>
              <a:t> </a:t>
            </a:r>
            <a:r>
              <a:rPr lang="en-US" sz="1300" b="0" i="1" u="none" strike="noStrike" kern="1200" smtClean="0">
                <a:solidFill>
                  <a:schemeClr val="tx1"/>
                </a:solidFill>
                <a:effectLst/>
                <a:latin typeface="+mn-lt"/>
                <a:ea typeface="+mn-ea"/>
                <a:cs typeface="+mn-cs"/>
              </a:rPr>
              <a:t>1 416 389</a:t>
            </a:r>
            <a:r>
              <a:rPr lang="en-US" smtClean="0"/>
              <a:t> </a:t>
            </a:r>
            <a:r>
              <a:rPr lang="en-US" sz="1300" b="0" i="0" u="none" strike="noStrike" kern="1200" smtClean="0">
                <a:solidFill>
                  <a:schemeClr val="tx1"/>
                </a:solidFill>
                <a:effectLst/>
                <a:latin typeface="+mn-lt"/>
                <a:ea typeface="+mn-ea"/>
                <a:cs typeface="+mn-cs"/>
              </a:rPr>
              <a:t>--</a:t>
            </a:r>
            <a:r>
              <a:rPr lang="en-US" smtClean="0"/>
              <a:t> </a:t>
            </a:r>
            <a:r>
              <a:rPr lang="en-US" sz="1300" b="1" i="0" u="none" strike="noStrike" kern="1200" smtClean="0">
                <a:solidFill>
                  <a:schemeClr val="tx1"/>
                </a:solidFill>
                <a:effectLst/>
                <a:latin typeface="+mn-lt"/>
                <a:ea typeface="+mn-ea"/>
                <a:cs typeface="+mn-cs"/>
              </a:rPr>
              <a:t>Month</a:t>
            </a:r>
            <a:r>
              <a:rPr lang="en-US" smtClean="0"/>
              <a:t> </a:t>
            </a:r>
            <a:r>
              <a:rPr lang="en-US" sz="1300" b="0" i="0" u="none" strike="noStrike" kern="1200" smtClean="0">
                <a:solidFill>
                  <a:schemeClr val="tx1"/>
                </a:solidFill>
                <a:effectLst/>
                <a:latin typeface="+mn-lt"/>
                <a:ea typeface="+mn-ea"/>
                <a:cs typeface="+mn-cs"/>
              </a:rPr>
              <a:t> </a:t>
            </a:r>
            <a:r>
              <a:rPr lang="en-US" smtClean="0"/>
              <a:t> </a:t>
            </a:r>
            <a:r>
              <a:rPr lang="en-US" sz="1300" b="0" i="0" u="none" strike="noStrike" kern="1200" smtClean="0">
                <a:solidFill>
                  <a:schemeClr val="tx1"/>
                </a:solidFill>
                <a:effectLst/>
                <a:latin typeface="+mn-lt"/>
                <a:ea typeface="+mn-ea"/>
                <a:cs typeface="+mn-cs"/>
              </a:rPr>
              <a:t>July</a:t>
            </a:r>
            <a:r>
              <a:rPr lang="en-US" smtClean="0"/>
              <a:t> </a:t>
            </a:r>
            <a:r>
              <a:rPr lang="en-US" sz="1300" b="0" i="0" u="none" strike="noStrike" kern="1200" smtClean="0">
                <a:solidFill>
                  <a:schemeClr val="tx1"/>
                </a:solidFill>
                <a:effectLst/>
                <a:latin typeface="+mn-lt"/>
                <a:ea typeface="+mn-ea"/>
                <a:cs typeface="+mn-cs"/>
              </a:rPr>
              <a:t>128 063</a:t>
            </a:r>
            <a:r>
              <a:rPr lang="en-US" smtClean="0"/>
              <a:t> </a:t>
            </a:r>
            <a:r>
              <a:rPr lang="en-US" sz="1300" b="0" i="0" u="none" strike="noStrike" kern="1200" smtClean="0">
                <a:solidFill>
                  <a:schemeClr val="tx1"/>
                </a:solidFill>
                <a:effectLst/>
                <a:latin typeface="+mn-lt"/>
                <a:ea typeface="+mn-ea"/>
                <a:cs typeface="+mn-cs"/>
              </a:rPr>
              <a:t>June</a:t>
            </a:r>
            <a:r>
              <a:rPr lang="en-US" smtClean="0"/>
              <a:t> </a:t>
            </a:r>
            <a:r>
              <a:rPr lang="en-US" sz="1300" b="0" i="0" u="none" strike="noStrike" kern="1200" smtClean="0">
                <a:solidFill>
                  <a:schemeClr val="tx1"/>
                </a:solidFill>
                <a:effectLst/>
                <a:latin typeface="+mn-lt"/>
                <a:ea typeface="+mn-ea"/>
                <a:cs typeface="+mn-cs"/>
              </a:rPr>
              <a:t>109 216</a:t>
            </a:r>
            <a:r>
              <a:rPr lang="en-US" smtClean="0"/>
              <a:t> </a:t>
            </a:r>
            <a:r>
              <a:rPr lang="en-US" sz="1300" b="0" i="0" u="none" strike="noStrike" kern="1200" smtClean="0">
                <a:solidFill>
                  <a:schemeClr val="tx1"/>
                </a:solidFill>
                <a:effectLst/>
                <a:latin typeface="+mn-lt"/>
                <a:ea typeface="+mn-ea"/>
                <a:cs typeface="+mn-cs"/>
              </a:rPr>
              <a:t>August</a:t>
            </a:r>
            <a:r>
              <a:rPr lang="en-US" smtClean="0"/>
              <a:t> </a:t>
            </a:r>
            <a:r>
              <a:rPr lang="en-US" sz="1300" b="0" i="0" u="none" strike="noStrike" kern="1200" smtClean="0">
                <a:solidFill>
                  <a:schemeClr val="tx1"/>
                </a:solidFill>
                <a:effectLst/>
                <a:latin typeface="+mn-lt"/>
                <a:ea typeface="+mn-ea"/>
                <a:cs typeface="+mn-cs"/>
              </a:rPr>
              <a:t>95 497</a:t>
            </a:r>
            <a:r>
              <a:rPr lang="en-US" smtClean="0"/>
              <a:t> </a:t>
            </a:r>
            <a:r>
              <a:rPr lang="en-US" sz="1300" b="0" i="0" u="none" strike="noStrike" kern="1200" smtClean="0">
                <a:solidFill>
                  <a:schemeClr val="tx1"/>
                </a:solidFill>
                <a:effectLst/>
                <a:latin typeface="+mn-lt"/>
                <a:ea typeface="+mn-ea"/>
                <a:cs typeface="+mn-cs"/>
              </a:rPr>
              <a:t>September</a:t>
            </a:r>
            <a:r>
              <a:rPr lang="en-US" smtClean="0"/>
              <a:t> </a:t>
            </a:r>
            <a:r>
              <a:rPr lang="en-US" sz="1300" b="0" i="0" u="none" strike="noStrike" kern="1200" smtClean="0">
                <a:solidFill>
                  <a:schemeClr val="tx1"/>
                </a:solidFill>
                <a:effectLst/>
                <a:latin typeface="+mn-lt"/>
                <a:ea typeface="+mn-ea"/>
                <a:cs typeface="+mn-cs"/>
              </a:rPr>
              <a:t>56 116</a:t>
            </a:r>
            <a:r>
              <a:rPr lang="en-US" smtClean="0"/>
              <a:t> </a:t>
            </a:r>
            <a:r>
              <a:rPr lang="en-US" sz="1300" b="0" i="0" u="none" strike="noStrike" kern="1200" smtClean="0">
                <a:solidFill>
                  <a:schemeClr val="tx1"/>
                </a:solidFill>
                <a:effectLst/>
                <a:latin typeface="+mn-lt"/>
                <a:ea typeface="+mn-ea"/>
                <a:cs typeface="+mn-cs"/>
              </a:rPr>
              <a:t>May</a:t>
            </a:r>
            <a:r>
              <a:rPr lang="en-US" smtClean="0"/>
              <a:t> </a:t>
            </a:r>
            <a:r>
              <a:rPr lang="en-US" sz="1300" b="0" i="0" u="none" strike="noStrike" kern="1200" smtClean="0">
                <a:solidFill>
                  <a:schemeClr val="tx1"/>
                </a:solidFill>
                <a:effectLst/>
                <a:latin typeface="+mn-lt"/>
                <a:ea typeface="+mn-ea"/>
                <a:cs typeface="+mn-cs"/>
              </a:rPr>
              <a:t>53 805</a:t>
            </a:r>
            <a:r>
              <a:rPr lang="en-US" smtClean="0"/>
              <a:t> </a:t>
            </a:r>
            <a:r>
              <a:rPr lang="en-US" sz="1300" b="0" i="0" u="none" strike="noStrike" kern="1200" smtClean="0">
                <a:solidFill>
                  <a:schemeClr val="tx1"/>
                </a:solidFill>
                <a:effectLst/>
                <a:latin typeface="+mn-lt"/>
                <a:ea typeface="+mn-ea"/>
                <a:cs typeface="+mn-cs"/>
              </a:rPr>
              <a:t>January</a:t>
            </a:r>
            <a:r>
              <a:rPr lang="en-US" smtClean="0"/>
              <a:t> </a:t>
            </a:r>
            <a:r>
              <a:rPr lang="en-US" sz="1300" b="0" i="0" u="none" strike="noStrike" kern="1200" smtClean="0">
                <a:solidFill>
                  <a:schemeClr val="tx1"/>
                </a:solidFill>
                <a:effectLst/>
                <a:latin typeface="+mn-lt"/>
                <a:ea typeface="+mn-ea"/>
                <a:cs typeface="+mn-cs"/>
              </a:rPr>
              <a:t>51 449</a:t>
            </a:r>
            <a:r>
              <a:rPr lang="en-US" smtClean="0"/>
              <a:t> </a:t>
            </a:r>
            <a:r>
              <a:rPr lang="en-US" sz="1300" b="0" i="0" u="none" strike="noStrike" kern="1200" smtClean="0">
                <a:solidFill>
                  <a:schemeClr val="tx1"/>
                </a:solidFill>
                <a:effectLst/>
                <a:latin typeface="+mn-lt"/>
                <a:ea typeface="+mn-ea"/>
                <a:cs typeface="+mn-cs"/>
              </a:rPr>
              <a:t>October</a:t>
            </a:r>
            <a:r>
              <a:rPr lang="en-US" smtClean="0"/>
              <a:t> </a:t>
            </a:r>
            <a:r>
              <a:rPr lang="en-US" sz="1300" b="0" i="0" u="none" strike="noStrike" kern="1200" smtClean="0">
                <a:solidFill>
                  <a:schemeClr val="tx1"/>
                </a:solidFill>
                <a:effectLst/>
                <a:latin typeface="+mn-lt"/>
                <a:ea typeface="+mn-ea"/>
                <a:cs typeface="+mn-cs"/>
              </a:rPr>
              <a:t>29 994</a:t>
            </a:r>
            <a:r>
              <a:rPr lang="en-US" smtClean="0"/>
              <a:t> </a:t>
            </a:r>
            <a:r>
              <a:rPr lang="en-US" sz="1300" b="0" i="0" u="none" strike="noStrike" kern="1200" smtClean="0">
                <a:solidFill>
                  <a:schemeClr val="tx1"/>
                </a:solidFill>
                <a:effectLst/>
                <a:latin typeface="+mn-lt"/>
                <a:ea typeface="+mn-ea"/>
                <a:cs typeface="+mn-cs"/>
              </a:rPr>
              <a:t>April</a:t>
            </a:r>
            <a:r>
              <a:rPr lang="en-US" smtClean="0"/>
              <a:t> </a:t>
            </a:r>
            <a:r>
              <a:rPr lang="en-US" sz="1300" b="0" i="0" u="none" strike="noStrike" kern="1200" smtClean="0">
                <a:solidFill>
                  <a:schemeClr val="tx1"/>
                </a:solidFill>
                <a:effectLst/>
                <a:latin typeface="+mn-lt"/>
                <a:ea typeface="+mn-ea"/>
                <a:cs typeface="+mn-cs"/>
              </a:rPr>
              <a:t>15 829</a:t>
            </a:r>
            <a:r>
              <a:rPr lang="en-US" smtClean="0"/>
              <a:t> </a:t>
            </a:r>
            <a:r>
              <a:rPr lang="en-US" sz="1300" b="0" i="0" u="none" strike="noStrike" kern="1200" smtClean="0">
                <a:solidFill>
                  <a:schemeClr val="tx1"/>
                </a:solidFill>
                <a:effectLst/>
                <a:latin typeface="+mn-lt"/>
                <a:ea typeface="+mn-ea"/>
                <a:cs typeface="+mn-cs"/>
              </a:rPr>
              <a:t>December</a:t>
            </a:r>
            <a:r>
              <a:rPr lang="en-US" smtClean="0"/>
              <a:t> </a:t>
            </a:r>
            <a:r>
              <a:rPr lang="en-US" sz="1300" b="0" i="0" u="none" strike="noStrike" kern="1200" smtClean="0">
                <a:solidFill>
                  <a:schemeClr val="tx1"/>
                </a:solidFill>
                <a:effectLst/>
                <a:latin typeface="+mn-lt"/>
                <a:ea typeface="+mn-ea"/>
                <a:cs typeface="+mn-cs"/>
              </a:rPr>
              <a:t>13 853</a:t>
            </a:r>
            <a:r>
              <a:rPr lang="en-US" smtClean="0"/>
              <a:t> </a:t>
            </a:r>
            <a:r>
              <a:rPr lang="en-US" sz="1300" b="0" i="0" u="none" strike="noStrike" kern="1200" smtClean="0">
                <a:solidFill>
                  <a:schemeClr val="tx1"/>
                </a:solidFill>
                <a:effectLst/>
                <a:latin typeface="+mn-lt"/>
                <a:ea typeface="+mn-ea"/>
                <a:cs typeface="+mn-cs"/>
              </a:rPr>
              <a:t>November</a:t>
            </a:r>
            <a:r>
              <a:rPr lang="en-US" smtClean="0"/>
              <a:t> </a:t>
            </a:r>
            <a:r>
              <a:rPr lang="en-US" sz="1300" b="0" i="0" u="none" strike="noStrike" kern="1200" smtClean="0">
                <a:solidFill>
                  <a:schemeClr val="tx1"/>
                </a:solidFill>
                <a:effectLst/>
                <a:latin typeface="+mn-lt"/>
                <a:ea typeface="+mn-ea"/>
                <a:cs typeface="+mn-cs"/>
              </a:rPr>
              <a:t>8 387</a:t>
            </a:r>
            <a:r>
              <a:rPr lang="en-US" smtClean="0"/>
              <a:t> </a:t>
            </a:r>
            <a:r>
              <a:rPr lang="en-US" sz="1300" b="0" i="1" u="none" strike="noStrike" kern="1200" smtClean="0">
                <a:solidFill>
                  <a:schemeClr val="tx1"/>
                </a:solidFill>
                <a:effectLst/>
                <a:latin typeface="+mn-lt"/>
                <a:ea typeface="+mn-ea"/>
                <a:cs typeface="+mn-cs"/>
              </a:rPr>
              <a:t>other, not reported</a:t>
            </a:r>
            <a:r>
              <a:rPr lang="en-US" smtClean="0"/>
              <a:t> </a:t>
            </a:r>
            <a:r>
              <a:rPr lang="en-US" sz="1300" b="0" i="1" u="none" strike="noStrike" kern="1200" smtClean="0">
                <a:solidFill>
                  <a:schemeClr val="tx1"/>
                </a:solidFill>
                <a:effectLst/>
                <a:latin typeface="+mn-lt"/>
                <a:ea typeface="+mn-ea"/>
                <a:cs typeface="+mn-cs"/>
              </a:rPr>
              <a:t>1 003 430</a:t>
            </a:r>
            <a:r>
              <a:rPr lang="en-US" smtClean="0"/>
              <a:t> </a:t>
            </a:r>
            <a:r>
              <a:rPr lang="en-US" sz="1300" b="0" i="0" u="none" strike="noStrike" kern="1200" smtClean="0">
                <a:solidFill>
                  <a:schemeClr val="tx1"/>
                </a:solidFill>
                <a:effectLst/>
                <a:latin typeface="+mn-lt"/>
                <a:ea typeface="+mn-ea"/>
                <a:cs typeface="+mn-cs"/>
              </a:rPr>
              <a:t>--</a:t>
            </a:r>
            <a:r>
              <a:rPr lang="en-US" smtClean="0"/>
              <a:t> </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52</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Download identifier: doi:10.15468/dl.3z2bmo</a:t>
            </a:r>
          </a:p>
          <a:p>
            <a:r>
              <a:rPr lang="en-US" dirty="0" smtClean="0"/>
              <a:t>GBIF.org (9 June 2017) GBIF Occurrence Download doi:10.15468/dl.3z2bmo </a:t>
            </a:r>
          </a:p>
          <a:p>
            <a:r>
              <a:rPr lang="en-US" dirty="0" smtClean="0"/>
              <a:t>https://</a:t>
            </a:r>
            <a:r>
              <a:rPr lang="en-US" dirty="0" err="1" smtClean="0"/>
              <a:t>doi.org</a:t>
            </a:r>
            <a:r>
              <a:rPr lang="en-US" dirty="0" smtClean="0"/>
              <a:t>/10.15468/dl.3z2bmo</a:t>
            </a:r>
          </a:p>
          <a:p>
            <a:r>
              <a:rPr lang="en-US" dirty="0" smtClean="0"/>
              <a:t>https://</a:t>
            </a:r>
            <a:r>
              <a:rPr lang="en-US" dirty="0" err="1" smtClean="0"/>
              <a:t>demo.gbif.org</a:t>
            </a:r>
            <a:r>
              <a:rPr lang="en-US" dirty="0" smtClean="0"/>
              <a:t>/occurrence/download/0099404-160910150852091</a:t>
            </a:r>
          </a:p>
          <a:p>
            <a:r>
              <a:rPr lang="en-US" dirty="0" smtClean="0"/>
              <a:t>-</a:t>
            </a:r>
            <a:r>
              <a:rPr lang="en-US" dirty="0" smtClean="0"/>
              <a:t>-</a:t>
            </a:r>
          </a:p>
          <a:p>
            <a:r>
              <a:rPr lang="en-US" dirty="0" smtClean="0"/>
              <a:t>Total 1 565 639</a:t>
            </a:r>
            <a:r>
              <a:rPr lang="en-US" baseline="0" dirty="0" smtClean="0"/>
              <a:t> occurrences of Triticeae</a:t>
            </a:r>
            <a:endParaRPr lang="en-US" dirty="0" smtClean="0"/>
          </a:p>
          <a:p>
            <a:r>
              <a:rPr lang="en-US" dirty="0" smtClean="0"/>
              <a:t>--</a:t>
            </a:r>
            <a:endParaRPr lang="en-US" dirty="0" smtClean="0"/>
          </a:p>
          <a:p>
            <a:r>
              <a:rPr lang="en-US" dirty="0" smtClean="0"/>
              <a:t>Search query that was run (first)</a:t>
            </a:r>
          </a:p>
          <a:p>
            <a:r>
              <a:rPr lang="en-US" dirty="0" smtClean="0"/>
              <a:t>http://</a:t>
            </a:r>
            <a:r>
              <a:rPr lang="en-US" dirty="0" err="1" smtClean="0"/>
              <a:t>demo.gbif.org</a:t>
            </a:r>
            <a:r>
              <a:rPr lang="en-US" dirty="0" smtClean="0"/>
              <a:t>/occurrence/</a:t>
            </a:r>
            <a:r>
              <a:rPr lang="en-US" dirty="0" err="1" smtClean="0"/>
              <a:t>search?TAXON_KEY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r>
              <a:rPr lang="en-US" dirty="0" smtClean="0"/>
              <a:t>--</a:t>
            </a:r>
          </a:p>
          <a:p>
            <a:r>
              <a:rPr lang="en-US" dirty="0" smtClean="0"/>
              <a:t>Download</a:t>
            </a:r>
            <a:r>
              <a:rPr lang="en-US" baseline="0" dirty="0" smtClean="0"/>
              <a:t> q</a:t>
            </a:r>
            <a:r>
              <a:rPr lang="en-US" dirty="0" smtClean="0"/>
              <a:t>uery that was run:</a:t>
            </a:r>
          </a:p>
          <a:p>
            <a:r>
              <a:rPr lang="en-US" dirty="0" smtClean="0"/>
              <a:t>https://</a:t>
            </a:r>
            <a:r>
              <a:rPr lang="en-US" dirty="0" err="1" smtClean="0"/>
              <a:t>demo.gbif.org</a:t>
            </a:r>
            <a:r>
              <a:rPr lang="en-US" dirty="0" smtClean="0"/>
              <a:t>/occurrence/</a:t>
            </a:r>
            <a:r>
              <a:rPr lang="en-US" dirty="0" err="1" smtClean="0"/>
              <a:t>download?taxon_key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endParaRPr lang="en-US"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53</a:t>
            </a:fld>
            <a:endParaRPr lang="en-US"/>
          </a:p>
        </p:txBody>
      </p:sp>
    </p:spTree>
    <p:extLst>
      <p:ext uri="{BB962C8B-B14F-4D97-AF65-F5344CB8AC3E}">
        <p14:creationId xmlns:p14="http://schemas.microsoft.com/office/powerpoint/2010/main" val="23605443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Download identifier: doi:10.15468/dl.3z2bmo</a:t>
            </a:r>
          </a:p>
          <a:p>
            <a:r>
              <a:rPr lang="en-US" dirty="0" smtClean="0"/>
              <a:t>GBIF.org (9 June 2017) GBIF Occurrence Download doi:10.15468/dl.3z2bmo </a:t>
            </a:r>
          </a:p>
          <a:p>
            <a:r>
              <a:rPr lang="en-US" dirty="0" smtClean="0"/>
              <a:t>https://</a:t>
            </a:r>
            <a:r>
              <a:rPr lang="en-US" dirty="0" err="1" smtClean="0"/>
              <a:t>doi.org</a:t>
            </a:r>
            <a:r>
              <a:rPr lang="en-US" dirty="0" smtClean="0"/>
              <a:t>/10.15468/dl.3z2bmo</a:t>
            </a:r>
          </a:p>
          <a:p>
            <a:r>
              <a:rPr lang="en-US" dirty="0" smtClean="0"/>
              <a:t>https://</a:t>
            </a:r>
            <a:r>
              <a:rPr lang="en-US" dirty="0" err="1" smtClean="0"/>
              <a:t>demo.gbif.org</a:t>
            </a:r>
            <a:r>
              <a:rPr lang="en-US" dirty="0" smtClean="0"/>
              <a:t>/occurrence/download/0099404-160910150852091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54</a:t>
            </a:fld>
            <a:endParaRPr lang="en-US"/>
          </a:p>
        </p:txBody>
      </p:sp>
    </p:spTree>
    <p:extLst>
      <p:ext uri="{BB962C8B-B14F-4D97-AF65-F5344CB8AC3E}">
        <p14:creationId xmlns:p14="http://schemas.microsoft.com/office/powerpoint/2010/main" val="3186808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dirty="0">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D8A15DE8-875F-8745-85D9-1DCC7B3E784F}" type="slidenum">
              <a:rPr lang="en-US">
                <a:latin typeface="Arial" charset="0"/>
              </a:rPr>
              <a:pPr/>
              <a:t>55</a:t>
            </a:fld>
            <a:endParaRPr lang="en-US">
              <a:latin typeface="Arial"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Illustration: CC-BY </a:t>
            </a:r>
            <a:r>
              <a:rPr lang="en-US" dirty="0" smtClean="0">
                <a:hlinkClick r:id="rId3" tooltip="User:Doublecompile"/>
              </a:rPr>
              <a:t>Doublecompile</a:t>
            </a:r>
            <a:r>
              <a:rPr lang="en-US" dirty="0" smtClean="0"/>
              <a:t>, https://</a:t>
            </a:r>
            <a:r>
              <a:rPr lang="en-US" dirty="0" err="1" smtClean="0"/>
              <a:t>commons.wikimedia.org</a:t>
            </a:r>
            <a:r>
              <a:rPr lang="en-US" dirty="0" smtClean="0"/>
              <a:t>/wiki/</a:t>
            </a:r>
            <a:r>
              <a:rPr lang="en-US" dirty="0" err="1" smtClean="0"/>
              <a:t>File:DrawingIntellectGirl.svg</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56</a:t>
            </a:fld>
            <a:endParaRPr lang="en-US"/>
          </a:p>
        </p:txBody>
      </p:sp>
    </p:spTree>
    <p:extLst>
      <p:ext uri="{BB962C8B-B14F-4D97-AF65-F5344CB8AC3E}">
        <p14:creationId xmlns:p14="http://schemas.microsoft.com/office/powerpoint/2010/main" val="38520089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dirty="0" smtClean="0"/>
              <a:t>GBIF has established itself as an essential infrastructure underpinning science and policy related to biodiversity. Demonstrated by the growing volume of peer-reviewed research using data discovered and accessed through GBIF.</a:t>
            </a:r>
          </a:p>
          <a:p>
            <a:r>
              <a:rPr lang="en-US" dirty="0" smtClean="0"/>
              <a:t>GBIF Portal, data use: http://www.gbif.org/using-data/summary</a:t>
            </a:r>
          </a:p>
          <a:p>
            <a:r>
              <a:rPr lang="en-US" dirty="0" smtClean="0"/>
              <a:t>Featured data use </a:t>
            </a:r>
            <a:r>
              <a:rPr lang="mr-IN" dirty="0" smtClean="0"/>
              <a:t>–</a:t>
            </a:r>
            <a:r>
              <a:rPr lang="en-US" dirty="0" smtClean="0"/>
              <a:t> agriculture: http://www.gbif.org/newsroom/uses/agriculture</a:t>
            </a:r>
          </a:p>
          <a:p>
            <a:r>
              <a:rPr lang="en-US" dirty="0" smtClean="0"/>
              <a:t>GBIF Science Review 2016: http://www.gbif.org/resource/82873</a:t>
            </a:r>
          </a:p>
          <a:p>
            <a:r>
              <a:rPr lang="en-US" dirty="0" smtClean="0"/>
              <a:t>GBIF Brochure 2016, http://www.gbif.org/resource/80813</a:t>
            </a:r>
          </a:p>
        </p:txBody>
      </p:sp>
      <p:sp>
        <p:nvSpPr>
          <p:cNvPr id="4" name="Slide Number Placeholder 3"/>
          <p:cNvSpPr>
            <a:spLocks noGrp="1"/>
          </p:cNvSpPr>
          <p:nvPr>
            <p:ph type="sldNum" sz="quarter" idx="10"/>
          </p:nvPr>
        </p:nvSpPr>
        <p:spPr/>
        <p:txBody>
          <a:bodyPr/>
          <a:lstStyle/>
          <a:p>
            <a:fld id="{37A0329C-91F7-CD43-B485-EB526DB269DE}" type="slidenum">
              <a:rPr lang="en-US" smtClean="0"/>
              <a:t>58</a:t>
            </a:fld>
            <a:endParaRPr lang="en-US"/>
          </a:p>
        </p:txBody>
      </p:sp>
    </p:spTree>
    <p:extLst>
      <p:ext uri="{BB962C8B-B14F-4D97-AF65-F5344CB8AC3E}">
        <p14:creationId xmlns:p14="http://schemas.microsoft.com/office/powerpoint/2010/main" val="38449655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Global </a:t>
            </a:r>
            <a:r>
              <a:rPr lang="en-US" baseline="0" dirty="0" smtClean="0"/>
              <a:t>Crop Wild Relative Occurrence Database</a:t>
            </a:r>
          </a:p>
          <a:p>
            <a:r>
              <a:rPr lang="en-US" dirty="0" smtClean="0"/>
              <a:t>http://</a:t>
            </a:r>
            <a:r>
              <a:rPr lang="en-US" dirty="0" err="1" smtClean="0"/>
              <a:t>www.cwrdiversity.org</a:t>
            </a:r>
            <a:r>
              <a:rPr lang="en-US" dirty="0" smtClean="0"/>
              <a:t>/checklist/</a:t>
            </a:r>
            <a:r>
              <a:rPr lang="en-US" dirty="0" err="1" smtClean="0"/>
              <a:t>cwr-occurrences.php</a:t>
            </a:r>
            <a:endParaRPr lang="en-US" dirty="0" smtClean="0"/>
          </a:p>
          <a:p>
            <a:r>
              <a:rPr lang="en-US" dirty="0" smtClean="0"/>
              <a:t>https://</a:t>
            </a:r>
            <a:r>
              <a:rPr lang="en-US" dirty="0" err="1" smtClean="0"/>
              <a:t>doi.org</a:t>
            </a:r>
            <a:r>
              <a:rPr lang="en-US" dirty="0" smtClean="0"/>
              <a:t>/10.15468/</a:t>
            </a:r>
            <a:r>
              <a:rPr lang="en-US" dirty="0" err="1" smtClean="0"/>
              <a:t>jyrthk</a:t>
            </a:r>
            <a:endParaRPr lang="en-US" dirty="0" smtClean="0"/>
          </a:p>
          <a:p>
            <a:r>
              <a:rPr lang="en-US" dirty="0" smtClean="0"/>
              <a:t>http://www.gbif.org/dataset/07044577-bd82-4089-9f3a-f4a9d2170b2e/</a:t>
            </a:r>
            <a:r>
              <a:rPr lang="en-US" dirty="0" smtClean="0"/>
              <a:t>activity</a:t>
            </a:r>
          </a:p>
          <a:p>
            <a:r>
              <a:rPr lang="en-US" dirty="0" smtClean="0"/>
              <a:t>--</a:t>
            </a:r>
          </a:p>
          <a:p>
            <a:r>
              <a:rPr lang="en-US" dirty="0" smtClean="0"/>
              <a:t>Vincent H, Wiersema J, Kell S, Fielder H, </a:t>
            </a:r>
            <a:r>
              <a:rPr lang="en-US" dirty="0" err="1" smtClean="0"/>
              <a:t>Dobbie</a:t>
            </a:r>
            <a:r>
              <a:rPr lang="en-US" dirty="0" smtClean="0"/>
              <a:t> S, Castañeda-Álvarez NP, Guarino L, Eastwood R, Leon B, and Maxted N (2013). A prioritized crop wild relative inventory to help underpin global food security. Biological Conservation 167: 265–275. doi:10.1016/j.biocon.2013.08.011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59</a:t>
            </a:fld>
            <a:endParaRPr lang="en-US"/>
          </a:p>
        </p:txBody>
      </p:sp>
    </p:spTree>
    <p:extLst>
      <p:ext uri="{BB962C8B-B14F-4D97-AF65-F5344CB8AC3E}">
        <p14:creationId xmlns:p14="http://schemas.microsoft.com/office/powerpoint/2010/main" val="14046049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http://www.gbif.org/</a:t>
            </a:r>
            <a:r>
              <a:rPr lang="nb-NO" dirty="0" err="1" smtClean="0"/>
              <a:t>newsroom</a:t>
            </a:r>
            <a:r>
              <a:rPr lang="nb-NO" dirty="0" smtClean="0"/>
              <a:t>/</a:t>
            </a:r>
            <a:r>
              <a:rPr lang="nb-NO" dirty="0" err="1" smtClean="0"/>
              <a:t>uses</a:t>
            </a:r>
            <a:r>
              <a:rPr lang="nb-NO" dirty="0" smtClean="0"/>
              <a:t>/2016-phillips-et-al</a:t>
            </a:r>
          </a:p>
          <a:p>
            <a:r>
              <a:rPr lang="nb-NO" dirty="0" smtClean="0"/>
              <a:t>Philips et al 2016, 2017; </a:t>
            </a:r>
            <a:r>
              <a:rPr lang="mr-IN" dirty="0" smtClean="0"/>
              <a:t>doi:10.1007/s13280-017-0905-y</a:t>
            </a:r>
            <a:endParaRPr lang="nb-NO"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sz="1400" b="1" dirty="0" smtClean="0"/>
              <a:t>Figure</a:t>
            </a:r>
            <a:r>
              <a:rPr lang="en-US" sz="1400" dirty="0" smtClean="0"/>
              <a:t>. The average predicted taxon richness of 187 priority CWR in Norway under RCP 2.6 for the years </a:t>
            </a:r>
            <a:r>
              <a:rPr lang="en-US" sz="1400" b="1" dirty="0" smtClean="0"/>
              <a:t>a</a:t>
            </a:r>
            <a:r>
              <a:rPr lang="en-US" sz="1400" dirty="0" smtClean="0"/>
              <a:t> 2030, </a:t>
            </a:r>
            <a:r>
              <a:rPr lang="en-US" sz="1400" b="1" dirty="0" smtClean="0"/>
              <a:t>b</a:t>
            </a:r>
            <a:r>
              <a:rPr lang="en-US" sz="1400" dirty="0" smtClean="0"/>
              <a:t> 2050, </a:t>
            </a:r>
            <a:r>
              <a:rPr lang="en-US" sz="1400" b="1" dirty="0" smtClean="0"/>
              <a:t>c</a:t>
            </a:r>
            <a:r>
              <a:rPr lang="en-US" sz="1400" dirty="0" smtClean="0"/>
              <a:t> 2070, </a:t>
            </a:r>
            <a:r>
              <a:rPr lang="en-US" sz="1400" b="1" dirty="0" smtClean="0"/>
              <a:t>d</a:t>
            </a:r>
            <a:r>
              <a:rPr lang="en-US" sz="1400" dirty="0" smtClean="0"/>
              <a:t> 2080. Raster grid cell size 0.0416, approximately equal to 4 × 8 km</a:t>
            </a:r>
            <a:r>
              <a:rPr lang="en-US" sz="1400" baseline="30000" dirty="0" smtClean="0"/>
              <a:t>2</a:t>
            </a:r>
            <a:r>
              <a:rPr lang="en-US" sz="1400" dirty="0" smtClean="0"/>
              <a:t>  (Philips </a:t>
            </a:r>
            <a:r>
              <a:rPr lang="en-US" sz="1400" i="1" dirty="0" smtClean="0"/>
              <a:t>et al</a:t>
            </a:r>
            <a:r>
              <a:rPr lang="en-US" sz="1400" dirty="0" smtClean="0"/>
              <a:t>. 2017)</a:t>
            </a:r>
          </a:p>
          <a:p>
            <a:r>
              <a:rPr lang="nb-NO"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sz="1400" dirty="0" smtClean="0"/>
              <a:t>Figure. The predicted distribution of 187 priority CWR in Norway under the current climatic conditions. Red areas indicate taxon-rich areas with up to 124 taxa found there, and green areas indicate low taxon richness. Raster grid cell size 0.0416, approximately equal to 4 × 8 km2  (Philips </a:t>
            </a:r>
            <a:r>
              <a:rPr lang="en-US" sz="1400" i="1" dirty="0" smtClean="0"/>
              <a:t>et al</a:t>
            </a:r>
            <a:r>
              <a:rPr lang="en-US" sz="1400" dirty="0" smtClean="0"/>
              <a:t>. 2017)</a:t>
            </a:r>
            <a:endParaRPr lang="nb-NO" dirty="0" smtClean="0"/>
          </a:p>
          <a:p>
            <a:endParaRPr lang="nb-NO"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61</a:t>
            </a:fld>
            <a:endParaRPr lang="en-US"/>
          </a:p>
        </p:txBody>
      </p:sp>
    </p:spTree>
    <p:extLst>
      <p:ext uri="{BB962C8B-B14F-4D97-AF65-F5344CB8AC3E}">
        <p14:creationId xmlns:p14="http://schemas.microsoft.com/office/powerpoint/2010/main" val="37246802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demo.gbif.org</a:t>
            </a:r>
            <a:r>
              <a:rPr lang="en-US" dirty="0" smtClean="0"/>
              <a:t>/dataset/33795d9d-3f94-4b0e-a2f6-d3a03cfce7aa</a:t>
            </a:r>
          </a:p>
          <a:p>
            <a:r>
              <a:rPr lang="en-US" dirty="0" smtClean="0"/>
              <a:t>https://</a:t>
            </a:r>
            <a:r>
              <a:rPr lang="en-US" dirty="0" err="1" smtClean="0"/>
              <a:t>doi.org</a:t>
            </a:r>
            <a:r>
              <a:rPr lang="en-US" dirty="0" smtClean="0"/>
              <a:t>/10.15468/ulk1iz</a:t>
            </a:r>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62</a:t>
            </a:fld>
            <a:endParaRPr lang="en-US"/>
          </a:p>
        </p:txBody>
      </p:sp>
    </p:spTree>
    <p:extLst>
      <p:ext uri="{BB962C8B-B14F-4D97-AF65-F5344CB8AC3E}">
        <p14:creationId xmlns:p14="http://schemas.microsoft.com/office/powerpoint/2010/main" val="5674530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GBIF and Bioversity (2016) Final report of the task group on GBIF data fitness for use in agrobiodiversity. Global Biodiversity Information Facility, Copenhagen. http://www.gbif.org/resource/82283</a:t>
            </a:r>
          </a:p>
          <a:p>
            <a:r>
              <a:rPr lang="en-US" dirty="0" smtClean="0"/>
              <a:t>https://</a:t>
            </a:r>
            <a:r>
              <a:rPr lang="en-US" dirty="0" err="1" smtClean="0"/>
              <a:t>cgspace.cgiar.org</a:t>
            </a:r>
            <a:r>
              <a:rPr lang="en-US" dirty="0" smtClean="0"/>
              <a:t>/handle/10568/77851 &amp; https://</a:t>
            </a:r>
            <a:r>
              <a:rPr lang="en-US" dirty="0" err="1" smtClean="0"/>
              <a:t>www.duo.uio.no</a:t>
            </a:r>
            <a:r>
              <a:rPr lang="en-US" dirty="0" smtClean="0"/>
              <a:t>/handle/10852/50041</a:t>
            </a:r>
          </a:p>
          <a:p>
            <a:endParaRPr lang="en-US" dirty="0" smtClean="0"/>
          </a:p>
          <a:p>
            <a:r>
              <a:rPr lang="en-US" dirty="0" smtClean="0"/>
              <a:t>News story:</a:t>
            </a:r>
          </a:p>
          <a:p>
            <a:r>
              <a:rPr lang="en-US" dirty="0" smtClean="0"/>
              <a:t>http://www.gbif.org/newsroom/news/</a:t>
            </a:r>
            <a:r>
              <a:rPr lang="en-US" dirty="0" err="1" smtClean="0"/>
              <a:t>agrobiodiversity_report</a:t>
            </a:r>
            <a:endParaRPr lang="en-US" dirty="0" smtClean="0"/>
          </a:p>
          <a:p>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63</a:t>
            </a:fld>
            <a:endParaRPr lang="en-US"/>
          </a:p>
        </p:txBody>
      </p:sp>
    </p:spTree>
    <p:extLst>
      <p:ext uri="{BB962C8B-B14F-4D97-AF65-F5344CB8AC3E}">
        <p14:creationId xmlns:p14="http://schemas.microsoft.com/office/powerpoint/2010/main" val="5319351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t>Darwin Core terms: http://rs.tdwg.org/dwc/terms/ -- https://</a:t>
            </a:r>
            <a:r>
              <a:rPr lang="en-US" dirty="0" err="1" smtClean="0"/>
              <a:t>terms.tdwg.org</a:t>
            </a:r>
            <a:r>
              <a:rPr lang="en-US" dirty="0" smtClean="0"/>
              <a:t>/wiki/</a:t>
            </a:r>
            <a:r>
              <a:rPr lang="en-US" dirty="0" err="1" smtClean="0"/>
              <a:t>Darwin_Core</a:t>
            </a:r>
            <a:endParaRPr lang="en-US" dirty="0" smtClean="0"/>
          </a:p>
          <a:p>
            <a:r>
              <a:rPr lang="en-US" dirty="0" smtClean="0"/>
              <a:t>Darwin Core germplasm extension: https://</a:t>
            </a:r>
            <a:r>
              <a:rPr lang="en-US" dirty="0" err="1" smtClean="0"/>
              <a:t>terms.tdwg.org</a:t>
            </a:r>
            <a:r>
              <a:rPr lang="en-US" dirty="0" smtClean="0"/>
              <a:t>/wiki/Germplasm -- http://</a:t>
            </a:r>
            <a:r>
              <a:rPr lang="en-US" dirty="0" err="1" smtClean="0"/>
              <a:t>purl.org</a:t>
            </a:r>
            <a:r>
              <a:rPr lang="en-US" dirty="0" smtClean="0"/>
              <a:t>/germplasm/</a:t>
            </a:r>
            <a:r>
              <a:rPr lang="en-US" dirty="0" err="1" smtClean="0"/>
              <a:t>germplasmTerm#TERM</a:t>
            </a:r>
            <a:endParaRPr lang="en-US" dirty="0" smtClean="0"/>
          </a:p>
          <a:p>
            <a:r>
              <a:rPr lang="en-US" dirty="0" smtClean="0"/>
              <a:t>Evaluation data is published in an extension (not yet fully searchable)</a:t>
            </a:r>
            <a:endParaRPr lang="en-US" sz="1400" dirty="0" smtClean="0"/>
          </a:p>
          <a:p>
            <a:r>
              <a:rPr lang="en-US" sz="1400" dirty="0" smtClean="0"/>
              <a:t>Example: </a:t>
            </a:r>
            <a:r>
              <a:rPr lang="en-US" sz="1400" dirty="0" smtClean="0">
                <a:hlinkClick r:id="rId3"/>
              </a:rPr>
              <a:t>http://doi.org/10.15468/gkeszo</a:t>
            </a:r>
            <a:r>
              <a:rPr lang="en-US" sz="1400" baseline="0" dirty="0" smtClean="0"/>
              <a:t> -- </a:t>
            </a:r>
            <a:r>
              <a:rPr lang="en-US" sz="1400" dirty="0" smtClean="0">
                <a:hlinkClick r:id="rId4"/>
              </a:rPr>
              <a:t>http://www.gbif.org/occurrence/1040328345/verbatim</a:t>
            </a:r>
            <a:r>
              <a:rPr lang="en-US" sz="1400" dirty="0" smtClean="0"/>
              <a:t> </a:t>
            </a:r>
          </a:p>
          <a:p>
            <a:pPr eaLnBrk="1" hangingPunct="1"/>
            <a:endParaRPr lang="en-GB" dirty="0">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64</a:t>
            </a:fld>
            <a:endParaRPr lang="en-US">
              <a:latin typeface="Arial"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Wieczorek, John; D. Bloom, R. Guralnick, S. Blum, M. Döring, R. De Giovanni, T. Robertson, and D. Vieglais (2012) Darwin Core: An Evolving Community-Developed Biodiversity Data Standard. PLoS ONE 7(1): e29715. doi:10.1371/journal.pone.0029715</a:t>
            </a: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047F84E-348B-314D-8AD2-C7AD27BF55F4}" type="slidenum">
              <a:rPr lang="en-US" sz="1200"/>
              <a:pPr eaLnBrk="1" hangingPunct="1"/>
              <a:t>65</a:t>
            </a:fld>
            <a:endParaRPr lang="en-US"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7F7F7F"/>
                </a:solidFill>
                <a:latin typeface="Calibri" charset="0"/>
              </a:rPr>
              <a:t>* Endresen, D., S. Gaiji, and T. Robertson (2009). DarwinCore Germplasm Extension and deployment in the GBIF infrastructure. Proceedings of TDWG 2009, Montpellier, France. Bioversity Information Standards (TDWG). Available at </a:t>
            </a:r>
            <a:r>
              <a:rPr lang="en-US" sz="1200" dirty="0" smtClean="0">
                <a:solidFill>
                  <a:srgbClr val="7F7F7F"/>
                </a:solidFill>
                <a:latin typeface="Calibri" charset="0"/>
                <a:hlinkClick r:id="rId3"/>
              </a:rPr>
              <a:t>http://www.tdwg.org/proceedings/article/view/464</a:t>
            </a:r>
            <a:endParaRPr lang="en-US" sz="1200" dirty="0" smtClean="0">
              <a:solidFill>
                <a:srgbClr val="7F7F7F"/>
              </a:solidFill>
              <a:latin typeface="Calibri" charset="0"/>
            </a:endParaRPr>
          </a:p>
          <a:p>
            <a:r>
              <a:rPr lang="en-US" sz="1200" dirty="0" smtClean="0">
                <a:solidFill>
                  <a:srgbClr val="7F7F7F"/>
                </a:solidFill>
                <a:latin typeface="Calibri" charset="0"/>
              </a:rPr>
              <a:t>* Endresen, D.T.F. and H. Knüpffer (2012). The Darwin Core extension for genebanks opens up new opportunities for sharing genebank data sets. Biodiversity Informatics 8:11-29. Available online at </a:t>
            </a:r>
            <a:r>
              <a:rPr lang="en-US" sz="1200" dirty="0" smtClean="0">
                <a:solidFill>
                  <a:srgbClr val="7F7F7F"/>
                </a:solidFill>
                <a:latin typeface="Calibri" charset="0"/>
                <a:hlinkClick r:id="rId4"/>
              </a:rPr>
              <a:t>https://journals.ku.edu/index.php/jbi/article/view/4095</a:t>
            </a:r>
            <a:r>
              <a:rPr lang="en-US" sz="1200" dirty="0" smtClean="0">
                <a:solidFill>
                  <a:srgbClr val="7F7F7F"/>
                </a:solidFill>
                <a:latin typeface="Calibri" charset="0"/>
              </a:rPr>
              <a:t> </a:t>
            </a:r>
            <a:r>
              <a:rPr lang="mr-IN" sz="1200" dirty="0" smtClean="0"/>
              <a:t>DOI: </a:t>
            </a:r>
            <a:r>
              <a:rPr lang="mr-IN" sz="1200" dirty="0" smtClean="0">
                <a:hlinkClick r:id="rId5"/>
              </a:rPr>
              <a:t>https://doi.org/10.17161/bi.v8i1.4095</a:t>
            </a:r>
            <a:endParaRPr lang="en-US" sz="1200" dirty="0" smtClean="0">
              <a:solidFill>
                <a:srgbClr val="7F7F7F"/>
              </a:solidFill>
              <a:latin typeface="Calibri" charset="0"/>
            </a:endParaRPr>
          </a:p>
        </p:txBody>
      </p:sp>
      <p:sp>
        <p:nvSpPr>
          <p:cNvPr id="4" name="Slide Number Placeholder 3"/>
          <p:cNvSpPr>
            <a:spLocks noGrp="1"/>
          </p:cNvSpPr>
          <p:nvPr>
            <p:ph type="sldNum" sz="quarter" idx="10"/>
          </p:nvPr>
        </p:nvSpPr>
        <p:spPr/>
        <p:txBody>
          <a:bodyPr/>
          <a:lstStyle/>
          <a:p>
            <a:fld id="{29E35CD9-104A-884E-BC52-5CC6FF5D56A9}" type="slidenum">
              <a:rPr lang="en-US" smtClean="0"/>
              <a:pPr/>
              <a:t>66</a:t>
            </a:fld>
            <a:endParaRPr lang="en-US"/>
          </a:p>
        </p:txBody>
      </p:sp>
    </p:spTree>
    <p:extLst>
      <p:ext uri="{BB962C8B-B14F-4D97-AF65-F5344CB8AC3E}">
        <p14:creationId xmlns:p14="http://schemas.microsoft.com/office/powerpoint/2010/main" val="42707600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rPr>
              <a:t>Illustration photo by Dag Endresen (CC-by), Black pepper, white and green pepper (Piper </a:t>
            </a:r>
            <a:r>
              <a:rPr lang="en-US" dirty="0" err="1">
                <a:latin typeface="Calibri" charset="0"/>
              </a:rPr>
              <a:t>nigrum</a:t>
            </a:r>
            <a:r>
              <a:rPr lang="en-US" dirty="0">
                <a:latin typeface="Calibri" charset="0"/>
              </a:rPr>
              <a:t> L.); pink pepper (</a:t>
            </a:r>
            <a:r>
              <a:rPr lang="en-US" dirty="0" err="1">
                <a:latin typeface="Calibri" charset="0"/>
              </a:rPr>
              <a:t>Schinus</a:t>
            </a:r>
            <a:r>
              <a:rPr lang="en-US" dirty="0">
                <a:latin typeface="Calibri" charset="0"/>
              </a:rPr>
              <a:t> </a:t>
            </a:r>
            <a:r>
              <a:rPr lang="en-US" dirty="0" err="1">
                <a:latin typeface="Calibri" charset="0"/>
              </a:rPr>
              <a:t>terebinthifolius</a:t>
            </a:r>
            <a:r>
              <a:rPr lang="en-US" dirty="0">
                <a:latin typeface="Calibri" charset="0"/>
              </a:rPr>
              <a:t> </a:t>
            </a:r>
            <a:r>
              <a:rPr lang="en-US" dirty="0" err="1">
                <a:latin typeface="Calibri" charset="0"/>
              </a:rPr>
              <a:t>Raddi</a:t>
            </a:r>
            <a:r>
              <a:rPr lang="en-US" dirty="0">
                <a:latin typeface="Calibri" charset="0"/>
              </a:rPr>
              <a:t>)</a:t>
            </a:r>
            <a:r>
              <a:rPr lang="en-US" dirty="0" smtClean="0">
                <a:latin typeface="Calibri" charset="0"/>
              </a:rPr>
              <a:t>.</a:t>
            </a:r>
          </a:p>
          <a:p>
            <a:r>
              <a:rPr lang="en-US" dirty="0" smtClean="0">
                <a:latin typeface="Calibri" charset="0"/>
              </a:rPr>
              <a:t>--</a:t>
            </a:r>
          </a:p>
          <a:p>
            <a:r>
              <a:rPr lang="en-US" sz="1400" dirty="0" smtClean="0">
                <a:solidFill>
                  <a:srgbClr val="7F7F7F"/>
                </a:solidFill>
                <a:latin typeface="Calibri" charset="0"/>
              </a:rPr>
              <a:t>* Endresen, D., S. Gaiji, and T. Robertson (2009). DarwinCore Germplasm Extension and deployment in the GBIF infrastructure. Proceedings of TDWG 2009, Montpellier, France. Bioversity Information Standards (TDWG). Available at </a:t>
            </a:r>
            <a:r>
              <a:rPr lang="en-US" sz="1400" dirty="0" smtClean="0">
                <a:solidFill>
                  <a:srgbClr val="7F7F7F"/>
                </a:solidFill>
                <a:latin typeface="Calibri" charset="0"/>
                <a:hlinkClick r:id="rId3"/>
              </a:rPr>
              <a:t>http://www.tdwg.org/proceedings/article/view/464</a:t>
            </a:r>
            <a:endParaRPr lang="en-US" sz="1400" dirty="0" smtClean="0">
              <a:solidFill>
                <a:srgbClr val="7F7F7F"/>
              </a:solidFill>
              <a:latin typeface="Calibri" charset="0"/>
            </a:endParaRPr>
          </a:p>
          <a:p>
            <a:r>
              <a:rPr lang="en-US" sz="1400" dirty="0" smtClean="0">
                <a:solidFill>
                  <a:srgbClr val="7F7F7F"/>
                </a:solidFill>
                <a:latin typeface="Calibri" charset="0"/>
              </a:rPr>
              <a:t>* Endresen, D.T.F. and H. Knüpffer (2012). The Darwin Core extension for genebanks opens up new opportunities for sharing genebank data sets. Biodiversity Informatics 8:11-29. Available online at </a:t>
            </a:r>
            <a:r>
              <a:rPr lang="en-US" sz="1400" dirty="0" smtClean="0">
                <a:solidFill>
                  <a:srgbClr val="7F7F7F"/>
                </a:solidFill>
                <a:latin typeface="Calibri" charset="0"/>
                <a:hlinkClick r:id="rId4"/>
              </a:rPr>
              <a:t>https://journals.ku.edu/index.php/jbi/article/view/4095</a:t>
            </a:r>
            <a:r>
              <a:rPr lang="en-US" sz="1400" dirty="0" smtClean="0">
                <a:solidFill>
                  <a:srgbClr val="7F7F7F"/>
                </a:solidFill>
                <a:latin typeface="Calibri" charset="0"/>
              </a:rPr>
              <a:t> </a:t>
            </a:r>
            <a:r>
              <a:rPr lang="mr-IN" sz="1400" dirty="0" smtClean="0"/>
              <a:t>DOI: </a:t>
            </a:r>
            <a:r>
              <a:rPr lang="mr-IN" sz="1400" dirty="0" smtClean="0">
                <a:hlinkClick r:id="rId5"/>
              </a:rPr>
              <a:t>https://doi.org/10.17161/bi.v8i1.4095</a:t>
            </a:r>
            <a:endParaRPr lang="en-US" sz="1400" dirty="0" smtClean="0">
              <a:solidFill>
                <a:srgbClr val="7F7F7F"/>
              </a:solidFill>
              <a:latin typeface="Calibri" charset="0"/>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21829B-D21A-7B46-80A0-B17A850AF236}" type="slidenum">
              <a:rPr lang="en-US" sz="1200"/>
              <a:pPr eaLnBrk="1" hangingPunct="1"/>
              <a:t>67</a:t>
            </a:fld>
            <a:endParaRPr lang="en-US"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90777-92A0-2348-A440-D1DBEC1A6DE4}" type="slidenum">
              <a:rPr lang="en-US" sz="1200"/>
              <a:pPr eaLnBrk="1" hangingPunct="1"/>
              <a:t>68</a:t>
            </a:fld>
            <a:endParaRPr 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 </a:t>
            </a:r>
            <a:r>
              <a:rPr lang="en-US" dirty="0" err="1" smtClean="0"/>
              <a:t>Pooter</a:t>
            </a:r>
            <a:r>
              <a:rPr lang="en-US" dirty="0" smtClean="0"/>
              <a:t> D, </a:t>
            </a:r>
            <a:r>
              <a:rPr lang="en-US" dirty="0" err="1" smtClean="0"/>
              <a:t>Appeltans</a:t>
            </a:r>
            <a:r>
              <a:rPr lang="en-US" dirty="0" smtClean="0"/>
              <a:t> W, </a:t>
            </a:r>
            <a:r>
              <a:rPr lang="en-US" dirty="0" err="1" smtClean="0"/>
              <a:t>Bailly</a:t>
            </a:r>
            <a:r>
              <a:rPr lang="en-US" dirty="0" smtClean="0"/>
              <a:t> N, Bristol S, </a:t>
            </a:r>
            <a:r>
              <a:rPr lang="en-US" dirty="0" err="1" smtClean="0"/>
              <a:t>Deneudt</a:t>
            </a:r>
            <a:r>
              <a:rPr lang="en-US" dirty="0" smtClean="0"/>
              <a:t> K, </a:t>
            </a:r>
            <a:r>
              <a:rPr lang="en-US" dirty="0" err="1" smtClean="0"/>
              <a:t>Eliezer</a:t>
            </a:r>
            <a:r>
              <a:rPr lang="en-US" dirty="0" smtClean="0"/>
              <a:t> M, Fujioka E, </a:t>
            </a:r>
            <a:r>
              <a:rPr lang="en-US" dirty="0" err="1" smtClean="0"/>
              <a:t>Giorgetti</a:t>
            </a:r>
            <a:r>
              <a:rPr lang="en-US" dirty="0" smtClean="0"/>
              <a:t> A, Goldstein P, Lewis M, </a:t>
            </a:r>
            <a:r>
              <a:rPr lang="en-US" dirty="0" err="1" smtClean="0"/>
              <a:t>Lipizer</a:t>
            </a:r>
            <a:r>
              <a:rPr lang="en-US" dirty="0" smtClean="0"/>
              <a:t> M, Mackay K, Marin M, </a:t>
            </a:r>
            <a:r>
              <a:rPr lang="en-US" dirty="0" err="1" smtClean="0"/>
              <a:t>Moncoiffé</a:t>
            </a:r>
            <a:r>
              <a:rPr lang="en-US" dirty="0" smtClean="0"/>
              <a:t> G, </a:t>
            </a:r>
            <a:r>
              <a:rPr lang="en-US" dirty="0" err="1" smtClean="0"/>
              <a:t>Nikolopoulou</a:t>
            </a:r>
            <a:r>
              <a:rPr lang="en-US" dirty="0" smtClean="0"/>
              <a:t> S, </a:t>
            </a:r>
            <a:r>
              <a:rPr lang="en-US" dirty="0" err="1" smtClean="0"/>
              <a:t>Provoost</a:t>
            </a:r>
            <a:r>
              <a:rPr lang="en-US" dirty="0" smtClean="0"/>
              <a:t> P, Rauch S, </a:t>
            </a:r>
            <a:r>
              <a:rPr lang="en-US" dirty="0" err="1" smtClean="0"/>
              <a:t>Roubicek</a:t>
            </a:r>
            <a:r>
              <a:rPr lang="en-US" dirty="0" smtClean="0"/>
              <a:t> A, Torres C, van de </a:t>
            </a:r>
            <a:r>
              <a:rPr lang="en-US" dirty="0" err="1" smtClean="0"/>
              <a:t>Putte</a:t>
            </a:r>
            <a:r>
              <a:rPr lang="en-US" dirty="0" smtClean="0"/>
              <a:t> A, </a:t>
            </a:r>
            <a:r>
              <a:rPr lang="en-US" dirty="0" err="1" smtClean="0"/>
              <a:t>Vandepitte</a:t>
            </a:r>
            <a:r>
              <a:rPr lang="en-US" dirty="0" smtClean="0"/>
              <a:t> L, </a:t>
            </a:r>
            <a:r>
              <a:rPr lang="en-US" dirty="0" err="1" smtClean="0"/>
              <a:t>Vanhoorne</a:t>
            </a:r>
            <a:r>
              <a:rPr lang="en-US" dirty="0" smtClean="0"/>
              <a:t> B, Vinci M, </a:t>
            </a:r>
            <a:r>
              <a:rPr lang="en-US" dirty="0" err="1" smtClean="0"/>
              <a:t>Wambiji</a:t>
            </a:r>
            <a:r>
              <a:rPr lang="en-US" dirty="0" smtClean="0"/>
              <a:t> N, Watts D, Klein Salas E, Hernandez F (2017) Toward a new data standard for combined marine biological and environmental datasets - expanding OBIS beyond species occurrences. Biodiversity Data Journal 5: e10989. </a:t>
            </a:r>
            <a:r>
              <a:rPr lang="en-US" dirty="0" smtClean="0">
                <a:effectLst/>
                <a:hlinkClick r:id="rId3"/>
              </a:rPr>
              <a:t>https://doi.org/10.3897/BDJ.5.e10989</a:t>
            </a:r>
            <a:endParaRPr lang="en-US" dirty="0" smtClean="0">
              <a:effectLst/>
            </a:endParaRPr>
          </a:p>
          <a:p>
            <a:pPr marL="0" marR="0" indent="0" algn="l" defTabSz="520661" rtl="0" eaLnBrk="1" fontAlgn="auto" latinLnBrk="0" hangingPunct="1">
              <a:lnSpc>
                <a:spcPct val="100000"/>
              </a:lnSpc>
              <a:spcBef>
                <a:spcPts val="0"/>
              </a:spcBef>
              <a:spcAft>
                <a:spcPts val="0"/>
              </a:spcAft>
              <a:buClrTx/>
              <a:buSzTx/>
              <a:buFontTx/>
              <a:buNone/>
              <a:tabLst/>
              <a:defRPr/>
            </a:pPr>
            <a:r>
              <a:rPr lang="en-US" b="0" dirty="0" smtClean="0">
                <a:effectLst/>
              </a:rPr>
              <a:t>--</a:t>
            </a:r>
          </a:p>
          <a:p>
            <a:pPr marL="0" marR="0" indent="0" algn="l" defTabSz="520661" rtl="0" eaLnBrk="1" fontAlgn="auto" latinLnBrk="0" hangingPunct="1">
              <a:lnSpc>
                <a:spcPct val="100000"/>
              </a:lnSpc>
              <a:spcBef>
                <a:spcPts val="0"/>
              </a:spcBef>
              <a:spcAft>
                <a:spcPts val="0"/>
              </a:spcAft>
              <a:buClrTx/>
              <a:buSzTx/>
              <a:buFontTx/>
              <a:buNone/>
              <a:tabLst/>
              <a:defRPr/>
            </a:pPr>
            <a:r>
              <a:rPr lang="en-US" b="0" dirty="0" smtClean="0">
                <a:effectLst/>
              </a:rPr>
              <a:t>https://</a:t>
            </a:r>
            <a:r>
              <a:rPr lang="en-US" b="0" dirty="0" err="1" smtClean="0">
                <a:effectLst/>
              </a:rPr>
              <a:t>github.com</a:t>
            </a:r>
            <a:r>
              <a:rPr lang="en-US" b="0" dirty="0" smtClean="0">
                <a:effectLst/>
              </a:rPr>
              <a:t>/</a:t>
            </a:r>
            <a:r>
              <a:rPr lang="en-US" b="0" dirty="0" err="1" smtClean="0">
                <a:effectLst/>
              </a:rPr>
              <a:t>iobis</a:t>
            </a:r>
            <a:r>
              <a:rPr lang="en-US" b="0" dirty="0" smtClean="0">
                <a:effectLst/>
              </a:rPr>
              <a:t>/extension</a:t>
            </a:r>
            <a:endParaRPr lang="en-US" dirty="0" smtClean="0"/>
          </a:p>
          <a:p>
            <a:r>
              <a:rPr lang="en-US" dirty="0" smtClean="0"/>
              <a:t>https://</a:t>
            </a:r>
            <a:r>
              <a:rPr lang="en-US" dirty="0" err="1" smtClean="0"/>
              <a:t>www.slideshare.net</a:t>
            </a:r>
            <a:r>
              <a:rPr lang="en-US" dirty="0" smtClean="0"/>
              <a:t>/OBIS-IOC/expanding-obis-beyond-species-occurrence-data-including-sampling-event-facts-and-measurements-related-to-the-environment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License: </a:t>
            </a:r>
            <a:r>
              <a:rPr lang="en-US" dirty="0" smtClean="0">
                <a:hlinkClick r:id="rId4" tooltip="CC Attribution License"/>
              </a:rPr>
              <a:t>CC Attribution License</a:t>
            </a:r>
            <a:r>
              <a:rPr lang="en-US" dirty="0" smtClean="0"/>
              <a:t> Published on Jun 8, 2016; By </a:t>
            </a:r>
            <a:r>
              <a:rPr lang="en-US" b="1" dirty="0" smtClean="0">
                <a:effectLst/>
                <a:hlinkClick r:id="rId5" tooltip="OBIS-IOC"/>
              </a:rPr>
              <a:t>UNESCO-IOC/IODE Ocean Biogeographic Information System</a:t>
            </a:r>
            <a:endParaRPr lang="en-US" b="1" dirty="0" smtClean="0">
              <a:effectLst/>
            </a:endParaRPr>
          </a:p>
        </p:txBody>
      </p:sp>
      <p:sp>
        <p:nvSpPr>
          <p:cNvPr id="4" name="Slide Number Placeholder 3"/>
          <p:cNvSpPr>
            <a:spLocks noGrp="1"/>
          </p:cNvSpPr>
          <p:nvPr>
            <p:ph type="sldNum" sz="quarter" idx="10"/>
          </p:nvPr>
        </p:nvSpPr>
        <p:spPr/>
        <p:txBody>
          <a:bodyPr/>
          <a:lstStyle/>
          <a:p>
            <a:fld id="{29E35CD9-104A-884E-BC52-5CC6FF5D56A9}" type="slidenum">
              <a:rPr lang="en-US" smtClean="0"/>
              <a:pPr/>
              <a:t>69</a:t>
            </a:fld>
            <a:endParaRPr lang="en-US"/>
          </a:p>
        </p:txBody>
      </p:sp>
    </p:spTree>
    <p:extLst>
      <p:ext uri="{BB962C8B-B14F-4D97-AF65-F5344CB8AC3E}">
        <p14:creationId xmlns:p14="http://schemas.microsoft.com/office/powerpoint/2010/main" val="427076009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 </a:t>
            </a:r>
            <a:r>
              <a:rPr lang="en-US" dirty="0" err="1" smtClean="0"/>
              <a:t>Pooter</a:t>
            </a:r>
            <a:r>
              <a:rPr lang="en-US" dirty="0" smtClean="0"/>
              <a:t> D, </a:t>
            </a:r>
            <a:r>
              <a:rPr lang="en-US" dirty="0" err="1" smtClean="0"/>
              <a:t>Appeltans</a:t>
            </a:r>
            <a:r>
              <a:rPr lang="en-US" dirty="0" smtClean="0"/>
              <a:t> W, </a:t>
            </a:r>
            <a:r>
              <a:rPr lang="en-US" dirty="0" err="1" smtClean="0"/>
              <a:t>Bailly</a:t>
            </a:r>
            <a:r>
              <a:rPr lang="en-US" dirty="0" smtClean="0"/>
              <a:t> N, Bristol S, </a:t>
            </a:r>
            <a:r>
              <a:rPr lang="en-US" dirty="0" err="1" smtClean="0"/>
              <a:t>Deneudt</a:t>
            </a:r>
            <a:r>
              <a:rPr lang="en-US" dirty="0" smtClean="0"/>
              <a:t> K, </a:t>
            </a:r>
            <a:r>
              <a:rPr lang="en-US" dirty="0" err="1" smtClean="0"/>
              <a:t>Eliezer</a:t>
            </a:r>
            <a:r>
              <a:rPr lang="en-US" dirty="0" smtClean="0"/>
              <a:t> M, Fujioka E, </a:t>
            </a:r>
            <a:r>
              <a:rPr lang="en-US" dirty="0" err="1" smtClean="0"/>
              <a:t>Giorgetti</a:t>
            </a:r>
            <a:r>
              <a:rPr lang="en-US" dirty="0" smtClean="0"/>
              <a:t> A, Goldstein P, Lewis M, </a:t>
            </a:r>
            <a:r>
              <a:rPr lang="en-US" dirty="0" err="1" smtClean="0"/>
              <a:t>Lipizer</a:t>
            </a:r>
            <a:r>
              <a:rPr lang="en-US" dirty="0" smtClean="0"/>
              <a:t> M, Mackay K, Marin M, </a:t>
            </a:r>
            <a:r>
              <a:rPr lang="en-US" dirty="0" err="1" smtClean="0"/>
              <a:t>Moncoiffé</a:t>
            </a:r>
            <a:r>
              <a:rPr lang="en-US" dirty="0" smtClean="0"/>
              <a:t> G, </a:t>
            </a:r>
            <a:r>
              <a:rPr lang="en-US" dirty="0" err="1" smtClean="0"/>
              <a:t>Nikolopoulou</a:t>
            </a:r>
            <a:r>
              <a:rPr lang="en-US" dirty="0" smtClean="0"/>
              <a:t> S, </a:t>
            </a:r>
            <a:r>
              <a:rPr lang="en-US" dirty="0" err="1" smtClean="0"/>
              <a:t>Provoost</a:t>
            </a:r>
            <a:r>
              <a:rPr lang="en-US" dirty="0" smtClean="0"/>
              <a:t> P, Rauch S, </a:t>
            </a:r>
            <a:r>
              <a:rPr lang="en-US" dirty="0" err="1" smtClean="0"/>
              <a:t>Roubicek</a:t>
            </a:r>
            <a:r>
              <a:rPr lang="en-US" dirty="0" smtClean="0"/>
              <a:t> A, Torres C, van de </a:t>
            </a:r>
            <a:r>
              <a:rPr lang="en-US" dirty="0" err="1" smtClean="0"/>
              <a:t>Putte</a:t>
            </a:r>
            <a:r>
              <a:rPr lang="en-US" dirty="0" smtClean="0"/>
              <a:t> A, </a:t>
            </a:r>
            <a:r>
              <a:rPr lang="en-US" dirty="0" err="1" smtClean="0"/>
              <a:t>Vandepitte</a:t>
            </a:r>
            <a:r>
              <a:rPr lang="en-US" dirty="0" smtClean="0"/>
              <a:t> L, </a:t>
            </a:r>
            <a:r>
              <a:rPr lang="en-US" dirty="0" err="1" smtClean="0"/>
              <a:t>Vanhoorne</a:t>
            </a:r>
            <a:r>
              <a:rPr lang="en-US" dirty="0" smtClean="0"/>
              <a:t> B, Vinci M, </a:t>
            </a:r>
            <a:r>
              <a:rPr lang="en-US" dirty="0" err="1" smtClean="0"/>
              <a:t>Wambiji</a:t>
            </a:r>
            <a:r>
              <a:rPr lang="en-US" dirty="0" smtClean="0"/>
              <a:t> N, Watts D, Klein Salas E, Hernandez F (2017) Toward a new data standard for combined marine biological and environmental datasets - expanding OBIS beyond species occurrences. Biodiversity Data Journal 5: e10989. </a:t>
            </a:r>
            <a:r>
              <a:rPr lang="en-US" dirty="0" smtClean="0">
                <a:effectLst/>
                <a:hlinkClick r:id="rId3"/>
              </a:rPr>
              <a:t>https://doi.org/10.3897/BDJ.5.e10989</a:t>
            </a:r>
            <a:endParaRPr lang="en-US" dirty="0" smtClean="0">
              <a:effectLst/>
            </a:endParaRPr>
          </a:p>
          <a:p>
            <a:pPr marL="0" marR="0" indent="0" algn="l" defTabSz="520661" rtl="0" eaLnBrk="1" fontAlgn="auto" latinLnBrk="0" hangingPunct="1">
              <a:lnSpc>
                <a:spcPct val="100000"/>
              </a:lnSpc>
              <a:spcBef>
                <a:spcPts val="0"/>
              </a:spcBef>
              <a:spcAft>
                <a:spcPts val="0"/>
              </a:spcAft>
              <a:buClrTx/>
              <a:buSzTx/>
              <a:buFontTx/>
              <a:buNone/>
              <a:tabLst/>
              <a:defRPr/>
            </a:pPr>
            <a:r>
              <a:rPr lang="en-US" b="0" dirty="0" smtClean="0">
                <a:effectLst/>
              </a:rPr>
              <a:t>--</a:t>
            </a:r>
          </a:p>
          <a:p>
            <a:pPr marL="0" marR="0" indent="0" algn="l" defTabSz="520661" rtl="0" eaLnBrk="1" fontAlgn="auto" latinLnBrk="0" hangingPunct="1">
              <a:lnSpc>
                <a:spcPct val="100000"/>
              </a:lnSpc>
              <a:spcBef>
                <a:spcPts val="0"/>
              </a:spcBef>
              <a:spcAft>
                <a:spcPts val="0"/>
              </a:spcAft>
              <a:buClrTx/>
              <a:buSzTx/>
              <a:buFontTx/>
              <a:buNone/>
              <a:tabLst/>
              <a:defRPr/>
            </a:pPr>
            <a:r>
              <a:rPr lang="en-US" b="0" dirty="0" smtClean="0">
                <a:effectLst/>
              </a:rPr>
              <a:t>https://</a:t>
            </a:r>
            <a:r>
              <a:rPr lang="en-US" b="0" dirty="0" err="1" smtClean="0">
                <a:effectLst/>
              </a:rPr>
              <a:t>github.com</a:t>
            </a:r>
            <a:r>
              <a:rPr lang="en-US" b="0" dirty="0" smtClean="0">
                <a:effectLst/>
              </a:rPr>
              <a:t>/</a:t>
            </a:r>
            <a:r>
              <a:rPr lang="en-US" b="0" dirty="0" err="1" smtClean="0">
                <a:effectLst/>
              </a:rPr>
              <a:t>iobis</a:t>
            </a:r>
            <a:r>
              <a:rPr lang="en-US" b="0" dirty="0" smtClean="0">
                <a:effectLst/>
              </a:rPr>
              <a:t>/extension</a:t>
            </a:r>
            <a:endParaRPr lang="en-US" dirty="0" smtClean="0"/>
          </a:p>
          <a:p>
            <a:r>
              <a:rPr lang="en-US" dirty="0" smtClean="0"/>
              <a:t>https://</a:t>
            </a:r>
            <a:r>
              <a:rPr lang="en-US" dirty="0" err="1" smtClean="0"/>
              <a:t>www.slideshare.net</a:t>
            </a:r>
            <a:r>
              <a:rPr lang="en-US" dirty="0" smtClean="0"/>
              <a:t>/OBIS-IOC/expanding-obis-beyond-species-occurrence-data-including-sampling-event-facts-and-measurements-related-to-the-environment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License: </a:t>
            </a:r>
            <a:r>
              <a:rPr lang="en-US" dirty="0" smtClean="0">
                <a:hlinkClick r:id="rId4" tooltip="CC Attribution License"/>
              </a:rPr>
              <a:t>CC Attribution License</a:t>
            </a:r>
            <a:r>
              <a:rPr lang="en-US" dirty="0" smtClean="0"/>
              <a:t> Published on Jun 8, 2016; By </a:t>
            </a:r>
            <a:r>
              <a:rPr lang="en-US" b="1" dirty="0" smtClean="0">
                <a:effectLst/>
                <a:hlinkClick r:id="rId5" tooltip="OBIS-IOC"/>
              </a:rPr>
              <a:t>UNESCO-IOC/IODE Ocean Biogeographic Information System</a:t>
            </a:r>
            <a:endParaRPr lang="en-US" b="1" dirty="0" smtClean="0">
              <a:effectLst/>
            </a:endParaRPr>
          </a:p>
        </p:txBody>
      </p:sp>
      <p:sp>
        <p:nvSpPr>
          <p:cNvPr id="4" name="Slide Number Placeholder 3"/>
          <p:cNvSpPr>
            <a:spLocks noGrp="1"/>
          </p:cNvSpPr>
          <p:nvPr>
            <p:ph type="sldNum" sz="quarter" idx="10"/>
          </p:nvPr>
        </p:nvSpPr>
        <p:spPr/>
        <p:txBody>
          <a:bodyPr/>
          <a:lstStyle/>
          <a:p>
            <a:fld id="{37A0329C-91F7-CD43-B485-EB526DB269DE}" type="slidenum">
              <a:rPr lang="en-US" smtClean="0"/>
              <a:t>70</a:t>
            </a:fld>
            <a:endParaRPr lang="en-US"/>
          </a:p>
        </p:txBody>
      </p:sp>
    </p:spTree>
    <p:extLst>
      <p:ext uri="{BB962C8B-B14F-4D97-AF65-F5344CB8AC3E}">
        <p14:creationId xmlns:p14="http://schemas.microsoft.com/office/powerpoint/2010/main" val="5768258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OBIS-ENV-DATA Extended</a:t>
            </a:r>
            <a:r>
              <a:rPr lang="en-US" baseline="0" dirty="0" smtClean="0"/>
              <a:t> MeasurementOrFact extension allows for parameter standardization (linking to external URL of a controlled vocabulary</a:t>
            </a:r>
          </a:p>
          <a:p>
            <a:r>
              <a:rPr lang="en-US" dirty="0" smtClean="0"/>
              <a:t>--</a:t>
            </a:r>
          </a:p>
          <a:p>
            <a:r>
              <a:rPr lang="en-US" dirty="0" smtClean="0"/>
              <a:t>De </a:t>
            </a:r>
            <a:r>
              <a:rPr lang="en-US" dirty="0" err="1" smtClean="0"/>
              <a:t>Pooter</a:t>
            </a:r>
            <a:r>
              <a:rPr lang="en-US" dirty="0" smtClean="0"/>
              <a:t> D, </a:t>
            </a:r>
            <a:r>
              <a:rPr lang="en-US" dirty="0" err="1" smtClean="0"/>
              <a:t>Appeltans</a:t>
            </a:r>
            <a:r>
              <a:rPr lang="en-US" dirty="0" smtClean="0"/>
              <a:t> W, </a:t>
            </a:r>
            <a:r>
              <a:rPr lang="en-US" dirty="0" err="1" smtClean="0"/>
              <a:t>Bailly</a:t>
            </a:r>
            <a:r>
              <a:rPr lang="en-US" dirty="0" smtClean="0"/>
              <a:t> N, Bristol S, </a:t>
            </a:r>
            <a:r>
              <a:rPr lang="en-US" dirty="0" err="1" smtClean="0"/>
              <a:t>Deneudt</a:t>
            </a:r>
            <a:r>
              <a:rPr lang="en-US" dirty="0" smtClean="0"/>
              <a:t> K, </a:t>
            </a:r>
            <a:r>
              <a:rPr lang="en-US" dirty="0" err="1" smtClean="0"/>
              <a:t>Eliezer</a:t>
            </a:r>
            <a:r>
              <a:rPr lang="en-US" dirty="0" smtClean="0"/>
              <a:t> M, Fujioka E, </a:t>
            </a:r>
            <a:r>
              <a:rPr lang="en-US" dirty="0" err="1" smtClean="0"/>
              <a:t>Giorgetti</a:t>
            </a:r>
            <a:r>
              <a:rPr lang="en-US" dirty="0" smtClean="0"/>
              <a:t> A, Goldstein P, Lewis M, </a:t>
            </a:r>
            <a:r>
              <a:rPr lang="en-US" dirty="0" err="1" smtClean="0"/>
              <a:t>Lipizer</a:t>
            </a:r>
            <a:r>
              <a:rPr lang="en-US" dirty="0" smtClean="0"/>
              <a:t> M, Mackay K, Marin M, </a:t>
            </a:r>
            <a:r>
              <a:rPr lang="en-US" dirty="0" err="1" smtClean="0"/>
              <a:t>Moncoiffé</a:t>
            </a:r>
            <a:r>
              <a:rPr lang="en-US" dirty="0" smtClean="0"/>
              <a:t> G, </a:t>
            </a:r>
            <a:r>
              <a:rPr lang="en-US" dirty="0" err="1" smtClean="0"/>
              <a:t>Nikolopoulou</a:t>
            </a:r>
            <a:r>
              <a:rPr lang="en-US" dirty="0" smtClean="0"/>
              <a:t> S, </a:t>
            </a:r>
            <a:r>
              <a:rPr lang="en-US" dirty="0" err="1" smtClean="0"/>
              <a:t>Provoost</a:t>
            </a:r>
            <a:r>
              <a:rPr lang="en-US" dirty="0" smtClean="0"/>
              <a:t> P, Rauch S, </a:t>
            </a:r>
            <a:r>
              <a:rPr lang="en-US" dirty="0" err="1" smtClean="0"/>
              <a:t>Roubicek</a:t>
            </a:r>
            <a:r>
              <a:rPr lang="en-US" dirty="0" smtClean="0"/>
              <a:t> A, Torres C, van de </a:t>
            </a:r>
            <a:r>
              <a:rPr lang="en-US" dirty="0" err="1" smtClean="0"/>
              <a:t>Putte</a:t>
            </a:r>
            <a:r>
              <a:rPr lang="en-US" dirty="0" smtClean="0"/>
              <a:t> A, </a:t>
            </a:r>
            <a:r>
              <a:rPr lang="en-US" dirty="0" err="1" smtClean="0"/>
              <a:t>Vandepitte</a:t>
            </a:r>
            <a:r>
              <a:rPr lang="en-US" dirty="0" smtClean="0"/>
              <a:t> L, </a:t>
            </a:r>
            <a:r>
              <a:rPr lang="en-US" dirty="0" err="1" smtClean="0"/>
              <a:t>Vanhoorne</a:t>
            </a:r>
            <a:r>
              <a:rPr lang="en-US" dirty="0" smtClean="0"/>
              <a:t> B, Vinci M, </a:t>
            </a:r>
            <a:r>
              <a:rPr lang="en-US" dirty="0" err="1" smtClean="0"/>
              <a:t>Wambiji</a:t>
            </a:r>
            <a:r>
              <a:rPr lang="en-US" dirty="0" smtClean="0"/>
              <a:t> N, Watts D, Klein Salas E, Hernandez F (2017) Toward a new data standard for combined marine biological and environmental datasets - expanding OBIS beyond species occurrences. Biodiversity Data Journal 5: e10989. </a:t>
            </a:r>
            <a:r>
              <a:rPr lang="en-US" dirty="0" smtClean="0">
                <a:effectLst/>
                <a:hlinkClick r:id="rId3"/>
              </a:rPr>
              <a:t>https://doi.org/10.3897/BDJ.5.e10989</a:t>
            </a:r>
            <a:endParaRPr lang="en-US" dirty="0" smtClean="0">
              <a:effectLst/>
            </a:endParaRPr>
          </a:p>
          <a:p>
            <a:pPr marL="0" marR="0" indent="0" algn="l" defTabSz="520661" rtl="0" eaLnBrk="1" fontAlgn="auto" latinLnBrk="0" hangingPunct="1">
              <a:lnSpc>
                <a:spcPct val="100000"/>
              </a:lnSpc>
              <a:spcBef>
                <a:spcPts val="0"/>
              </a:spcBef>
              <a:spcAft>
                <a:spcPts val="0"/>
              </a:spcAft>
              <a:buClrTx/>
              <a:buSzTx/>
              <a:buFontTx/>
              <a:buNone/>
              <a:tabLst/>
              <a:defRPr/>
            </a:pPr>
            <a:r>
              <a:rPr lang="en-US" b="0" dirty="0" smtClean="0">
                <a:effectLst/>
              </a:rPr>
              <a:t>--</a:t>
            </a:r>
          </a:p>
          <a:p>
            <a:pPr marL="0" marR="0" indent="0" algn="l" defTabSz="520661" rtl="0" eaLnBrk="1" fontAlgn="auto" latinLnBrk="0" hangingPunct="1">
              <a:lnSpc>
                <a:spcPct val="100000"/>
              </a:lnSpc>
              <a:spcBef>
                <a:spcPts val="0"/>
              </a:spcBef>
              <a:spcAft>
                <a:spcPts val="0"/>
              </a:spcAft>
              <a:buClrTx/>
              <a:buSzTx/>
              <a:buFontTx/>
              <a:buNone/>
              <a:tabLst/>
              <a:defRPr/>
            </a:pPr>
            <a:r>
              <a:rPr lang="en-US" b="0" dirty="0" smtClean="0">
                <a:effectLst/>
              </a:rPr>
              <a:t>https://</a:t>
            </a:r>
            <a:r>
              <a:rPr lang="en-US" b="0" dirty="0" err="1" smtClean="0">
                <a:effectLst/>
              </a:rPr>
              <a:t>github.com</a:t>
            </a:r>
            <a:r>
              <a:rPr lang="en-US" b="0" dirty="0" smtClean="0">
                <a:effectLst/>
              </a:rPr>
              <a:t>/</a:t>
            </a:r>
            <a:r>
              <a:rPr lang="en-US" b="0" dirty="0" err="1" smtClean="0">
                <a:effectLst/>
              </a:rPr>
              <a:t>iobis</a:t>
            </a:r>
            <a:r>
              <a:rPr lang="en-US" b="0" dirty="0" smtClean="0">
                <a:effectLst/>
              </a:rPr>
              <a:t>/extension</a:t>
            </a:r>
            <a:endParaRPr lang="en-US" dirty="0" smtClean="0"/>
          </a:p>
          <a:p>
            <a:r>
              <a:rPr lang="en-US" dirty="0" smtClean="0"/>
              <a:t>https://</a:t>
            </a:r>
            <a:r>
              <a:rPr lang="en-US" dirty="0" err="1" smtClean="0"/>
              <a:t>www.slideshare.net</a:t>
            </a:r>
            <a:r>
              <a:rPr lang="en-US" dirty="0" smtClean="0"/>
              <a:t>/OBIS-IOC/expanding-obis-beyond-species-occurrence-data-including-sampling-event-facts-and-measurements-related-to-the-environment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License: </a:t>
            </a:r>
            <a:r>
              <a:rPr lang="en-US" dirty="0" smtClean="0">
                <a:hlinkClick r:id="rId4" tooltip="CC Attribution License"/>
              </a:rPr>
              <a:t>CC Attribution License</a:t>
            </a:r>
            <a:r>
              <a:rPr lang="en-US" dirty="0" smtClean="0"/>
              <a:t> Published on Jun 8, 2016; By </a:t>
            </a:r>
            <a:r>
              <a:rPr lang="en-US" b="1" dirty="0" smtClean="0">
                <a:effectLst/>
                <a:hlinkClick r:id="rId5" tooltip="OBIS-IOC"/>
              </a:rPr>
              <a:t>UNESCO-IOC/IODE Ocean Biogeographic Information System</a:t>
            </a:r>
            <a:endParaRPr lang="en-US" b="1" dirty="0" smtClean="0">
              <a:effectLst/>
            </a:endParaRPr>
          </a:p>
        </p:txBody>
      </p:sp>
      <p:sp>
        <p:nvSpPr>
          <p:cNvPr id="4" name="Slide Number Placeholder 3"/>
          <p:cNvSpPr>
            <a:spLocks noGrp="1"/>
          </p:cNvSpPr>
          <p:nvPr>
            <p:ph type="sldNum" sz="quarter" idx="10"/>
          </p:nvPr>
        </p:nvSpPr>
        <p:spPr/>
        <p:txBody>
          <a:bodyPr/>
          <a:lstStyle/>
          <a:p>
            <a:fld id="{29E35CD9-104A-884E-BC52-5CC6FF5D56A9}" type="slidenum">
              <a:rPr lang="en-US" smtClean="0"/>
              <a:pPr/>
              <a:t>71</a:t>
            </a:fld>
            <a:endParaRPr lang="en-US"/>
          </a:p>
        </p:txBody>
      </p:sp>
    </p:spTree>
    <p:extLst>
      <p:ext uri="{BB962C8B-B14F-4D97-AF65-F5344CB8AC3E}">
        <p14:creationId xmlns:p14="http://schemas.microsoft.com/office/powerpoint/2010/main" val="35736485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EB59871-673D-014F-88A2-98C216B932A2}" type="slidenum">
              <a:rPr lang="en-US" smtClean="0"/>
              <a:t>72</a:t>
            </a:fld>
            <a:endParaRPr lang="en-US"/>
          </a:p>
        </p:txBody>
      </p:sp>
    </p:spTree>
    <p:extLst>
      <p:ext uri="{BB962C8B-B14F-4D97-AF65-F5344CB8AC3E}">
        <p14:creationId xmlns:p14="http://schemas.microsoft.com/office/powerpoint/2010/main" val="5978998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Semantic technologies for integrating different types of PGRFA </a:t>
            </a:r>
            <a:r>
              <a:rPr lang="en-US" baseline="0" dirty="0" smtClean="0"/>
              <a:t>information (genebank collections and accessions, phenotypic trait data, and molecular data) are well advanced. More efforts will be needed to advance organizational and institutional uptake for these types of data structures to realize their potential.</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73</a:t>
            </a:fld>
            <a:endParaRPr lang="en-US"/>
          </a:p>
        </p:txBody>
      </p:sp>
    </p:spTree>
    <p:extLst>
      <p:ext uri="{BB962C8B-B14F-4D97-AF65-F5344CB8AC3E}">
        <p14:creationId xmlns:p14="http://schemas.microsoft.com/office/powerpoint/2010/main" val="5601573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 availability of huge amounts of data, along with the statistical tools to crunch these numbers, offers a whole new way of understanding the world. Correlation supersedes causation, and science can advance even without coherent models, unified theories, or really any mechanistic explanation at all." </a:t>
            </a:r>
            <a:r>
              <a:rPr lang="en-US" b="0" dirty="0" smtClean="0"/>
              <a:t>Chris Anderson (2008)</a:t>
            </a:r>
            <a:r>
              <a:rPr lang="en-US" b="0" baseline="0" dirty="0" smtClean="0"/>
              <a:t> the End of Theory: The data deluge makes the scientific method obsolete. WIRED Magazine 16.07</a:t>
            </a:r>
          </a:p>
          <a:p>
            <a:endParaRPr lang="en-US" b="0" baseline="0" dirty="0" smtClean="0"/>
          </a:p>
          <a:p>
            <a:endParaRPr lang="en-US" b="0" dirty="0" smtClean="0"/>
          </a:p>
          <a:p>
            <a:r>
              <a:rPr lang="en-US" dirty="0" err="1" smtClean="0"/>
              <a:t>Pigliucci</a:t>
            </a:r>
            <a:r>
              <a:rPr lang="en-US" dirty="0" smtClean="0"/>
              <a:t> M (2009) The end of theory in science? EMBO Reports 10(6). </a:t>
            </a:r>
            <a:r>
              <a:rPr lang="pt-BR" dirty="0" smtClean="0"/>
              <a:t>doi:10.1038/embor.2009.111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74</a:t>
            </a:fld>
            <a:endParaRPr lang="en-US"/>
          </a:p>
        </p:txBody>
      </p:sp>
    </p:spTree>
    <p:extLst>
      <p:ext uri="{BB962C8B-B14F-4D97-AF65-F5344CB8AC3E}">
        <p14:creationId xmlns:p14="http://schemas.microsoft.com/office/powerpoint/2010/main" val="37748979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increasingly relying on machines that derive conclusions from models that they themselves have created, models that are often beyond human comprehension, models that “think” about the world differently than we do."</a:t>
            </a:r>
          </a:p>
          <a:p>
            <a:r>
              <a:rPr lang="en-US" dirty="0" smtClean="0"/>
              <a:t>David Weinberger (2017)</a:t>
            </a:r>
            <a:r>
              <a:rPr lang="en-US" baseline="0" dirty="0" smtClean="0"/>
              <a:t> Alien Knowledge: When machines justify knowledge. Backchannel blog, https://</a:t>
            </a:r>
            <a:r>
              <a:rPr lang="en-US" baseline="0" dirty="0" err="1" smtClean="0"/>
              <a:t>backchannel.com</a:t>
            </a:r>
            <a:r>
              <a:rPr lang="en-US" baseline="0" dirty="0" smtClean="0"/>
              <a:t>/our-machines-now-have-knowledge-well-never-understand-857a479dcc0e </a:t>
            </a:r>
            <a:endParaRPr lang="en-US" dirty="0" smtClean="0"/>
          </a:p>
          <a:p>
            <a:r>
              <a:rPr lang="en-US" dirty="0" smtClean="0"/>
              <a:t>--</a:t>
            </a:r>
          </a:p>
          <a:p>
            <a:r>
              <a:rPr lang="en-US" dirty="0" smtClean="0"/>
              <a:t>"The new availability of huge amounts of data, along with the statistical tools to crunch these numbers, offers a whole new way of understanding the world. Correlation supersedes causation, and science can advance even without coherent models, unified theories, or really any mechanistic explanation at all." </a:t>
            </a:r>
            <a:r>
              <a:rPr lang="en-US" b="0" dirty="0" smtClean="0"/>
              <a:t>Chris Anderson (2008)</a:t>
            </a:r>
            <a:r>
              <a:rPr lang="en-US" b="0" baseline="0" dirty="0" smtClean="0"/>
              <a:t> the End of Theory: The data deluge makes the scientific method obsolete. WIRED Magazine 16.07</a:t>
            </a:r>
          </a:p>
          <a:p>
            <a:endParaRPr lang="en-US" b="0" baseline="0"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75</a:t>
            </a:fld>
            <a:endParaRPr lang="en-US"/>
          </a:p>
        </p:txBody>
      </p:sp>
    </p:spTree>
    <p:extLst>
      <p:ext uri="{BB962C8B-B14F-4D97-AF65-F5344CB8AC3E}">
        <p14:creationId xmlns:p14="http://schemas.microsoft.com/office/powerpoint/2010/main" val="37748979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algn="l"/>
            <a:r>
              <a:rPr lang="en-US" dirty="0" smtClean="0"/>
              <a:t>Source: USDA</a:t>
            </a:r>
          </a:p>
          <a:p>
            <a:pPr algn="l"/>
            <a:r>
              <a:rPr lang="en-US" dirty="0" smtClean="0"/>
              <a:t>--</a:t>
            </a:r>
          </a:p>
          <a:p>
            <a:pPr marL="0" marR="0" indent="0" algn="l" defTabSz="455553"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www.agclassroom.org</a:t>
            </a:r>
            <a:r>
              <a:rPr lang="en-US" dirty="0" smtClean="0"/>
              <a:t>/</a:t>
            </a:r>
            <a:r>
              <a:rPr lang="en-US" dirty="0" err="1" smtClean="0"/>
              <a:t>gan</a:t>
            </a:r>
            <a:r>
              <a:rPr lang="en-US" dirty="0" smtClean="0"/>
              <a:t>/timeline/</a:t>
            </a:r>
            <a:r>
              <a:rPr lang="en-US" dirty="0" err="1" smtClean="0"/>
              <a:t>farmers_land.htm</a:t>
            </a:r>
            <a:endParaRPr lang="en-US" dirty="0" smtClean="0"/>
          </a:p>
          <a:p>
            <a:pPr algn="l"/>
            <a:r>
              <a:rPr lang="en-US" b="1" dirty="0" smtClean="0"/>
              <a:t>1790</a:t>
            </a:r>
            <a:r>
              <a:rPr lang="en-US" b="0" baseline="0" dirty="0" smtClean="0"/>
              <a:t> </a:t>
            </a:r>
            <a:r>
              <a:rPr lang="en-US" dirty="0" smtClean="0"/>
              <a:t>Total population: 3,929,214; farmers 90% of labor force</a:t>
            </a:r>
          </a:p>
          <a:p>
            <a:pPr algn="l"/>
            <a:r>
              <a:rPr lang="en-US" dirty="0" smtClean="0"/>
              <a:t>--</a:t>
            </a:r>
          </a:p>
          <a:p>
            <a:pPr algn="l"/>
            <a:r>
              <a:rPr lang="en-US" dirty="0" smtClean="0"/>
              <a:t>http://</a:t>
            </a:r>
            <a:r>
              <a:rPr lang="en-US" dirty="0" err="1" smtClean="0"/>
              <a:t>rogerpielkejr.blogspot.de</a:t>
            </a:r>
            <a:r>
              <a:rPr lang="en-US" dirty="0" smtClean="0"/>
              <a:t>/2012/02/politics-and-economics-of-</a:t>
            </a:r>
            <a:r>
              <a:rPr lang="en-US" dirty="0" err="1" smtClean="0"/>
              <a:t>manufacturing.html</a:t>
            </a:r>
            <a:endParaRPr lang="en-US" dirty="0" smtClean="0"/>
          </a:p>
          <a:p>
            <a:pPr algn="l"/>
            <a:r>
              <a:rPr lang="en-US" dirty="0" smtClean="0"/>
              <a:t>http://2.bp.blogspot.com/_otfwl2zc6Qc/TEG50rHIcTI/</a:t>
            </a:r>
            <a:r>
              <a:rPr lang="en-US" dirty="0" err="1" smtClean="0"/>
              <a:t>AAAAAAAAN_k</a:t>
            </a:r>
            <a:r>
              <a:rPr lang="en-US" dirty="0" smtClean="0"/>
              <a:t>/P2vYUl5VwpU/s1600/</a:t>
            </a:r>
            <a:r>
              <a:rPr lang="en-US" dirty="0" err="1" smtClean="0"/>
              <a:t>farmjobs.jpg</a:t>
            </a:r>
            <a:endParaRPr lang="en-US" dirty="0" smtClean="0"/>
          </a:p>
          <a:p>
            <a:pPr algn="l"/>
            <a:r>
              <a:rPr lang="en-US" dirty="0" smtClean="0"/>
              <a:t>"Today [2012] agriculture represents about 1% of the US economy and about 1 million jobs. Despite these declines -- far larger than those experienced by manufacturing -- no one is talking about revitalizing American farming".</a:t>
            </a:r>
          </a:p>
          <a:p>
            <a:pPr algn="l"/>
            <a:r>
              <a:rPr lang="en-US" dirty="0" smtClean="0"/>
              <a:t>--</a:t>
            </a:r>
          </a:p>
          <a:p>
            <a:pPr algn="l"/>
            <a:r>
              <a:rPr lang="en-US" dirty="0" smtClean="0"/>
              <a:t>http://</a:t>
            </a:r>
            <a:r>
              <a:rPr lang="en-US" dirty="0" err="1" smtClean="0"/>
              <a:t>mjperry.blogspot.de</a:t>
            </a:r>
            <a:r>
              <a:rPr lang="en-US" dirty="0" smtClean="0"/>
              <a:t>/2010/07/increased-worker-productivity-</a:t>
            </a:r>
            <a:r>
              <a:rPr lang="en-US" dirty="0" err="1" smtClean="0"/>
              <a:t>has.html</a:t>
            </a:r>
            <a:endParaRPr lang="en-US" dirty="0" smtClean="0"/>
          </a:p>
          <a:p>
            <a:pPr algn="l"/>
            <a:r>
              <a:rPr lang="en-US" sz="1300" kern="1200" dirty="0" smtClean="0">
                <a:solidFill>
                  <a:schemeClr val="tx1"/>
                </a:solidFill>
                <a:effectLst/>
                <a:latin typeface="+mn-lt"/>
                <a:ea typeface="+mn-ea"/>
                <a:cs typeface="+mn-cs"/>
              </a:rPr>
              <a:t>"the loss of millions of farm jobs due to the ongoing and significant increases in worker productivity that reduced farming jobs as a share of total jobs from 90% in the 1700s to the current level of only about 2.6%"</a:t>
            </a:r>
            <a:endParaRPr lang="en-US" dirty="0" smtClean="0"/>
          </a:p>
          <a:p>
            <a:pPr algn="l"/>
            <a:r>
              <a:rPr lang="en-US" dirty="0" smtClean="0"/>
              <a:t>--</a:t>
            </a:r>
          </a:p>
          <a:p>
            <a:pPr algn="l"/>
            <a:r>
              <a:rPr lang="en-US" dirty="0" smtClean="0"/>
              <a:t>See also: </a:t>
            </a:r>
            <a:r>
              <a:rPr lang="en-US" dirty="0" err="1" smtClean="0"/>
              <a:t>Vox</a:t>
            </a:r>
            <a:r>
              <a:rPr lang="en-US" dirty="0" smtClean="0"/>
              <a:t>, 40 maps that</a:t>
            </a:r>
            <a:r>
              <a:rPr lang="en-US" baseline="0" dirty="0" smtClean="0"/>
              <a:t> explain food in America, by Ezra Klein and Susannah Locke on June 9, 2014</a:t>
            </a:r>
            <a:endParaRPr lang="en-US" dirty="0" smtClean="0"/>
          </a:p>
          <a:p>
            <a:pPr algn="l"/>
            <a:r>
              <a:rPr lang="en-US" dirty="0" smtClean="0"/>
              <a:t>https://</a:t>
            </a:r>
            <a:r>
              <a:rPr lang="en-US" dirty="0" err="1" smtClean="0"/>
              <a:t>www.vox.com</a:t>
            </a:r>
            <a:r>
              <a:rPr lang="en-US" dirty="0" smtClean="0"/>
              <a:t>/a/explain-food-</a:t>
            </a:r>
            <a:r>
              <a:rPr lang="en-US" dirty="0" err="1" smtClean="0"/>
              <a:t>america</a:t>
            </a:r>
            <a:endParaRPr lang="en-US" dirty="0" smtClean="0"/>
          </a:p>
          <a:p>
            <a:pPr marL="0" marR="0" indent="0" algn="l" defTabSz="455553" rtl="0" eaLnBrk="1" fontAlgn="auto" latinLnBrk="0" hangingPunct="1">
              <a:lnSpc>
                <a:spcPct val="100000"/>
              </a:lnSpc>
              <a:spcBef>
                <a:spcPts val="0"/>
              </a:spcBef>
              <a:spcAft>
                <a:spcPts val="0"/>
              </a:spcAft>
              <a:buClrTx/>
              <a:buSzTx/>
              <a:buFontTx/>
              <a:buNone/>
              <a:tabLst/>
              <a:defRPr/>
            </a:pPr>
            <a:r>
              <a:rPr lang="en-US" dirty="0" smtClean="0"/>
              <a:t>https://cdn2.vox-cdn.com/assets/4565243/</a:t>
            </a:r>
            <a:r>
              <a:rPr lang="en-US" dirty="0" err="1" smtClean="0"/>
              <a:t>Ag_workforce.png</a:t>
            </a:r>
            <a:endParaRPr lang="en-US" dirty="0" smtClean="0"/>
          </a:p>
          <a:p>
            <a:r>
              <a:rPr lang="en-US" b="1" dirty="0" smtClean="0"/>
              <a:t>We have fewer people working in agriculture now</a:t>
            </a:r>
          </a:p>
          <a:p>
            <a:r>
              <a:rPr lang="en-US" dirty="0" smtClean="0"/>
              <a:t>So this is a chart, not a map (that'll happen occasionally in this list). But what it shows is kind of amazing. In 1840, almost 70 percent of the American labor force worked in agriculture. America's economy was, flatly, about agriculture. But that was changing — and fast. By 2000, barely two percent of the American labor force worked in agriculture. The US economy had transformed totally.</a:t>
            </a:r>
          </a:p>
          <a:p>
            <a:pPr algn="l"/>
            <a:endParaRPr lang="en-US"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76</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89013" eaLnBrk="0" hangingPunct="0">
              <a:defRPr sz="2400">
                <a:solidFill>
                  <a:schemeClr val="tx1"/>
                </a:solidFill>
                <a:latin typeface="Arial" charset="0"/>
                <a:ea typeface="ＭＳ Ｐゴシック" charset="0"/>
                <a:cs typeface="ＭＳ Ｐゴシック" charset="0"/>
              </a:defRPr>
            </a:lvl1pPr>
            <a:lvl2pPr marL="742950" indent="-285750" defTabSz="989013" eaLnBrk="0" hangingPunct="0">
              <a:defRPr sz="2400">
                <a:solidFill>
                  <a:schemeClr val="tx1"/>
                </a:solidFill>
                <a:latin typeface="Arial" charset="0"/>
                <a:ea typeface="ＭＳ Ｐゴシック" charset="0"/>
              </a:defRPr>
            </a:lvl2pPr>
            <a:lvl3pPr marL="1143000" indent="-228600" defTabSz="989013" eaLnBrk="0" hangingPunct="0">
              <a:defRPr sz="2400">
                <a:solidFill>
                  <a:schemeClr val="tx1"/>
                </a:solidFill>
                <a:latin typeface="Arial" charset="0"/>
                <a:ea typeface="ＭＳ Ｐゴシック" charset="0"/>
              </a:defRPr>
            </a:lvl3pPr>
            <a:lvl4pPr marL="1600200" indent="-228600" defTabSz="989013" eaLnBrk="0" hangingPunct="0">
              <a:defRPr sz="2400">
                <a:solidFill>
                  <a:schemeClr val="tx1"/>
                </a:solidFill>
                <a:latin typeface="Arial" charset="0"/>
                <a:ea typeface="ＭＳ Ｐゴシック" charset="0"/>
              </a:defRPr>
            </a:lvl4pPr>
            <a:lvl5pPr marL="2057400" indent="-228600" defTabSz="989013" eaLnBrk="0" hangingPunct="0">
              <a:defRPr sz="2400">
                <a:solidFill>
                  <a:schemeClr val="tx1"/>
                </a:solidFill>
                <a:latin typeface="Arial" charset="0"/>
                <a:ea typeface="ＭＳ Ｐゴシック" charset="0"/>
              </a:defRPr>
            </a:lvl5pPr>
            <a:lvl6pPr marL="2514600" indent="-228600" defTabSz="9890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890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890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890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1400"/>
              <a:t>Presentation of TDWG and GBIF</a:t>
            </a:r>
          </a:p>
        </p:txBody>
      </p:sp>
      <p:sp>
        <p:nvSpPr>
          <p:cNvPr id="94210"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89013" eaLnBrk="0" hangingPunct="0">
              <a:defRPr sz="2400">
                <a:solidFill>
                  <a:schemeClr val="tx1"/>
                </a:solidFill>
                <a:latin typeface="Arial" charset="0"/>
                <a:ea typeface="ＭＳ Ｐゴシック" charset="0"/>
                <a:cs typeface="ＭＳ Ｐゴシック" charset="0"/>
              </a:defRPr>
            </a:lvl1pPr>
            <a:lvl2pPr marL="742950" indent="-285750" defTabSz="989013" eaLnBrk="0" hangingPunct="0">
              <a:defRPr sz="2400">
                <a:solidFill>
                  <a:schemeClr val="tx1"/>
                </a:solidFill>
                <a:latin typeface="Arial" charset="0"/>
                <a:ea typeface="ＭＳ Ｐゴシック" charset="0"/>
              </a:defRPr>
            </a:lvl2pPr>
            <a:lvl3pPr marL="1143000" indent="-228600" defTabSz="989013" eaLnBrk="0" hangingPunct="0">
              <a:defRPr sz="2400">
                <a:solidFill>
                  <a:schemeClr val="tx1"/>
                </a:solidFill>
                <a:latin typeface="Arial" charset="0"/>
                <a:ea typeface="ＭＳ Ｐゴシック" charset="0"/>
              </a:defRPr>
            </a:lvl3pPr>
            <a:lvl4pPr marL="1600200" indent="-228600" defTabSz="989013" eaLnBrk="0" hangingPunct="0">
              <a:defRPr sz="2400">
                <a:solidFill>
                  <a:schemeClr val="tx1"/>
                </a:solidFill>
                <a:latin typeface="Arial" charset="0"/>
                <a:ea typeface="ＭＳ Ｐゴシック" charset="0"/>
              </a:defRPr>
            </a:lvl4pPr>
            <a:lvl5pPr marL="2057400" indent="-228600" defTabSz="989013" eaLnBrk="0" hangingPunct="0">
              <a:defRPr sz="2400">
                <a:solidFill>
                  <a:schemeClr val="tx1"/>
                </a:solidFill>
                <a:latin typeface="Arial" charset="0"/>
                <a:ea typeface="ＭＳ Ｐゴシック" charset="0"/>
              </a:defRPr>
            </a:lvl5pPr>
            <a:lvl6pPr marL="2514600" indent="-228600" defTabSz="9890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890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890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890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29127BB-668C-204A-ACB1-02B1DEC7242A}" type="datetime1">
              <a:rPr lang="en-US" sz="1400"/>
              <a:pPr eaLnBrk="1" hangingPunct="1"/>
              <a:t>2017-06-13</a:t>
            </a:fld>
            <a:endParaRPr lang="de-DE" sz="1400"/>
          </a:p>
        </p:txBody>
      </p:sp>
      <p:sp>
        <p:nvSpPr>
          <p:cNvPr id="9421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89013" eaLnBrk="0" hangingPunct="0">
              <a:defRPr sz="2400">
                <a:solidFill>
                  <a:schemeClr val="tx1"/>
                </a:solidFill>
                <a:latin typeface="Arial" charset="0"/>
                <a:ea typeface="ＭＳ Ｐゴシック" charset="0"/>
                <a:cs typeface="ＭＳ Ｐゴシック" charset="0"/>
              </a:defRPr>
            </a:lvl1pPr>
            <a:lvl2pPr marL="742950" indent="-285750" defTabSz="989013" eaLnBrk="0" hangingPunct="0">
              <a:defRPr sz="2400">
                <a:solidFill>
                  <a:schemeClr val="tx1"/>
                </a:solidFill>
                <a:latin typeface="Arial" charset="0"/>
                <a:ea typeface="ＭＳ Ｐゴシック" charset="0"/>
              </a:defRPr>
            </a:lvl2pPr>
            <a:lvl3pPr marL="1143000" indent="-228600" defTabSz="989013" eaLnBrk="0" hangingPunct="0">
              <a:defRPr sz="2400">
                <a:solidFill>
                  <a:schemeClr val="tx1"/>
                </a:solidFill>
                <a:latin typeface="Arial" charset="0"/>
                <a:ea typeface="ＭＳ Ｐゴシック" charset="0"/>
              </a:defRPr>
            </a:lvl3pPr>
            <a:lvl4pPr marL="1600200" indent="-228600" defTabSz="989013" eaLnBrk="0" hangingPunct="0">
              <a:defRPr sz="2400">
                <a:solidFill>
                  <a:schemeClr val="tx1"/>
                </a:solidFill>
                <a:latin typeface="Arial" charset="0"/>
                <a:ea typeface="ＭＳ Ｐゴシック" charset="0"/>
              </a:defRPr>
            </a:lvl4pPr>
            <a:lvl5pPr marL="2057400" indent="-228600" defTabSz="989013" eaLnBrk="0" hangingPunct="0">
              <a:defRPr sz="2400">
                <a:solidFill>
                  <a:schemeClr val="tx1"/>
                </a:solidFill>
                <a:latin typeface="Arial" charset="0"/>
                <a:ea typeface="ＭＳ Ｐゴシック" charset="0"/>
              </a:defRPr>
            </a:lvl5pPr>
            <a:lvl6pPr marL="2514600" indent="-228600" defTabSz="9890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890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890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890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F264ED2-4E96-FA47-8568-AE38AEB0718E}" type="slidenum">
              <a:rPr lang="de-DE" sz="1400"/>
              <a:pPr eaLnBrk="1" hangingPunct="1"/>
              <a:t>77</a:t>
            </a:fld>
            <a:endParaRPr lang="de-DE" sz="1400"/>
          </a:p>
        </p:txBody>
      </p:sp>
      <p:sp>
        <p:nvSpPr>
          <p:cNvPr id="942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421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Arial"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algn="l"/>
            <a:r>
              <a:rPr lang="en-US" sz="1400" dirty="0" smtClean="0">
                <a:solidFill>
                  <a:schemeClr val="bg1">
                    <a:lumMod val="50000"/>
                  </a:schemeClr>
                </a:solidFill>
              </a:rPr>
              <a:t>8th International Triticeae Symposium 2017 (8ITS)</a:t>
            </a:r>
            <a:r>
              <a:rPr lang="en-US" sz="1400" baseline="0" dirty="0" smtClean="0">
                <a:solidFill>
                  <a:schemeClr val="bg1">
                    <a:lumMod val="50000"/>
                  </a:schemeClr>
                </a:solidFill>
              </a:rPr>
              <a:t> </a:t>
            </a:r>
            <a:r>
              <a:rPr lang="en-US" sz="1400" dirty="0" smtClean="0">
                <a:solidFill>
                  <a:schemeClr val="bg1">
                    <a:lumMod val="50000"/>
                  </a:schemeClr>
                </a:solidFill>
              </a:rPr>
              <a:t>Key note 13</a:t>
            </a:r>
            <a:r>
              <a:rPr lang="en-US" sz="1400" baseline="30000" dirty="0" smtClean="0">
                <a:solidFill>
                  <a:schemeClr val="bg1">
                    <a:lumMod val="50000"/>
                  </a:schemeClr>
                </a:solidFill>
              </a:rPr>
              <a:t>th</a:t>
            </a:r>
            <a:r>
              <a:rPr lang="en-US" sz="1400" dirty="0" smtClean="0">
                <a:solidFill>
                  <a:schemeClr val="bg1">
                    <a:lumMod val="50000"/>
                  </a:schemeClr>
                </a:solidFill>
              </a:rPr>
              <a:t> June 2017, Wernigerode, Germany</a:t>
            </a:r>
            <a:endParaRPr lang="en-US" baseline="0"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Illustration photo: IPK Gatersleben genebank cold storage, photo by Dag Endresen, May 2010, Gatersleben, Germany, CC-by.</a:t>
            </a:r>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Predictive characterization of wheat and barley landraces</a:t>
            </a:r>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Searching for traits of resistance to crop diseases</a:t>
            </a:r>
            <a:r>
              <a:rPr lang="en-US" baseline="0" dirty="0" smtClean="0"/>
              <a:t> and pests in wheat and barley landraces</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baseline="0" dirty="0" smtClean="0"/>
              <a:t>Focused Identification of Germplasm Strategy (FIGS) analysis for the wild relatives of the cultivated plants. </a:t>
            </a:r>
            <a:endParaRPr lang="en-US" dirty="0" smtClean="0"/>
          </a:p>
          <a:p>
            <a:pPr marL="0" marR="0" indent="0" algn="l" defTabSz="455724" rtl="0" eaLnBrk="1" fontAlgn="auto" latinLnBrk="0" hangingPunct="1">
              <a:lnSpc>
                <a:spcPct val="100000"/>
              </a:lnSpc>
              <a:spcBef>
                <a:spcPts val="0"/>
              </a:spcBef>
              <a:spcAft>
                <a:spcPts val="0"/>
              </a:spcAft>
              <a:buClrTx/>
              <a:buSzTx/>
              <a:buFontTx/>
              <a:buNone/>
              <a:tabLst/>
              <a:defRPr/>
            </a:pPr>
            <a:r>
              <a:rPr lang="en-US" dirty="0" smtClean="0"/>
              <a:t>Presented by Dag Endresen, GBIF Norway, University of Oslo for the 8th International Triticeae Symposium, Wernigerode, Germany, 13th June 2017</a:t>
            </a:r>
          </a:p>
        </p:txBody>
      </p:sp>
      <p:sp>
        <p:nvSpPr>
          <p:cNvPr id="4" name="Slide Number Placeholder 3"/>
          <p:cNvSpPr>
            <a:spLocks noGrp="1"/>
          </p:cNvSpPr>
          <p:nvPr>
            <p:ph type="sldNum" sz="quarter" idx="10"/>
          </p:nvPr>
        </p:nvSpPr>
        <p:spPr/>
        <p:txBody>
          <a:bodyPr/>
          <a:lstStyle/>
          <a:p>
            <a:fld id="{29E35CD9-104A-884E-BC52-5CC6FF5D56A9}" type="slidenum">
              <a:rPr lang="en-US" smtClean="0"/>
              <a:pPr/>
              <a:t>78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60" y="2349434"/>
            <a:ext cx="9085343" cy="1621111"/>
          </a:xfrm>
        </p:spPr>
        <p:txBody>
          <a:bodyPr/>
          <a:lstStyle/>
          <a:p>
            <a:r>
              <a:rPr lang="sv-SE" smtClean="0"/>
              <a:t>Click to edit Master title style</a:t>
            </a:r>
            <a:endParaRPr lang="en-US"/>
          </a:p>
        </p:txBody>
      </p:sp>
      <p:sp>
        <p:nvSpPr>
          <p:cNvPr id="3" name="Subtitle 2"/>
          <p:cNvSpPr>
            <a:spLocks noGrp="1"/>
          </p:cNvSpPr>
          <p:nvPr>
            <p:ph type="subTitle" idx="1"/>
          </p:nvPr>
        </p:nvSpPr>
        <p:spPr>
          <a:xfrm>
            <a:off x="1603308" y="4285616"/>
            <a:ext cx="7482047" cy="1932728"/>
          </a:xfrm>
        </p:spPr>
        <p:txBody>
          <a:bodyPr/>
          <a:lstStyle>
            <a:lvl1pPr marL="0" indent="0" algn="ctr">
              <a:buNone/>
              <a:defRPr>
                <a:solidFill>
                  <a:schemeClr val="tx1">
                    <a:tint val="75000"/>
                  </a:schemeClr>
                </a:solidFill>
              </a:defRPr>
            </a:lvl1pPr>
            <a:lvl2pPr marL="455553" indent="0" algn="ctr">
              <a:buNone/>
              <a:defRPr>
                <a:solidFill>
                  <a:schemeClr val="tx1">
                    <a:tint val="75000"/>
                  </a:schemeClr>
                </a:solidFill>
              </a:defRPr>
            </a:lvl2pPr>
            <a:lvl3pPr marL="911125" indent="0" algn="ctr">
              <a:buNone/>
              <a:defRPr>
                <a:solidFill>
                  <a:schemeClr val="tx1">
                    <a:tint val="75000"/>
                  </a:schemeClr>
                </a:solidFill>
              </a:defRPr>
            </a:lvl3pPr>
            <a:lvl4pPr marL="1366689" indent="0" algn="ctr">
              <a:buNone/>
              <a:defRPr>
                <a:solidFill>
                  <a:schemeClr val="tx1">
                    <a:tint val="75000"/>
                  </a:schemeClr>
                </a:solidFill>
              </a:defRPr>
            </a:lvl4pPr>
            <a:lvl5pPr marL="1822253" indent="0" algn="ctr">
              <a:buNone/>
              <a:defRPr>
                <a:solidFill>
                  <a:schemeClr val="tx1">
                    <a:tint val="75000"/>
                  </a:schemeClr>
                </a:solidFill>
              </a:defRPr>
            </a:lvl5pPr>
            <a:lvl6pPr marL="2277816" indent="0" algn="ctr">
              <a:buNone/>
              <a:defRPr>
                <a:solidFill>
                  <a:schemeClr val="tx1">
                    <a:tint val="75000"/>
                  </a:schemeClr>
                </a:solidFill>
              </a:defRPr>
            </a:lvl6pPr>
            <a:lvl7pPr marL="2733382" indent="0" algn="ctr">
              <a:buNone/>
              <a:defRPr>
                <a:solidFill>
                  <a:schemeClr val="tx1">
                    <a:tint val="75000"/>
                  </a:schemeClr>
                </a:solidFill>
              </a:defRPr>
            </a:lvl7pPr>
            <a:lvl8pPr marL="3188945" indent="0" algn="ctr">
              <a:buNone/>
              <a:defRPr>
                <a:solidFill>
                  <a:schemeClr val="tx1">
                    <a:tint val="75000"/>
                  </a:schemeClr>
                </a:solidFill>
              </a:defRPr>
            </a:lvl8pPr>
            <a:lvl9pPr marL="3644508" indent="0" algn="ctr">
              <a:buNone/>
              <a:defRPr>
                <a:solidFill>
                  <a:schemeClr val="tx1">
                    <a:tint val="75000"/>
                  </a:schemeClr>
                </a:solidFill>
              </a:defRPr>
            </a:lvl9pPr>
          </a:lstStyle>
          <a:p>
            <a:r>
              <a:rPr lang="sv-SE" smtClean="0"/>
              <a:t>Click to edit Master subtitle style</a:t>
            </a:r>
            <a:endParaRPr lang="en-US"/>
          </a:p>
        </p:txBody>
      </p:sp>
      <p:sp>
        <p:nvSpPr>
          <p:cNvPr id="4" name="Date Placeholder 3"/>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Content Placeholder 2"/>
          <p:cNvSpPr>
            <a:spLocks noGrp="1"/>
          </p:cNvSpPr>
          <p:nvPr>
            <p:ph idx="1"/>
          </p:nvPr>
        </p:nvSpPr>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340" y="4859833"/>
            <a:ext cx="9085343" cy="1502066"/>
          </a:xfrm>
        </p:spPr>
        <p:txBody>
          <a:bodyPr anchor="t"/>
          <a:lstStyle>
            <a:lvl1pPr algn="l">
              <a:defRPr sz="4000" b="1" cap="all"/>
            </a:lvl1pPr>
          </a:lstStyle>
          <a:p>
            <a:r>
              <a:rPr lang="sv-SE" smtClean="0"/>
              <a:t>Click to edit Master title style</a:t>
            </a:r>
            <a:endParaRPr lang="en-US"/>
          </a:p>
        </p:txBody>
      </p:sp>
      <p:sp>
        <p:nvSpPr>
          <p:cNvPr id="3" name="Text Placeholder 2"/>
          <p:cNvSpPr>
            <a:spLocks noGrp="1"/>
          </p:cNvSpPr>
          <p:nvPr>
            <p:ph type="body" idx="1"/>
          </p:nvPr>
        </p:nvSpPr>
        <p:spPr>
          <a:xfrm>
            <a:off x="844340" y="3205502"/>
            <a:ext cx="9085343" cy="1654373"/>
          </a:xfrm>
        </p:spPr>
        <p:txBody>
          <a:bodyPr anchor="b"/>
          <a:lstStyle>
            <a:lvl1pPr marL="0" indent="0">
              <a:buNone/>
              <a:defRPr sz="2100">
                <a:solidFill>
                  <a:schemeClr val="tx1">
                    <a:tint val="75000"/>
                  </a:schemeClr>
                </a:solidFill>
              </a:defRPr>
            </a:lvl1pPr>
            <a:lvl2pPr marL="455553" indent="0">
              <a:buNone/>
              <a:defRPr sz="1800">
                <a:solidFill>
                  <a:schemeClr val="tx1">
                    <a:tint val="75000"/>
                  </a:schemeClr>
                </a:solidFill>
              </a:defRPr>
            </a:lvl2pPr>
            <a:lvl3pPr marL="911125" indent="0">
              <a:buNone/>
              <a:defRPr sz="1600">
                <a:solidFill>
                  <a:schemeClr val="tx1">
                    <a:tint val="75000"/>
                  </a:schemeClr>
                </a:solidFill>
              </a:defRPr>
            </a:lvl3pPr>
            <a:lvl4pPr marL="1366689" indent="0">
              <a:buNone/>
              <a:defRPr sz="1400">
                <a:solidFill>
                  <a:schemeClr val="tx1">
                    <a:tint val="75000"/>
                  </a:schemeClr>
                </a:solidFill>
              </a:defRPr>
            </a:lvl4pPr>
            <a:lvl5pPr marL="1822253" indent="0">
              <a:buNone/>
              <a:defRPr sz="1400">
                <a:solidFill>
                  <a:schemeClr val="tx1">
                    <a:tint val="75000"/>
                  </a:schemeClr>
                </a:solidFill>
              </a:defRPr>
            </a:lvl5pPr>
            <a:lvl6pPr marL="2277816" indent="0">
              <a:buNone/>
              <a:defRPr sz="1400">
                <a:solidFill>
                  <a:schemeClr val="tx1">
                    <a:tint val="75000"/>
                  </a:schemeClr>
                </a:solidFill>
              </a:defRPr>
            </a:lvl6pPr>
            <a:lvl7pPr marL="2733382" indent="0">
              <a:buNone/>
              <a:defRPr sz="1400">
                <a:solidFill>
                  <a:schemeClr val="tx1">
                    <a:tint val="75000"/>
                  </a:schemeClr>
                </a:solidFill>
              </a:defRPr>
            </a:lvl7pPr>
            <a:lvl8pPr marL="3188945" indent="0">
              <a:buNone/>
              <a:defRPr sz="1400">
                <a:solidFill>
                  <a:schemeClr val="tx1">
                    <a:tint val="75000"/>
                  </a:schemeClr>
                </a:solidFill>
              </a:defRPr>
            </a:lvl8pPr>
            <a:lvl9pPr marL="3644508" indent="0">
              <a:buNone/>
              <a:defRPr sz="1400">
                <a:solidFill>
                  <a:schemeClr val="tx1">
                    <a:tint val="75000"/>
                  </a:schemeClr>
                </a:solidFill>
              </a:defRPr>
            </a:lvl9pPr>
          </a:lstStyle>
          <a:p>
            <a:pPr lvl="0"/>
            <a:r>
              <a:rPr lang="sv-SE" smtClean="0"/>
              <a:t>Click to edit Master text styles</a:t>
            </a:r>
          </a:p>
        </p:txBody>
      </p:sp>
      <p:sp>
        <p:nvSpPr>
          <p:cNvPr id="4" name="Date Placeholder 3"/>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Content Placeholder 2"/>
          <p:cNvSpPr>
            <a:spLocks noGrp="1"/>
          </p:cNvSpPr>
          <p:nvPr>
            <p:ph sz="half" idx="1"/>
          </p:nvPr>
        </p:nvSpPr>
        <p:spPr>
          <a:xfrm>
            <a:off x="534440" y="1764714"/>
            <a:ext cx="4720815" cy="4991131"/>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Content Placeholder 3"/>
          <p:cNvSpPr>
            <a:spLocks noGrp="1"/>
          </p:cNvSpPr>
          <p:nvPr>
            <p:ph sz="half" idx="2"/>
          </p:nvPr>
        </p:nvSpPr>
        <p:spPr>
          <a:xfrm>
            <a:off x="5433400" y="1764714"/>
            <a:ext cx="4720815" cy="4991131"/>
          </a:xfrm>
        </p:spPr>
        <p:txBody>
          <a:bodyPr/>
          <a:lstStyle>
            <a:lvl1pPr>
              <a:defRPr sz="2900"/>
            </a:lvl1pPr>
            <a:lvl2pPr>
              <a:defRPr sz="2400"/>
            </a:lvl2pPr>
            <a:lvl3pPr>
              <a:defRPr sz="2100"/>
            </a:lvl3pPr>
            <a:lvl4pPr>
              <a:defRPr sz="1800"/>
            </a:lvl4pPr>
            <a:lvl5pPr>
              <a:defRPr sz="18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5" name="Date Placeholder 4"/>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smtClean="0"/>
              <a:t>Click to edit Master title style</a:t>
            </a:r>
            <a:endParaRPr lang="en-US"/>
          </a:p>
        </p:txBody>
      </p:sp>
      <p:sp>
        <p:nvSpPr>
          <p:cNvPr id="3" name="Text Placeholder 2"/>
          <p:cNvSpPr>
            <a:spLocks noGrp="1"/>
          </p:cNvSpPr>
          <p:nvPr>
            <p:ph type="body" idx="1"/>
          </p:nvPr>
        </p:nvSpPr>
        <p:spPr>
          <a:xfrm>
            <a:off x="534441" y="1692895"/>
            <a:ext cx="4722671" cy="705516"/>
          </a:xfrm>
        </p:spPr>
        <p:txBody>
          <a:bodyPr anchor="b"/>
          <a:lstStyle>
            <a:lvl1pPr marL="0" indent="0">
              <a:buNone/>
              <a:defRPr sz="2400" b="1"/>
            </a:lvl1pPr>
            <a:lvl2pPr marL="455553" indent="0">
              <a:buNone/>
              <a:defRPr sz="2100" b="1"/>
            </a:lvl2pPr>
            <a:lvl3pPr marL="911125" indent="0">
              <a:buNone/>
              <a:defRPr sz="1800" b="1"/>
            </a:lvl3pPr>
            <a:lvl4pPr marL="1366689" indent="0">
              <a:buNone/>
              <a:defRPr sz="1600" b="1"/>
            </a:lvl4pPr>
            <a:lvl5pPr marL="1822253" indent="0">
              <a:buNone/>
              <a:defRPr sz="1600" b="1"/>
            </a:lvl5pPr>
            <a:lvl6pPr marL="2277816" indent="0">
              <a:buNone/>
              <a:defRPr sz="1600" b="1"/>
            </a:lvl6pPr>
            <a:lvl7pPr marL="2733382" indent="0">
              <a:buNone/>
              <a:defRPr sz="1600" b="1"/>
            </a:lvl7pPr>
            <a:lvl8pPr marL="3188945" indent="0">
              <a:buNone/>
              <a:defRPr sz="1600" b="1"/>
            </a:lvl8pPr>
            <a:lvl9pPr marL="3644508" indent="0">
              <a:buNone/>
              <a:defRPr sz="1600" b="1"/>
            </a:lvl9pPr>
          </a:lstStyle>
          <a:p>
            <a:pPr lvl="0"/>
            <a:r>
              <a:rPr lang="sv-SE" smtClean="0"/>
              <a:t>Click to edit Master text styles</a:t>
            </a:r>
          </a:p>
        </p:txBody>
      </p:sp>
      <p:sp>
        <p:nvSpPr>
          <p:cNvPr id="4" name="Content Placeholder 3"/>
          <p:cNvSpPr>
            <a:spLocks noGrp="1"/>
          </p:cNvSpPr>
          <p:nvPr>
            <p:ph sz="half" idx="2"/>
          </p:nvPr>
        </p:nvSpPr>
        <p:spPr>
          <a:xfrm>
            <a:off x="534441" y="2398427"/>
            <a:ext cx="4722671" cy="4357393"/>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5" name="Text Placeholder 4"/>
          <p:cNvSpPr>
            <a:spLocks noGrp="1"/>
          </p:cNvSpPr>
          <p:nvPr>
            <p:ph type="body" sz="quarter" idx="3"/>
          </p:nvPr>
        </p:nvSpPr>
        <p:spPr>
          <a:xfrm>
            <a:off x="5429685" y="1692895"/>
            <a:ext cx="4724526" cy="705516"/>
          </a:xfrm>
        </p:spPr>
        <p:txBody>
          <a:bodyPr anchor="b"/>
          <a:lstStyle>
            <a:lvl1pPr marL="0" indent="0">
              <a:buNone/>
              <a:defRPr sz="2400" b="1"/>
            </a:lvl1pPr>
            <a:lvl2pPr marL="455553" indent="0">
              <a:buNone/>
              <a:defRPr sz="2100" b="1"/>
            </a:lvl2pPr>
            <a:lvl3pPr marL="911125" indent="0">
              <a:buNone/>
              <a:defRPr sz="1800" b="1"/>
            </a:lvl3pPr>
            <a:lvl4pPr marL="1366689" indent="0">
              <a:buNone/>
              <a:defRPr sz="1600" b="1"/>
            </a:lvl4pPr>
            <a:lvl5pPr marL="1822253" indent="0">
              <a:buNone/>
              <a:defRPr sz="1600" b="1"/>
            </a:lvl5pPr>
            <a:lvl6pPr marL="2277816" indent="0">
              <a:buNone/>
              <a:defRPr sz="1600" b="1"/>
            </a:lvl6pPr>
            <a:lvl7pPr marL="2733382" indent="0">
              <a:buNone/>
              <a:defRPr sz="1600" b="1"/>
            </a:lvl7pPr>
            <a:lvl8pPr marL="3188945" indent="0">
              <a:buNone/>
              <a:defRPr sz="1600" b="1"/>
            </a:lvl8pPr>
            <a:lvl9pPr marL="3644508" indent="0">
              <a:buNone/>
              <a:defRPr sz="1600" b="1"/>
            </a:lvl9pPr>
          </a:lstStyle>
          <a:p>
            <a:pPr lvl="0"/>
            <a:r>
              <a:rPr lang="sv-SE" smtClean="0"/>
              <a:t>Click to edit Master text styles</a:t>
            </a:r>
          </a:p>
        </p:txBody>
      </p:sp>
      <p:sp>
        <p:nvSpPr>
          <p:cNvPr id="6" name="Content Placeholder 5"/>
          <p:cNvSpPr>
            <a:spLocks noGrp="1"/>
          </p:cNvSpPr>
          <p:nvPr>
            <p:ph sz="quarter" idx="4"/>
          </p:nvPr>
        </p:nvSpPr>
        <p:spPr>
          <a:xfrm>
            <a:off x="5429685" y="2398427"/>
            <a:ext cx="4724526" cy="4357393"/>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7" name="Date Placeholder 6"/>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Date Placeholder 2"/>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38" y="301130"/>
            <a:ext cx="3516489" cy="1281483"/>
          </a:xfrm>
        </p:spPr>
        <p:txBody>
          <a:bodyPr anchor="b"/>
          <a:lstStyle>
            <a:lvl1pPr algn="l">
              <a:defRPr sz="2100" b="1"/>
            </a:lvl1pPr>
          </a:lstStyle>
          <a:p>
            <a:r>
              <a:rPr lang="sv-SE" smtClean="0"/>
              <a:t>Click to edit Master title style</a:t>
            </a:r>
            <a:endParaRPr lang="en-US"/>
          </a:p>
        </p:txBody>
      </p:sp>
      <p:sp>
        <p:nvSpPr>
          <p:cNvPr id="3" name="Content Placeholder 2"/>
          <p:cNvSpPr>
            <a:spLocks noGrp="1"/>
          </p:cNvSpPr>
          <p:nvPr>
            <p:ph idx="1"/>
          </p:nvPr>
        </p:nvSpPr>
        <p:spPr>
          <a:xfrm>
            <a:off x="4178969" y="301163"/>
            <a:ext cx="5975246" cy="6454683"/>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Text Placeholder 3"/>
          <p:cNvSpPr>
            <a:spLocks noGrp="1"/>
          </p:cNvSpPr>
          <p:nvPr>
            <p:ph type="body" sz="half" idx="2"/>
          </p:nvPr>
        </p:nvSpPr>
        <p:spPr>
          <a:xfrm>
            <a:off x="534438" y="1582598"/>
            <a:ext cx="3516489" cy="5173200"/>
          </a:xfrm>
        </p:spPr>
        <p:txBody>
          <a:bodyPr/>
          <a:lstStyle>
            <a:lvl1pPr marL="0" indent="0">
              <a:buNone/>
              <a:defRPr sz="1400"/>
            </a:lvl1pPr>
            <a:lvl2pPr marL="455553" indent="0">
              <a:buNone/>
              <a:defRPr sz="1300"/>
            </a:lvl2pPr>
            <a:lvl3pPr marL="911125" indent="0">
              <a:buNone/>
              <a:defRPr sz="1000"/>
            </a:lvl3pPr>
            <a:lvl4pPr marL="1366689" indent="0">
              <a:buNone/>
              <a:defRPr sz="900"/>
            </a:lvl4pPr>
            <a:lvl5pPr marL="1822253" indent="0">
              <a:buNone/>
              <a:defRPr sz="900"/>
            </a:lvl5pPr>
            <a:lvl6pPr marL="2277816" indent="0">
              <a:buNone/>
              <a:defRPr sz="900"/>
            </a:lvl6pPr>
            <a:lvl7pPr marL="2733382" indent="0">
              <a:buNone/>
              <a:defRPr sz="900"/>
            </a:lvl7pPr>
            <a:lvl8pPr marL="3188945" indent="0">
              <a:buNone/>
              <a:defRPr sz="900"/>
            </a:lvl8pPr>
            <a:lvl9pPr marL="3644508" indent="0">
              <a:buNone/>
              <a:defRPr sz="900"/>
            </a:lvl9pPr>
          </a:lstStyle>
          <a:p>
            <a:pPr lvl="0"/>
            <a:r>
              <a:rPr lang="sv-SE" smtClean="0"/>
              <a:t>Click to edit Master text styles</a:t>
            </a:r>
          </a:p>
        </p:txBody>
      </p:sp>
      <p:sp>
        <p:nvSpPr>
          <p:cNvPr id="5" name="Date Placeholder 4"/>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056" y="5293995"/>
            <a:ext cx="6413183" cy="624986"/>
          </a:xfrm>
        </p:spPr>
        <p:txBody>
          <a:bodyPr anchor="b"/>
          <a:lstStyle>
            <a:lvl1pPr algn="l">
              <a:defRPr sz="2100" b="1"/>
            </a:lvl1pPr>
          </a:lstStyle>
          <a:p>
            <a:r>
              <a:rPr lang="sv-SE" smtClean="0"/>
              <a:t>Click to edit Master title style</a:t>
            </a:r>
            <a:endParaRPr lang="en-US"/>
          </a:p>
        </p:txBody>
      </p:sp>
      <p:sp>
        <p:nvSpPr>
          <p:cNvPr id="3" name="Picture Placeholder 2"/>
          <p:cNvSpPr>
            <a:spLocks noGrp="1"/>
          </p:cNvSpPr>
          <p:nvPr>
            <p:ph type="pic" idx="1"/>
          </p:nvPr>
        </p:nvSpPr>
        <p:spPr>
          <a:xfrm>
            <a:off x="2095056" y="675755"/>
            <a:ext cx="6413183" cy="4537710"/>
          </a:xfrm>
        </p:spPr>
        <p:txBody>
          <a:bodyPr/>
          <a:lstStyle>
            <a:lvl1pPr marL="0" indent="0">
              <a:buNone/>
              <a:defRPr sz="3200"/>
            </a:lvl1pPr>
            <a:lvl2pPr marL="455553" indent="0">
              <a:buNone/>
              <a:defRPr sz="2900"/>
            </a:lvl2pPr>
            <a:lvl3pPr marL="911125" indent="0">
              <a:buNone/>
              <a:defRPr sz="2400"/>
            </a:lvl3pPr>
            <a:lvl4pPr marL="1366689" indent="0">
              <a:buNone/>
              <a:defRPr sz="2100"/>
            </a:lvl4pPr>
            <a:lvl5pPr marL="1822253" indent="0">
              <a:buNone/>
              <a:defRPr sz="2100"/>
            </a:lvl5pPr>
            <a:lvl6pPr marL="2277816" indent="0">
              <a:buNone/>
              <a:defRPr sz="2100"/>
            </a:lvl6pPr>
            <a:lvl7pPr marL="2733382" indent="0">
              <a:buNone/>
              <a:defRPr sz="2100"/>
            </a:lvl7pPr>
            <a:lvl8pPr marL="3188945" indent="0">
              <a:buNone/>
              <a:defRPr sz="2100"/>
            </a:lvl8pPr>
            <a:lvl9pPr marL="3644508" indent="0">
              <a:buNone/>
              <a:defRPr sz="2100"/>
            </a:lvl9pPr>
          </a:lstStyle>
          <a:p>
            <a:endParaRPr lang="en-US"/>
          </a:p>
        </p:txBody>
      </p:sp>
      <p:sp>
        <p:nvSpPr>
          <p:cNvPr id="4" name="Text Placeholder 3"/>
          <p:cNvSpPr>
            <a:spLocks noGrp="1"/>
          </p:cNvSpPr>
          <p:nvPr>
            <p:ph type="body" sz="half" idx="2"/>
          </p:nvPr>
        </p:nvSpPr>
        <p:spPr>
          <a:xfrm>
            <a:off x="2095056" y="5918981"/>
            <a:ext cx="6413183" cy="887584"/>
          </a:xfrm>
        </p:spPr>
        <p:txBody>
          <a:bodyPr/>
          <a:lstStyle>
            <a:lvl1pPr marL="0" indent="0">
              <a:buNone/>
              <a:defRPr sz="1400"/>
            </a:lvl1pPr>
            <a:lvl2pPr marL="455553" indent="0">
              <a:buNone/>
              <a:defRPr sz="1300"/>
            </a:lvl2pPr>
            <a:lvl3pPr marL="911125" indent="0">
              <a:buNone/>
              <a:defRPr sz="1000"/>
            </a:lvl3pPr>
            <a:lvl4pPr marL="1366689" indent="0">
              <a:buNone/>
              <a:defRPr sz="900"/>
            </a:lvl4pPr>
            <a:lvl5pPr marL="1822253" indent="0">
              <a:buNone/>
              <a:defRPr sz="900"/>
            </a:lvl5pPr>
            <a:lvl6pPr marL="2277816" indent="0">
              <a:buNone/>
              <a:defRPr sz="900"/>
            </a:lvl6pPr>
            <a:lvl7pPr marL="2733382" indent="0">
              <a:buNone/>
              <a:defRPr sz="900"/>
            </a:lvl7pPr>
            <a:lvl8pPr marL="3188945" indent="0">
              <a:buNone/>
              <a:defRPr sz="900"/>
            </a:lvl8pPr>
            <a:lvl9pPr marL="3644508" indent="0">
              <a:buNone/>
              <a:defRPr sz="900"/>
            </a:lvl9pPr>
          </a:lstStyle>
          <a:p>
            <a:pPr lvl="0"/>
            <a:r>
              <a:rPr lang="sv-SE" smtClean="0"/>
              <a:t>Click to edit Master text styles</a:t>
            </a:r>
          </a:p>
        </p:txBody>
      </p:sp>
      <p:sp>
        <p:nvSpPr>
          <p:cNvPr id="5" name="Date Placeholder 4"/>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49263" y="302882"/>
            <a:ext cx="2404944" cy="6452931"/>
          </a:xfrm>
        </p:spPr>
        <p:txBody>
          <a:bodyPr vert="eaVert"/>
          <a:lstStyle/>
          <a:p>
            <a:r>
              <a:rPr lang="sv-SE" smtClean="0"/>
              <a:t>Click to edit Master title style</a:t>
            </a:r>
            <a:endParaRPr lang="en-US"/>
          </a:p>
        </p:txBody>
      </p:sp>
      <p:sp>
        <p:nvSpPr>
          <p:cNvPr id="3" name="Vertical Text Placeholder 2"/>
          <p:cNvSpPr>
            <a:spLocks noGrp="1"/>
          </p:cNvSpPr>
          <p:nvPr>
            <p:ph type="body" orient="vert" idx="1"/>
          </p:nvPr>
        </p:nvSpPr>
        <p:spPr>
          <a:xfrm>
            <a:off x="534437" y="302882"/>
            <a:ext cx="7036686" cy="6452931"/>
          </a:xfrm>
        </p:spPr>
        <p:txBody>
          <a:bodyPr vert="eaVert"/>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a:p>
        </p:txBody>
      </p:sp>
      <p:sp>
        <p:nvSpPr>
          <p:cNvPr id="4" name="Date Placeholder 3"/>
          <p:cNvSpPr>
            <a:spLocks noGrp="1"/>
          </p:cNvSpPr>
          <p:nvPr>
            <p:ph type="dt" sz="half" idx="10"/>
          </p:nvPr>
        </p:nvSpPr>
        <p:spPr/>
        <p:txBody>
          <a:bodyPr/>
          <a:lstStyle/>
          <a:p>
            <a:fld id="{A0FFEE23-80DA-AB43-814D-5DD070B6C510}" type="datetimeFigureOut">
              <a:rPr lang="en-US" smtClean="0"/>
              <a:pPr/>
              <a:t>2017-06-13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445EA9-8328-D44D-9F55-A6494907737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2" name="Title 1"/>
          <p:cNvSpPr>
            <a:spLocks noGrp="1"/>
          </p:cNvSpPr>
          <p:nvPr>
            <p:ph type="ctrTitle"/>
          </p:nvPr>
        </p:nvSpPr>
        <p:spPr>
          <a:xfrm>
            <a:off x="801649" y="2349388"/>
            <a:ext cx="7403155" cy="1621111"/>
          </a:xfrm>
          <a:prstGeom prst="rect">
            <a:avLst/>
          </a:prstGeom>
        </p:spPr>
        <p:txBody>
          <a:bodyPr lIns="104915" tIns="52457" rIns="104915" bIns="52457"/>
          <a:lstStyle>
            <a:lvl1pPr algn="l">
              <a:defRPr sz="4400" b="1">
                <a:latin typeface="Trebuchet MS" pitchFamily="34" charset="0"/>
              </a:defRPr>
            </a:lvl1pPr>
          </a:lstStyle>
          <a:p>
            <a:r>
              <a:rPr lang="en-US" dirty="0" smtClean="0"/>
              <a:t>Click to edit Master title style</a:t>
            </a:r>
            <a:endParaRPr lang="en-US" dirty="0"/>
          </a:p>
        </p:txBody>
      </p:sp>
      <p:sp>
        <p:nvSpPr>
          <p:cNvPr id="13" name="Subtitle 2"/>
          <p:cNvSpPr>
            <a:spLocks noGrp="1"/>
          </p:cNvSpPr>
          <p:nvPr>
            <p:ph type="subTitle" idx="1"/>
          </p:nvPr>
        </p:nvSpPr>
        <p:spPr>
          <a:xfrm>
            <a:off x="1603297" y="4285615"/>
            <a:ext cx="6601507" cy="1932728"/>
          </a:xfrm>
          <a:prstGeom prst="rect">
            <a:avLst/>
          </a:prstGeom>
        </p:spPr>
        <p:txBody>
          <a:bodyPr lIns="104915" tIns="52457" rIns="104915" bIns="52457"/>
          <a:lstStyle>
            <a:lvl1pPr marL="0" indent="0" algn="l">
              <a:buNone/>
              <a:defRPr>
                <a:solidFill>
                  <a:schemeClr val="tx1">
                    <a:tint val="75000"/>
                  </a:schemeClr>
                </a:solidFill>
                <a:latin typeface="Trebuchet MS" pitchFamily="34" charset="0"/>
              </a:defRPr>
            </a:lvl1pPr>
            <a:lvl2pPr marL="524572" indent="0" algn="ctr">
              <a:buNone/>
              <a:defRPr>
                <a:solidFill>
                  <a:schemeClr val="tx1">
                    <a:tint val="75000"/>
                  </a:schemeClr>
                </a:solidFill>
              </a:defRPr>
            </a:lvl2pPr>
            <a:lvl3pPr marL="1049145" indent="0" algn="ctr">
              <a:buNone/>
              <a:defRPr>
                <a:solidFill>
                  <a:schemeClr val="tx1">
                    <a:tint val="75000"/>
                  </a:schemeClr>
                </a:solidFill>
              </a:defRPr>
            </a:lvl3pPr>
            <a:lvl4pPr marL="1573717" indent="0" algn="ctr">
              <a:buNone/>
              <a:defRPr>
                <a:solidFill>
                  <a:schemeClr val="tx1">
                    <a:tint val="75000"/>
                  </a:schemeClr>
                </a:solidFill>
              </a:defRPr>
            </a:lvl4pPr>
            <a:lvl5pPr marL="2098288" indent="0" algn="ctr">
              <a:buNone/>
              <a:defRPr>
                <a:solidFill>
                  <a:schemeClr val="tx1">
                    <a:tint val="75000"/>
                  </a:schemeClr>
                </a:solidFill>
              </a:defRPr>
            </a:lvl5pPr>
            <a:lvl6pPr marL="2622860" indent="0" algn="ctr">
              <a:buNone/>
              <a:defRPr>
                <a:solidFill>
                  <a:schemeClr val="tx1">
                    <a:tint val="75000"/>
                  </a:schemeClr>
                </a:solidFill>
              </a:defRPr>
            </a:lvl6pPr>
            <a:lvl7pPr marL="3147433" indent="0" algn="ctr">
              <a:buNone/>
              <a:defRPr>
                <a:solidFill>
                  <a:schemeClr val="tx1">
                    <a:tint val="75000"/>
                  </a:schemeClr>
                </a:solidFill>
              </a:defRPr>
            </a:lvl7pPr>
            <a:lvl8pPr marL="3672005" indent="0" algn="ctr">
              <a:buNone/>
              <a:defRPr>
                <a:solidFill>
                  <a:schemeClr val="tx1">
                    <a:tint val="75000"/>
                  </a:schemeClr>
                </a:solidFill>
              </a:defRPr>
            </a:lvl8pPr>
            <a:lvl9pPr marL="4196577"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534197" y="7010400"/>
            <a:ext cx="2495010" cy="401638"/>
          </a:xfrm>
          <a:prstGeom prst="rect">
            <a:avLst/>
          </a:prstGeom>
        </p:spPr>
        <p:txBody>
          <a:bodyPr vert="horz" wrap="square" lIns="104915" tIns="52457" rIns="104915" bIns="52457" numCol="1" anchor="t" anchorCtr="0" compatLnSpc="1">
            <a:prstTxWarp prst="textNoShape">
              <a:avLst/>
            </a:prstTxWarp>
          </a:bodyPr>
          <a:lstStyle>
            <a:lvl1pPr defTabSz="524572">
              <a:defRPr sz="1100">
                <a:latin typeface="Trebuchet MS" charset="0"/>
                <a:cs typeface="Arial" charset="0"/>
              </a:defRPr>
            </a:lvl1pPr>
          </a:lstStyle>
          <a:p>
            <a:pPr>
              <a:defRPr/>
            </a:pPr>
            <a:fld id="{A9677F7F-8597-834B-A2A2-02B1A2F473F6}" type="datetime1">
              <a:rPr lang="en-US"/>
              <a:pPr>
                <a:defRPr/>
              </a:pPr>
              <a:t>2017-06-13</a:t>
            </a:fld>
            <a:endParaRPr lang="en-US"/>
          </a:p>
        </p:txBody>
      </p:sp>
      <p:sp>
        <p:nvSpPr>
          <p:cNvPr id="5" name="Footer Placeholder 4"/>
          <p:cNvSpPr>
            <a:spLocks noGrp="1"/>
          </p:cNvSpPr>
          <p:nvPr>
            <p:ph type="ftr" sz="quarter" idx="11"/>
          </p:nvPr>
        </p:nvSpPr>
        <p:spPr>
          <a:xfrm>
            <a:off x="3651388" y="7010400"/>
            <a:ext cx="3385862" cy="401638"/>
          </a:xfrm>
          <a:prstGeom prst="rect">
            <a:avLst/>
          </a:prstGeom>
        </p:spPr>
        <p:txBody>
          <a:bodyPr vert="horz" wrap="square" lIns="104915" tIns="52457" rIns="104915" bIns="52457" numCol="1" anchor="t" anchorCtr="0" compatLnSpc="1">
            <a:prstTxWarp prst="textNoShape">
              <a:avLst/>
            </a:prstTxWarp>
          </a:bodyPr>
          <a:lstStyle>
            <a:lvl1pPr defTabSz="524572">
              <a:defRPr sz="1100">
                <a:latin typeface="Trebuchet MS" charset="0"/>
                <a:cs typeface="Arial" charset="0"/>
              </a:defRPr>
            </a:lvl1pPr>
          </a:lstStyle>
          <a:p>
            <a:pPr>
              <a:defRPr/>
            </a:pPr>
            <a:endParaRPr lang="en-US"/>
          </a:p>
        </p:txBody>
      </p:sp>
      <p:sp>
        <p:nvSpPr>
          <p:cNvPr id="6" name="Slide Number Placeholder 5"/>
          <p:cNvSpPr>
            <a:spLocks noGrp="1"/>
          </p:cNvSpPr>
          <p:nvPr>
            <p:ph type="sldNum" sz="quarter" idx="12"/>
          </p:nvPr>
        </p:nvSpPr>
        <p:spPr>
          <a:xfrm>
            <a:off x="7659431" y="7010400"/>
            <a:ext cx="545194" cy="401638"/>
          </a:xfrm>
          <a:prstGeom prst="rect">
            <a:avLst/>
          </a:prstGeom>
        </p:spPr>
        <p:txBody>
          <a:bodyPr vert="horz" wrap="square" lIns="104915" tIns="52457" rIns="104915" bIns="52457" numCol="1" anchor="t" anchorCtr="0" compatLnSpc="1">
            <a:prstTxWarp prst="textNoShape">
              <a:avLst/>
            </a:prstTxWarp>
          </a:bodyPr>
          <a:lstStyle>
            <a:lvl1pPr defTabSz="524572">
              <a:defRPr sz="1100">
                <a:latin typeface="Trebuchet MS" charset="0"/>
                <a:cs typeface="Arial" charset="0"/>
              </a:defRPr>
            </a:lvl1pPr>
          </a:lstStyle>
          <a:p>
            <a:pPr>
              <a:defRPr/>
            </a:pPr>
            <a:fld id="{D45B30EB-27C6-3B44-B17F-1FC1003AB164}" type="slidenum">
              <a:rPr lang="en-US"/>
              <a:pPr>
                <a:defRPr/>
              </a:pPr>
              <a:t>‹#›</a:t>
            </a:fld>
            <a:endParaRPr lang="en-US"/>
          </a:p>
        </p:txBody>
      </p:sp>
    </p:spTree>
    <p:extLst>
      <p:ext uri="{BB962C8B-B14F-4D97-AF65-F5344CB8AC3E}">
        <p14:creationId xmlns:p14="http://schemas.microsoft.com/office/powerpoint/2010/main" val="3924231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7"/>
            <a:ext cx="10154206" cy="621485"/>
          </a:xfrm>
          <a:noFill/>
        </p:spPr>
        <p:txBody>
          <a:bodyPr lIns="520661"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5"/>
            <a:ext cx="8365196" cy="422495"/>
          </a:xfrm>
        </p:spPr>
        <p:txBody>
          <a:bodyPr lIns="0" anchor="ctr" anchorCtr="0">
            <a:noAutofit/>
          </a:bodyPr>
          <a:lstStyle>
            <a:lvl1pPr marL="0" indent="0" algn="r">
              <a:buNone/>
              <a:defRPr sz="1000" b="0" cap="none" baseline="0"/>
            </a:lvl1pPr>
            <a:lvl2pPr marL="520661" indent="0">
              <a:buNone/>
              <a:defRPr/>
            </a:lvl2pPr>
            <a:lvl3pPr marL="1041327" indent="0">
              <a:buNone/>
              <a:defRPr/>
            </a:lvl3pPr>
            <a:lvl4pPr marL="1561990" indent="0">
              <a:buNone/>
              <a:defRPr/>
            </a:lvl4pPr>
            <a:lvl5pPr marL="2082653"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37437030"/>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smtClean="0"/>
              <a:t>Click to edit Master title style</a:t>
            </a:r>
            <a:endParaRPr lang="en-US"/>
          </a:p>
        </p:txBody>
      </p:sp>
      <p:sp>
        <p:nvSpPr>
          <p:cNvPr id="3" name="Content Placeholder 2"/>
          <p:cNvSpPr>
            <a:spLocks noGrp="1"/>
          </p:cNvSpPr>
          <p:nvPr>
            <p:ph idx="1"/>
          </p:nvPr>
        </p:nvSpPr>
        <p:spPr>
          <a:xfrm>
            <a:off x="4474155" y="3781425"/>
            <a:ext cx="5680051"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2"/>
          <p:cNvSpPr>
            <a:spLocks noGrp="1"/>
          </p:cNvSpPr>
          <p:nvPr>
            <p:ph type="body" sz="quarter" idx="10" hasCustomPrompt="1"/>
          </p:nvPr>
        </p:nvSpPr>
        <p:spPr>
          <a:xfrm>
            <a:off x="1521076" y="7065663"/>
            <a:ext cx="7877128" cy="497187"/>
          </a:xfrm>
        </p:spPr>
        <p:txBody>
          <a:bodyPr/>
          <a:lstStyle>
            <a:lvl1pPr>
              <a:lnSpc>
                <a:spcPct val="85000"/>
              </a:lnSpc>
              <a:buFontTx/>
              <a:buNone/>
              <a:defRPr lang="en-US" sz="1000" b="0" i="0" kern="1200" dirty="0">
                <a:solidFill>
                  <a:schemeClr val="bg2"/>
                </a:solidFill>
                <a:latin typeface="Arial Narrow"/>
                <a:ea typeface="+mn-ea"/>
                <a:cs typeface="Arial Narrow"/>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marL="0" lvl="0" indent="0" algn="l" defTabSz="1042873" rtl="0" eaLnBrk="1" latinLnBrk="0" hangingPunct="1">
              <a:lnSpc>
                <a:spcPct val="85000"/>
              </a:lnSpc>
              <a:spcBef>
                <a:spcPts val="684"/>
              </a:spcBef>
              <a:spcAft>
                <a:spcPts val="1369"/>
              </a:spcAft>
              <a:buFontTx/>
              <a:buNone/>
            </a:pPr>
            <a:r>
              <a:rPr lang="en-US" dirty="0" smtClean="0"/>
              <a:t>Click to insert attribution</a:t>
            </a:r>
            <a:endParaRPr lang="en-US" dirty="0"/>
          </a:p>
        </p:txBody>
      </p:sp>
    </p:spTree>
    <p:extLst>
      <p:ext uri="{BB962C8B-B14F-4D97-AF65-F5344CB8AC3E}">
        <p14:creationId xmlns:p14="http://schemas.microsoft.com/office/powerpoint/2010/main" val="3422388876"/>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idx="13"/>
          </p:nvPr>
        </p:nvSpPr>
        <p:spPr>
          <a:xfrm>
            <a:off x="1521077" y="3781425"/>
            <a:ext cx="2713954"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quarter" idx="10" hasCustomPrompt="1"/>
          </p:nvPr>
        </p:nvSpPr>
        <p:spPr>
          <a:xfrm>
            <a:off x="1521076" y="7065663"/>
            <a:ext cx="7877128" cy="497187"/>
          </a:xfrm>
        </p:spPr>
        <p:txBody>
          <a:bodyPr/>
          <a:lstStyle>
            <a:lvl1pPr>
              <a:lnSpc>
                <a:spcPct val="85000"/>
              </a:lnSpc>
              <a:buFontTx/>
              <a:buNone/>
              <a:defRPr lang="en-US" sz="1000" b="0" i="0" kern="1200" dirty="0">
                <a:solidFill>
                  <a:schemeClr val="bg2"/>
                </a:solidFill>
                <a:latin typeface="Arial Narrow"/>
                <a:ea typeface="+mn-ea"/>
                <a:cs typeface="Arial Narrow"/>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marL="0" lvl="0" indent="0" algn="l" defTabSz="1042873" rtl="0" eaLnBrk="1" latinLnBrk="0" hangingPunct="1">
              <a:lnSpc>
                <a:spcPct val="85000"/>
              </a:lnSpc>
              <a:spcBef>
                <a:spcPts val="684"/>
              </a:spcBef>
              <a:spcAft>
                <a:spcPts val="1369"/>
              </a:spcAft>
              <a:buFontTx/>
              <a:buNone/>
            </a:pPr>
            <a:r>
              <a:rPr lang="en-US" dirty="0" smtClean="0"/>
              <a:t>Click to insert attribution</a:t>
            </a:r>
            <a:endParaRPr lang="en-US" dirty="0"/>
          </a:p>
        </p:txBody>
      </p:sp>
    </p:spTree>
    <p:extLst>
      <p:ext uri="{BB962C8B-B14F-4D97-AF65-F5344CB8AC3E}">
        <p14:creationId xmlns:p14="http://schemas.microsoft.com/office/powerpoint/2010/main" val="2143950750"/>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2"/>
          <p:cNvSpPr>
            <a:spLocks noGrp="1"/>
          </p:cNvSpPr>
          <p:nvPr>
            <p:ph type="body" sz="quarter" idx="10" hasCustomPrompt="1"/>
          </p:nvPr>
        </p:nvSpPr>
        <p:spPr>
          <a:xfrm>
            <a:off x="1521076" y="7065663"/>
            <a:ext cx="7877128" cy="497187"/>
          </a:xfrm>
        </p:spPr>
        <p:txBody>
          <a:bodyPr/>
          <a:lstStyle>
            <a:lvl1pPr>
              <a:lnSpc>
                <a:spcPct val="85000"/>
              </a:lnSpc>
              <a:buFontTx/>
              <a:buNone/>
              <a:defRPr sz="900" i="0">
                <a:solidFill>
                  <a:schemeClr val="bg2"/>
                </a:solidFill>
                <a:latin typeface="Arial"/>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lvl="0"/>
            <a:r>
              <a:rPr lang="en-US" dirty="0" smtClean="0"/>
              <a:t>Click to insert attribution</a:t>
            </a:r>
            <a:endParaRPr lang="en-US" dirty="0"/>
          </a:p>
        </p:txBody>
      </p:sp>
    </p:spTree>
    <p:extLst>
      <p:ext uri="{BB962C8B-B14F-4D97-AF65-F5344CB8AC3E}">
        <p14:creationId xmlns:p14="http://schemas.microsoft.com/office/powerpoint/2010/main" val="3997823900"/>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ítulo y objetos">
    <p:spTree>
      <p:nvGrpSpPr>
        <p:cNvPr id="1" name=""/>
        <p:cNvGrpSpPr/>
        <p:nvPr/>
      </p:nvGrpSpPr>
      <p:grpSpPr>
        <a:xfrm>
          <a:off x="0" y="0"/>
          <a:ext cx="0" cy="0"/>
          <a:chOff x="0" y="0"/>
          <a:chExt cx="0" cy="0"/>
        </a:xfrm>
      </p:grpSpPr>
      <p:sp>
        <p:nvSpPr>
          <p:cNvPr id="10" name="Title 1"/>
          <p:cNvSpPr>
            <a:spLocks noGrp="1"/>
          </p:cNvSpPr>
          <p:nvPr>
            <p:ph type="title"/>
          </p:nvPr>
        </p:nvSpPr>
        <p:spPr>
          <a:xfrm>
            <a:off x="534437" y="302870"/>
            <a:ext cx="7721268" cy="1260475"/>
          </a:xfrm>
          <a:prstGeom prst="rect">
            <a:avLst/>
          </a:prstGeom>
        </p:spPr>
        <p:txBody>
          <a:bodyPr lIns="104811" tIns="52405" rIns="104811" bIns="52405"/>
          <a:lstStyle>
            <a:lvl1pPr algn="l">
              <a:defRPr sz="3600" b="1">
                <a:latin typeface="Trebuchet MS" pitchFamily="34" charset="0"/>
              </a:defRPr>
            </a:lvl1pPr>
          </a:lstStyle>
          <a:p>
            <a:r>
              <a:rPr lang="es-ES_tradnl" smtClean="0"/>
              <a:t>Clic para editar título</a:t>
            </a:r>
            <a:endParaRPr lang="en-US" dirty="0"/>
          </a:p>
        </p:txBody>
      </p:sp>
      <p:sp>
        <p:nvSpPr>
          <p:cNvPr id="11" name="Content Placeholder 2"/>
          <p:cNvSpPr>
            <a:spLocks noGrp="1"/>
          </p:cNvSpPr>
          <p:nvPr>
            <p:ph idx="1"/>
          </p:nvPr>
        </p:nvSpPr>
        <p:spPr>
          <a:xfrm>
            <a:off x="534437" y="1764679"/>
            <a:ext cx="7721268" cy="4991131"/>
          </a:xfrm>
          <a:prstGeom prst="rect">
            <a:avLst/>
          </a:prstGeom>
        </p:spPr>
        <p:txBody>
          <a:bodyPr lIns="104811" tIns="52405" rIns="104811" bIns="52405"/>
          <a:lstStyle>
            <a:lvl1pPr>
              <a:defRPr sz="3200">
                <a:latin typeface="Trebuchet MS" pitchFamily="34" charset="0"/>
              </a:defRPr>
            </a:lvl1pPr>
            <a:lvl2pPr>
              <a:defRPr sz="2900">
                <a:latin typeface="Trebuchet MS" pitchFamily="34" charset="0"/>
              </a:defRPr>
            </a:lvl2pPr>
            <a:lvl3pPr>
              <a:defRPr sz="2300">
                <a:latin typeface="Trebuchet MS" pitchFamily="34" charset="0"/>
              </a:defRPr>
            </a:lvl3pPr>
            <a:lvl4pPr>
              <a:defRPr sz="2100">
                <a:latin typeface="Trebuchet MS" pitchFamily="34" charset="0"/>
              </a:defRPr>
            </a:lvl4pPr>
            <a:lvl5pPr>
              <a:defRPr sz="2100">
                <a:latin typeface="Trebuchet MS" pitchFamily="34" charset="0"/>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a:xfrm>
            <a:off x="534200" y="7010400"/>
            <a:ext cx="2495010" cy="401638"/>
          </a:xfrm>
          <a:prstGeom prst="rect">
            <a:avLst/>
          </a:prstGeom>
        </p:spPr>
        <p:txBody>
          <a:bodyPr vert="horz" wrap="square" lIns="104811" tIns="52405" rIns="104811" bIns="52405" numCol="1" anchor="t" anchorCtr="0" compatLnSpc="1">
            <a:prstTxWarp prst="textNoShape">
              <a:avLst/>
            </a:prstTxWarp>
          </a:bodyPr>
          <a:lstStyle>
            <a:lvl1pPr defTabSz="524052">
              <a:defRPr sz="1100">
                <a:latin typeface="Trebuchet MS" charset="0"/>
                <a:cs typeface="Arial" charset="0"/>
              </a:defRPr>
            </a:lvl1pPr>
          </a:lstStyle>
          <a:p>
            <a:pPr>
              <a:defRPr/>
            </a:pPr>
            <a:fld id="{31A2F267-A6B7-1044-9131-A3BD54B4DBC9}" type="datetimeFigureOut">
              <a:rPr lang="es-ES"/>
              <a:pPr>
                <a:defRPr/>
              </a:pPr>
              <a:t>2017-06-13</a:t>
            </a:fld>
            <a:endParaRPr lang="es-ES"/>
          </a:p>
        </p:txBody>
      </p:sp>
      <p:sp>
        <p:nvSpPr>
          <p:cNvPr id="5" name="Footer Placeholder 4"/>
          <p:cNvSpPr>
            <a:spLocks noGrp="1"/>
          </p:cNvSpPr>
          <p:nvPr>
            <p:ph type="ftr" sz="quarter" idx="11"/>
          </p:nvPr>
        </p:nvSpPr>
        <p:spPr>
          <a:xfrm>
            <a:off x="3651388" y="7010400"/>
            <a:ext cx="3385862" cy="401638"/>
          </a:xfrm>
          <a:prstGeom prst="rect">
            <a:avLst/>
          </a:prstGeom>
        </p:spPr>
        <p:txBody>
          <a:bodyPr vert="horz" wrap="square" lIns="104811" tIns="52405" rIns="104811" bIns="52405" numCol="1" anchor="t" anchorCtr="0" compatLnSpc="1">
            <a:prstTxWarp prst="textNoShape">
              <a:avLst/>
            </a:prstTxWarp>
          </a:bodyPr>
          <a:lstStyle>
            <a:lvl1pPr defTabSz="524052">
              <a:defRPr sz="1100">
                <a:latin typeface="Trebuchet MS" charset="0"/>
                <a:cs typeface="Arial" charset="0"/>
              </a:defRPr>
            </a:lvl1pPr>
          </a:lstStyle>
          <a:p>
            <a:pPr>
              <a:defRPr/>
            </a:pPr>
            <a:endParaRPr lang="es-CO"/>
          </a:p>
        </p:txBody>
      </p:sp>
      <p:sp>
        <p:nvSpPr>
          <p:cNvPr id="6" name="Slide Number Placeholder 5"/>
          <p:cNvSpPr>
            <a:spLocks noGrp="1"/>
          </p:cNvSpPr>
          <p:nvPr>
            <p:ph type="sldNum" sz="quarter" idx="12"/>
          </p:nvPr>
        </p:nvSpPr>
        <p:spPr>
          <a:xfrm>
            <a:off x="7659431" y="7010400"/>
            <a:ext cx="545194" cy="401638"/>
          </a:xfrm>
          <a:prstGeom prst="rect">
            <a:avLst/>
          </a:prstGeom>
        </p:spPr>
        <p:txBody>
          <a:bodyPr vert="horz" wrap="square" lIns="104811" tIns="52405" rIns="104811" bIns="52405" numCol="1" anchor="t" anchorCtr="0" compatLnSpc="1">
            <a:prstTxWarp prst="textNoShape">
              <a:avLst/>
            </a:prstTxWarp>
          </a:bodyPr>
          <a:lstStyle>
            <a:lvl1pPr defTabSz="524052">
              <a:defRPr sz="1100">
                <a:latin typeface="Trebuchet MS" charset="0"/>
                <a:cs typeface="Arial" charset="0"/>
              </a:defRPr>
            </a:lvl1pPr>
          </a:lstStyle>
          <a:p>
            <a:pPr>
              <a:defRPr/>
            </a:pPr>
            <a:fld id="{E72EC9B6-C179-FE49-B85C-DB040D3192E8}" type="slidenum">
              <a:rPr lang="es-ES"/>
              <a:pPr>
                <a:defRPr/>
              </a:pPr>
              <a:t>‹#›</a:t>
            </a:fld>
            <a:endParaRPr lang="es-ES"/>
          </a:p>
        </p:txBody>
      </p:sp>
    </p:spTree>
    <p:extLst>
      <p:ext uri="{BB962C8B-B14F-4D97-AF65-F5344CB8AC3E}">
        <p14:creationId xmlns:p14="http://schemas.microsoft.com/office/powerpoint/2010/main" val="3938676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4" name="Content Placeholder 2"/>
          <p:cNvSpPr>
            <a:spLocks noGrp="1"/>
          </p:cNvSpPr>
          <p:nvPr>
            <p:ph idx="1"/>
          </p:nvPr>
        </p:nvSpPr>
        <p:spPr>
          <a:xfrm>
            <a:off x="4474155" y="3781425"/>
            <a:ext cx="2713954"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2"/>
          <p:cNvSpPr>
            <a:spLocks noGrp="1"/>
          </p:cNvSpPr>
          <p:nvPr>
            <p:ph idx="10"/>
          </p:nvPr>
        </p:nvSpPr>
        <p:spPr>
          <a:xfrm>
            <a:off x="7427233" y="3781425"/>
            <a:ext cx="2726973"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2"/>
          <p:cNvSpPr>
            <a:spLocks noGrp="1"/>
          </p:cNvSpPr>
          <p:nvPr>
            <p:ph idx="11"/>
          </p:nvPr>
        </p:nvSpPr>
        <p:spPr>
          <a:xfrm>
            <a:off x="1521077" y="3781425"/>
            <a:ext cx="2713954"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Text Placeholder 2"/>
          <p:cNvSpPr>
            <a:spLocks noGrp="1"/>
          </p:cNvSpPr>
          <p:nvPr>
            <p:ph type="body" sz="quarter" idx="12" hasCustomPrompt="1"/>
          </p:nvPr>
        </p:nvSpPr>
        <p:spPr>
          <a:xfrm>
            <a:off x="1521076" y="7065663"/>
            <a:ext cx="7877128" cy="497187"/>
          </a:xfrm>
        </p:spPr>
        <p:txBody>
          <a:bodyPr/>
          <a:lstStyle>
            <a:lvl1pPr>
              <a:lnSpc>
                <a:spcPct val="85000"/>
              </a:lnSpc>
              <a:buFontTx/>
              <a:buNone/>
              <a:defRPr lang="en-US" sz="1000" b="0" i="0" kern="1200" dirty="0">
                <a:solidFill>
                  <a:schemeClr val="bg2"/>
                </a:solidFill>
                <a:latin typeface="Arial Narrow"/>
                <a:ea typeface="+mn-ea"/>
                <a:cs typeface="Arial Narrow"/>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marL="0" lvl="0" indent="0" algn="l" defTabSz="1042873" rtl="0" eaLnBrk="1" latinLnBrk="0" hangingPunct="1">
              <a:lnSpc>
                <a:spcPct val="85000"/>
              </a:lnSpc>
              <a:spcBef>
                <a:spcPts val="684"/>
              </a:spcBef>
              <a:spcAft>
                <a:spcPts val="1369"/>
              </a:spcAft>
              <a:buFontTx/>
              <a:buNone/>
            </a:pPr>
            <a:r>
              <a:rPr lang="en-US" dirty="0" smtClean="0"/>
              <a:t>Click to insert attribution</a:t>
            </a:r>
            <a:endParaRPr lang="en-US" dirty="0"/>
          </a:p>
        </p:txBody>
      </p:sp>
    </p:spTree>
    <p:extLst>
      <p:ext uri="{BB962C8B-B14F-4D97-AF65-F5344CB8AC3E}">
        <p14:creationId xmlns:p14="http://schemas.microsoft.com/office/powerpoint/2010/main" val="3519614088"/>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3" y="302887"/>
            <a:ext cx="9619774" cy="1260475"/>
          </a:xfrm>
          <a:prstGeom prst="rect">
            <a:avLst/>
          </a:prstGeom>
        </p:spPr>
        <p:txBody>
          <a:bodyPr vert="horz" lIns="91113" tIns="45555" rIns="91113" bIns="4555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34433" y="1764714"/>
            <a:ext cx="9619774" cy="4991131"/>
          </a:xfrm>
          <a:prstGeom prst="rect">
            <a:avLst/>
          </a:prstGeom>
        </p:spPr>
        <p:txBody>
          <a:bodyPr vert="horz" lIns="91113" tIns="45555" rIns="91113" bIns="4555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34433" y="7009643"/>
            <a:ext cx="2494016" cy="402652"/>
          </a:xfrm>
          <a:prstGeom prst="rect">
            <a:avLst/>
          </a:prstGeom>
        </p:spPr>
        <p:txBody>
          <a:bodyPr vert="horz" lIns="91113" tIns="45555" rIns="91113" bIns="45555" rtlCol="0" anchor="ctr"/>
          <a:lstStyle>
            <a:lvl1pPr algn="l">
              <a:defRPr sz="1300">
                <a:solidFill>
                  <a:schemeClr val="tx1">
                    <a:tint val="75000"/>
                  </a:schemeClr>
                </a:solidFill>
              </a:defRPr>
            </a:lvl1pPr>
          </a:lstStyle>
          <a:p>
            <a:fld id="{A0FFEE23-80DA-AB43-814D-5DD070B6C510}" type="datetimeFigureOut">
              <a:rPr lang="en-US" smtClean="0"/>
              <a:pPr/>
              <a:t>2017-06-13</a:t>
            </a:fld>
            <a:endParaRPr lang="en-US"/>
          </a:p>
        </p:txBody>
      </p:sp>
      <p:sp>
        <p:nvSpPr>
          <p:cNvPr id="5" name="Footer Placeholder 4"/>
          <p:cNvSpPr>
            <a:spLocks noGrp="1"/>
          </p:cNvSpPr>
          <p:nvPr>
            <p:ph type="ftr" sz="quarter" idx="3"/>
          </p:nvPr>
        </p:nvSpPr>
        <p:spPr>
          <a:xfrm>
            <a:off x="3651958" y="7009643"/>
            <a:ext cx="3384737" cy="402652"/>
          </a:xfrm>
          <a:prstGeom prst="rect">
            <a:avLst/>
          </a:prstGeom>
        </p:spPr>
        <p:txBody>
          <a:bodyPr vert="horz" lIns="91113" tIns="45555" rIns="91113" bIns="45555"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660200" y="7009643"/>
            <a:ext cx="2494016" cy="402652"/>
          </a:xfrm>
          <a:prstGeom prst="rect">
            <a:avLst/>
          </a:prstGeom>
        </p:spPr>
        <p:txBody>
          <a:bodyPr vert="horz" lIns="91113" tIns="45555" rIns="91113" bIns="45555" rtlCol="0" anchor="ctr"/>
          <a:lstStyle>
            <a:lvl1pPr algn="r">
              <a:defRPr sz="1300">
                <a:solidFill>
                  <a:schemeClr val="tx1">
                    <a:tint val="75000"/>
                  </a:schemeClr>
                </a:solidFill>
              </a:defRPr>
            </a:lvl1pPr>
          </a:lstStyle>
          <a:p>
            <a:fld id="{B3445EA9-8328-D44D-9F55-A6494907737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9" r:id="rId18"/>
  </p:sldLayoutIdLst>
  <p:txStyles>
    <p:titleStyle>
      <a:lvl1pPr algn="ctr" defTabSz="455553" rtl="0" eaLnBrk="1" latinLnBrk="0" hangingPunct="1">
        <a:spcBef>
          <a:spcPct val="0"/>
        </a:spcBef>
        <a:buNone/>
        <a:defRPr sz="4400" kern="1200">
          <a:solidFill>
            <a:schemeClr val="tx1"/>
          </a:solidFill>
          <a:latin typeface="+mj-lt"/>
          <a:ea typeface="+mj-ea"/>
          <a:cs typeface="+mj-cs"/>
        </a:defRPr>
      </a:lvl1pPr>
    </p:titleStyle>
    <p:bodyStyle>
      <a:lvl1pPr marL="341662" indent="-341662" algn="l" defTabSz="455553" rtl="0" eaLnBrk="1" latinLnBrk="0" hangingPunct="1">
        <a:spcBef>
          <a:spcPct val="20000"/>
        </a:spcBef>
        <a:buFont typeface="Arial"/>
        <a:buChar char="•"/>
        <a:defRPr sz="3200" kern="1200">
          <a:solidFill>
            <a:schemeClr val="tx1"/>
          </a:solidFill>
          <a:latin typeface="+mn-lt"/>
          <a:ea typeface="+mn-ea"/>
          <a:cs typeface="+mn-cs"/>
        </a:defRPr>
      </a:lvl1pPr>
      <a:lvl2pPr marL="740289" indent="-284722" algn="l" defTabSz="455553" rtl="0" eaLnBrk="1" latinLnBrk="0" hangingPunct="1">
        <a:spcBef>
          <a:spcPct val="20000"/>
        </a:spcBef>
        <a:buFont typeface="Arial"/>
        <a:buChar char="–"/>
        <a:defRPr sz="2900" kern="1200">
          <a:solidFill>
            <a:schemeClr val="tx1"/>
          </a:solidFill>
          <a:latin typeface="+mn-lt"/>
          <a:ea typeface="+mn-ea"/>
          <a:cs typeface="+mn-cs"/>
        </a:defRPr>
      </a:lvl2pPr>
      <a:lvl3pPr marL="1138908" indent="-227775" algn="l" defTabSz="455553" rtl="0" eaLnBrk="1" latinLnBrk="0" hangingPunct="1">
        <a:spcBef>
          <a:spcPct val="20000"/>
        </a:spcBef>
        <a:buFont typeface="Arial"/>
        <a:buChar char="•"/>
        <a:defRPr sz="2400" kern="1200">
          <a:solidFill>
            <a:schemeClr val="tx1"/>
          </a:solidFill>
          <a:latin typeface="+mn-lt"/>
          <a:ea typeface="+mn-ea"/>
          <a:cs typeface="+mn-cs"/>
        </a:defRPr>
      </a:lvl3pPr>
      <a:lvl4pPr marL="1594470" indent="-227775" algn="l" defTabSz="455553" rtl="0" eaLnBrk="1" latinLnBrk="0" hangingPunct="1">
        <a:spcBef>
          <a:spcPct val="20000"/>
        </a:spcBef>
        <a:buFont typeface="Arial"/>
        <a:buChar char="–"/>
        <a:defRPr sz="2100" kern="1200">
          <a:solidFill>
            <a:schemeClr val="tx1"/>
          </a:solidFill>
          <a:latin typeface="+mn-lt"/>
          <a:ea typeface="+mn-ea"/>
          <a:cs typeface="+mn-cs"/>
        </a:defRPr>
      </a:lvl4pPr>
      <a:lvl5pPr marL="2050037" indent="-227775" algn="l" defTabSz="455553" rtl="0" eaLnBrk="1" latinLnBrk="0" hangingPunct="1">
        <a:spcBef>
          <a:spcPct val="20000"/>
        </a:spcBef>
        <a:buFont typeface="Arial"/>
        <a:buChar char="»"/>
        <a:defRPr sz="2100" kern="1200">
          <a:solidFill>
            <a:schemeClr val="tx1"/>
          </a:solidFill>
          <a:latin typeface="+mn-lt"/>
          <a:ea typeface="+mn-ea"/>
          <a:cs typeface="+mn-cs"/>
        </a:defRPr>
      </a:lvl5pPr>
      <a:lvl6pPr marL="2505599" indent="-227775" algn="l" defTabSz="455553" rtl="0" eaLnBrk="1" latinLnBrk="0" hangingPunct="1">
        <a:spcBef>
          <a:spcPct val="20000"/>
        </a:spcBef>
        <a:buFont typeface="Arial"/>
        <a:buChar char="•"/>
        <a:defRPr sz="2100" kern="1200">
          <a:solidFill>
            <a:schemeClr val="tx1"/>
          </a:solidFill>
          <a:latin typeface="+mn-lt"/>
          <a:ea typeface="+mn-ea"/>
          <a:cs typeface="+mn-cs"/>
        </a:defRPr>
      </a:lvl6pPr>
      <a:lvl7pPr marL="2961161" indent="-227775" algn="l" defTabSz="455553" rtl="0" eaLnBrk="1" latinLnBrk="0" hangingPunct="1">
        <a:spcBef>
          <a:spcPct val="20000"/>
        </a:spcBef>
        <a:buFont typeface="Arial"/>
        <a:buChar char="•"/>
        <a:defRPr sz="2100" kern="1200">
          <a:solidFill>
            <a:schemeClr val="tx1"/>
          </a:solidFill>
          <a:latin typeface="+mn-lt"/>
          <a:ea typeface="+mn-ea"/>
          <a:cs typeface="+mn-cs"/>
        </a:defRPr>
      </a:lvl7pPr>
      <a:lvl8pPr marL="3416726" indent="-227775" algn="l" defTabSz="455553" rtl="0" eaLnBrk="1" latinLnBrk="0" hangingPunct="1">
        <a:spcBef>
          <a:spcPct val="20000"/>
        </a:spcBef>
        <a:buFont typeface="Arial"/>
        <a:buChar char="•"/>
        <a:defRPr sz="2100" kern="1200">
          <a:solidFill>
            <a:schemeClr val="tx1"/>
          </a:solidFill>
          <a:latin typeface="+mn-lt"/>
          <a:ea typeface="+mn-ea"/>
          <a:cs typeface="+mn-cs"/>
        </a:defRPr>
      </a:lvl8pPr>
      <a:lvl9pPr marL="3872288" indent="-227775" algn="l" defTabSz="455553" rtl="0" eaLnBrk="1" latinLnBrk="0" hangingPunct="1">
        <a:spcBef>
          <a:spcPct val="20000"/>
        </a:spcBef>
        <a:buFont typeface="Arial"/>
        <a:buChar char="•"/>
        <a:defRPr sz="2100" kern="1200">
          <a:solidFill>
            <a:schemeClr val="tx1"/>
          </a:solidFill>
          <a:latin typeface="+mn-lt"/>
          <a:ea typeface="+mn-ea"/>
          <a:cs typeface="+mn-cs"/>
        </a:defRPr>
      </a:lvl9pPr>
    </p:bodyStyle>
    <p:otherStyle>
      <a:defPPr>
        <a:defRPr lang="en-US"/>
      </a:defPPr>
      <a:lvl1pPr marL="0" algn="l" defTabSz="455553" rtl="0" eaLnBrk="1" latinLnBrk="0" hangingPunct="1">
        <a:defRPr sz="1800" kern="1200">
          <a:solidFill>
            <a:schemeClr val="tx1"/>
          </a:solidFill>
          <a:latin typeface="+mn-lt"/>
          <a:ea typeface="+mn-ea"/>
          <a:cs typeface="+mn-cs"/>
        </a:defRPr>
      </a:lvl1pPr>
      <a:lvl2pPr marL="455553" algn="l" defTabSz="455553" rtl="0" eaLnBrk="1" latinLnBrk="0" hangingPunct="1">
        <a:defRPr sz="1800" kern="1200">
          <a:solidFill>
            <a:schemeClr val="tx1"/>
          </a:solidFill>
          <a:latin typeface="+mn-lt"/>
          <a:ea typeface="+mn-ea"/>
          <a:cs typeface="+mn-cs"/>
        </a:defRPr>
      </a:lvl2pPr>
      <a:lvl3pPr marL="911125" algn="l" defTabSz="455553" rtl="0" eaLnBrk="1" latinLnBrk="0" hangingPunct="1">
        <a:defRPr sz="1800" kern="1200">
          <a:solidFill>
            <a:schemeClr val="tx1"/>
          </a:solidFill>
          <a:latin typeface="+mn-lt"/>
          <a:ea typeface="+mn-ea"/>
          <a:cs typeface="+mn-cs"/>
        </a:defRPr>
      </a:lvl3pPr>
      <a:lvl4pPr marL="1366689" algn="l" defTabSz="455553" rtl="0" eaLnBrk="1" latinLnBrk="0" hangingPunct="1">
        <a:defRPr sz="1800" kern="1200">
          <a:solidFill>
            <a:schemeClr val="tx1"/>
          </a:solidFill>
          <a:latin typeface="+mn-lt"/>
          <a:ea typeface="+mn-ea"/>
          <a:cs typeface="+mn-cs"/>
        </a:defRPr>
      </a:lvl4pPr>
      <a:lvl5pPr marL="1822253" algn="l" defTabSz="455553" rtl="0" eaLnBrk="1" latinLnBrk="0" hangingPunct="1">
        <a:defRPr sz="1800" kern="1200">
          <a:solidFill>
            <a:schemeClr val="tx1"/>
          </a:solidFill>
          <a:latin typeface="+mn-lt"/>
          <a:ea typeface="+mn-ea"/>
          <a:cs typeface="+mn-cs"/>
        </a:defRPr>
      </a:lvl5pPr>
      <a:lvl6pPr marL="2277816" algn="l" defTabSz="455553" rtl="0" eaLnBrk="1" latinLnBrk="0" hangingPunct="1">
        <a:defRPr sz="1800" kern="1200">
          <a:solidFill>
            <a:schemeClr val="tx1"/>
          </a:solidFill>
          <a:latin typeface="+mn-lt"/>
          <a:ea typeface="+mn-ea"/>
          <a:cs typeface="+mn-cs"/>
        </a:defRPr>
      </a:lvl6pPr>
      <a:lvl7pPr marL="2733382" algn="l" defTabSz="455553" rtl="0" eaLnBrk="1" latinLnBrk="0" hangingPunct="1">
        <a:defRPr sz="1800" kern="1200">
          <a:solidFill>
            <a:schemeClr val="tx1"/>
          </a:solidFill>
          <a:latin typeface="+mn-lt"/>
          <a:ea typeface="+mn-ea"/>
          <a:cs typeface="+mn-cs"/>
        </a:defRPr>
      </a:lvl7pPr>
      <a:lvl8pPr marL="3188945" algn="l" defTabSz="455553" rtl="0" eaLnBrk="1" latinLnBrk="0" hangingPunct="1">
        <a:defRPr sz="1800" kern="1200">
          <a:solidFill>
            <a:schemeClr val="tx1"/>
          </a:solidFill>
          <a:latin typeface="+mn-lt"/>
          <a:ea typeface="+mn-ea"/>
          <a:cs typeface="+mn-cs"/>
        </a:defRPr>
      </a:lvl8pPr>
      <a:lvl9pPr marL="3644508" algn="l" defTabSz="4555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http://www.fao.org/docrep/014/i2280e/i2280e00.htm" TargetMode="External"/><Relationship Id="rId5" Type="http://schemas.openxmlformats.org/officeDocument/2006/relationships/hyperlink" Target="http://www.fao.org/publications/sofi/2014/en/" TargetMode="External"/><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hyperlink" Target="http://www.ipcc.ch/report/ar5/index.shtml" TargetMode="External"/><Relationship Id="rId5" Type="http://schemas.openxmlformats.org/officeDocument/2006/relationships/hyperlink" Target="http://www.grida.no/graphicslib/detail/projected-agriculture-in-2080-due-to-climate-change_15f0" TargetMode="External"/><Relationship Id="rId6" Type="http://schemas.openxmlformats.org/officeDocument/2006/relationships/hyperlink" Target="http://bookstore.piie.com/book-store/4037.html" TargetMode="External"/><Relationship Id="rId7" Type="http://schemas.openxmlformats.org/officeDocument/2006/relationships/hyperlink" Target="https://www.imf.org/external/pubs/ft/fandd/2008/03/pdf/cline.pdf" TargetMode="External"/><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png"/><Relationship Id="rId8"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doi.org/10.2307/1218252" TargetMode="External"/><Relationship Id="rId4" Type="http://schemas.openxmlformats.org/officeDocument/2006/relationships/hyperlink" Target="http://doi.org/10.1079/PGR200591" TargetMode="External"/><Relationship Id="rId5" Type="http://schemas.openxmlformats.org/officeDocument/2006/relationships/image" Target="../media/image21.jp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www.inaturalist.org/observations/63715" TargetMode="External"/><Relationship Id="rId4" Type="http://schemas.openxmlformats.org/officeDocument/2006/relationships/image" Target="../media/image22.jpg"/><Relationship Id="rId5" Type="http://schemas.openxmlformats.org/officeDocument/2006/relationships/hyperlink" Target="http://www.inaturalist.org/observations/3027829" TargetMode="External"/><Relationship Id="rId6" Type="http://schemas.openxmlformats.org/officeDocument/2006/relationships/image" Target="../media/image23.jpg"/><Relationship Id="rId7" Type="http://schemas.openxmlformats.org/officeDocument/2006/relationships/hyperlink" Target="http://doi.org/10.1007/s10531-005-%205409-6" TargetMode="External"/><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1.wdp"/><Relationship Id="rId5" Type="http://schemas.openxmlformats.org/officeDocument/2006/relationships/image" Target="../media/image28.jp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jpeg"/><Relationship Id="rId10"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7.png"/></Relationships>
</file>

<file path=ppt/slides/_rels/slide16.xml.rels><?xml version="1.0" encoding="UTF-8" standalone="yes"?>
<Relationships xmlns="http://schemas.openxmlformats.org/package/2006/relationships"><Relationship Id="rId11" Type="http://schemas.openxmlformats.org/officeDocument/2006/relationships/image" Target="../media/image46.png"/><Relationship Id="rId12" Type="http://schemas.openxmlformats.org/officeDocument/2006/relationships/image" Target="../media/image47.jpeg"/><Relationship Id="rId13" Type="http://schemas.openxmlformats.org/officeDocument/2006/relationships/image" Target="../media/image48.jpe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8.jpeg"/><Relationship Id="rId4" Type="http://schemas.openxmlformats.org/officeDocument/2006/relationships/image" Target="../media/image39.png"/><Relationship Id="rId5" Type="http://schemas.openxmlformats.org/officeDocument/2006/relationships/image" Target="../media/image40.jpeg"/><Relationship Id="rId6" Type="http://schemas.openxmlformats.org/officeDocument/2006/relationships/image" Target="../media/image41.jpeg"/><Relationship Id="rId7" Type="http://schemas.openxmlformats.org/officeDocument/2006/relationships/image" Target="../media/image42.jpeg"/><Relationship Id="rId8" Type="http://schemas.openxmlformats.org/officeDocument/2006/relationships/image" Target="../media/image43.png"/><Relationship Id="rId9" Type="http://schemas.openxmlformats.org/officeDocument/2006/relationships/image" Target="../media/image44.jpeg"/><Relationship Id="rId10" Type="http://schemas.openxmlformats.org/officeDocument/2006/relationships/image" Target="../media/image45.jpeg"/></Relationships>
</file>

<file path=ppt/slides/_rels/slide17.xml.rels><?xml version="1.0" encoding="UTF-8" standalone="yes"?>
<Relationships xmlns="http://schemas.openxmlformats.org/package/2006/relationships"><Relationship Id="rId11" Type="http://schemas.openxmlformats.org/officeDocument/2006/relationships/image" Target="../media/image56.png"/><Relationship Id="rId12" Type="http://schemas.openxmlformats.org/officeDocument/2006/relationships/image" Target="../media/image57.jpeg"/><Relationship Id="rId13"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9.png"/><Relationship Id="rId4" Type="http://schemas.openxmlformats.org/officeDocument/2006/relationships/image" Target="../media/image39.png"/><Relationship Id="rId5" Type="http://schemas.openxmlformats.org/officeDocument/2006/relationships/image" Target="../media/image50.jpeg"/><Relationship Id="rId6" Type="http://schemas.openxmlformats.org/officeDocument/2006/relationships/image" Target="../media/image51.png"/><Relationship Id="rId7" Type="http://schemas.openxmlformats.org/officeDocument/2006/relationships/image" Target="../media/image52.jpeg"/><Relationship Id="rId8" Type="http://schemas.openxmlformats.org/officeDocument/2006/relationships/image" Target="../media/image53.jpeg"/><Relationship Id="rId9" Type="http://schemas.openxmlformats.org/officeDocument/2006/relationships/image" Target="../media/image54.jpeg"/><Relationship Id="rId10"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hyperlink" Target="http://www.figstraitmine.org/" TargetMode="External"/><Relationship Id="rId5" Type="http://schemas.openxmlformats.org/officeDocument/2006/relationships/hyperlink" Target="http://figs.icarda.org/ConsultationWiki/"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hyperlink" Target="http://www.worldclim.org/" TargetMode="External"/><Relationship Id="rId4" Type="http://schemas.openxmlformats.org/officeDocument/2006/relationships/image" Target="../media/image62.jpeg"/><Relationship Id="rId5" Type="http://schemas.openxmlformats.org/officeDocument/2006/relationships/image" Target="../media/image63.png"/><Relationship Id="rId6" Type="http://schemas.openxmlformats.org/officeDocument/2006/relationships/image" Target="../media/image64.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6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2.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1.wdp"/><Relationship Id="rId5"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4" Type="http://schemas.openxmlformats.org/officeDocument/2006/relationships/image" Target="../media/image76.png"/><Relationship Id="rId5" Type="http://schemas.openxmlformats.org/officeDocument/2006/relationships/image" Target="../media/image77.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78.gif"/><Relationship Id="rId4" Type="http://schemas.openxmlformats.org/officeDocument/2006/relationships/image" Target="../media/image79.gif"/><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jpeg"/><Relationship Id="rId8" Type="http://schemas.openxmlformats.org/officeDocument/2006/relationships/image" Target="../media/image85.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hyperlink" Target="http://www.ars-grin.gov/cgi-bin/npgs/html/desc.pl?1041" TargetMode="External"/><Relationship Id="rId5" Type="http://schemas.openxmlformats.org/officeDocument/2006/relationships/image" Target="../media/image87.pn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88.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89.png"/></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hyperlink" Target="http://www.ars-grin.gov/cgi-bin/npgs/html/desc.pl?65049" TargetMode="External"/><Relationship Id="rId6" Type="http://schemas.openxmlformats.org/officeDocument/2006/relationships/image" Target="../media/image92.png"/><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93.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7.pn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98.png"/></Relationships>
</file>

<file path=ppt/slides/_rels/slide44.xml.rels><?xml version="1.0" encoding="UTF-8" standalone="yes"?>
<Relationships xmlns="http://schemas.openxmlformats.org/package/2006/relationships"><Relationship Id="rId3" Type="http://schemas.openxmlformats.org/officeDocument/2006/relationships/image" Target="../media/image99.jpeg"/><Relationship Id="rId4" Type="http://schemas.openxmlformats.org/officeDocument/2006/relationships/image" Target="../media/image100.png"/><Relationship Id="rId5" Type="http://schemas.openxmlformats.org/officeDocument/2006/relationships/image" Target="../media/image101.png"/><Relationship Id="rId6" Type="http://schemas.openxmlformats.org/officeDocument/2006/relationships/image" Target="../media/image102.png"/><Relationship Id="rId7"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03.png"/></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4" Type="http://schemas.openxmlformats.org/officeDocument/2006/relationships/image" Target="../media/image105.png"/><Relationship Id="rId1" Type="http://schemas.openxmlformats.org/officeDocument/2006/relationships/slideLayout" Target="../slideLayouts/slideLayout13.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6.png"/><Relationship Id="rId3" Type="http://schemas.openxmlformats.org/officeDocument/2006/relationships/hyperlink" Target="http://www.gbif.org/analytics/global"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3.wdp"/><Relationship Id="rId5" Type="http://schemas.openxmlformats.org/officeDocument/2006/relationships/image" Target="../media/image107.png"/><Relationship Id="rId6" Type="http://schemas.openxmlformats.org/officeDocument/2006/relationships/image" Target="../media/image108.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3" Type="http://schemas.openxmlformats.org/officeDocument/2006/relationships/hyperlink" Target="https://demo.gbif.org/occurrence/map?taxon_key=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 TargetMode="External"/><Relationship Id="rId4" Type="http://schemas.openxmlformats.org/officeDocument/2006/relationships/image" Target="../media/image109.png"/><Relationship Id="rId1" Type="http://schemas.openxmlformats.org/officeDocument/2006/relationships/slideLayout" Target="../slideLayouts/slideLayout17.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image" Target="../media/image11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9.xml"/><Relationship Id="rId3" Type="http://schemas.openxmlformats.org/officeDocument/2006/relationships/image" Target="../media/image11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0.xml"/><Relationship Id="rId3" Type="http://schemas.openxmlformats.org/officeDocument/2006/relationships/image" Target="../media/image110.png"/></Relationships>
</file>

<file path=ppt/slides/_rels/slide53.xml.rels><?xml version="1.0" encoding="UTF-8" standalone="yes"?>
<Relationships xmlns="http://schemas.openxmlformats.org/package/2006/relationships"><Relationship Id="rId3" Type="http://schemas.openxmlformats.org/officeDocument/2006/relationships/image" Target="../media/image111.png"/><Relationship Id="rId4" Type="http://schemas.openxmlformats.org/officeDocument/2006/relationships/image" Target="../media/image112.png"/><Relationship Id="rId1" Type="http://schemas.openxmlformats.org/officeDocument/2006/relationships/slideLayout" Target="../slideLayouts/slideLayout17.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2.xml"/><Relationship Id="rId3" Type="http://schemas.openxmlformats.org/officeDocument/2006/relationships/image" Target="../media/image113.png"/></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3.wdp"/><Relationship Id="rId5" Type="http://schemas.openxmlformats.org/officeDocument/2006/relationships/image" Target="../media/image114.png"/><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3" Type="http://schemas.openxmlformats.org/officeDocument/2006/relationships/image" Target="../media/image115.emf"/><Relationship Id="rId4" Type="http://schemas.openxmlformats.org/officeDocument/2006/relationships/image" Target="../media/image116.png"/><Relationship Id="rId5" Type="http://schemas.openxmlformats.org/officeDocument/2006/relationships/hyperlink" Target="https://commons.wikimedia.org/wiki/File:DrawingIntellectGirl.svg" TargetMode="External"/><Relationship Id="rId1" Type="http://schemas.openxmlformats.org/officeDocument/2006/relationships/slideLayout" Target="../slideLayouts/slideLayout14.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7.emf"/></Relationships>
</file>

<file path=ppt/slides/_rels/slide58.xml.rels><?xml version="1.0" encoding="UTF-8" standalone="yes"?>
<Relationships xmlns="http://schemas.openxmlformats.org/package/2006/relationships"><Relationship Id="rId11" Type="http://schemas.openxmlformats.org/officeDocument/2006/relationships/hyperlink" Target="https://www.flickr.com/photos/plant_diversity/" TargetMode="External"/><Relationship Id="rId12" Type="http://schemas.openxmlformats.org/officeDocument/2006/relationships/hyperlink" Target="https://creativecommons.org/licenses/by/2.0/" TargetMode="External"/><Relationship Id="rId13" Type="http://schemas.openxmlformats.org/officeDocument/2006/relationships/image" Target="../media/image118.jpg"/><Relationship Id="rId14" Type="http://schemas.openxmlformats.org/officeDocument/2006/relationships/hyperlink" Target="https://www.flickr.com/photos/cifor/8701507150" TargetMode="External"/><Relationship Id="rId15" Type="http://schemas.openxmlformats.org/officeDocument/2006/relationships/hyperlink" Target="https://www.flickr.com/photos/cifor/" TargetMode="External"/><Relationship Id="rId16" Type="http://schemas.openxmlformats.org/officeDocument/2006/relationships/image" Target="../media/image119.png"/><Relationship Id="rId17" Type="http://schemas.openxmlformats.org/officeDocument/2006/relationships/hyperlink" Target="http://www.gbif.org/newsroom/uses/agriculture" TargetMode="External"/><Relationship Id="rId1" Type="http://schemas.openxmlformats.org/officeDocument/2006/relationships/slideLayout" Target="../slideLayouts/slideLayout15.xml"/><Relationship Id="rId2" Type="http://schemas.openxmlformats.org/officeDocument/2006/relationships/notesSlide" Target="../notesSlides/notesSlide55.xml"/><Relationship Id="rId3" Type="http://schemas.openxmlformats.org/officeDocument/2006/relationships/hyperlink" Target="http://doi.org/10.1371/journal.pone.0153974" TargetMode="External"/><Relationship Id="rId4" Type="http://schemas.openxmlformats.org/officeDocument/2006/relationships/hyperlink" Target="http://dx.doi.org/10.1371/journal.pone.0144644" TargetMode="External"/><Relationship Id="rId5" Type="http://schemas.openxmlformats.org/officeDocument/2006/relationships/hyperlink" Target="http://www.gbif.org/newsroom/uses/2015-galluzzi-et-al" TargetMode="External"/><Relationship Id="rId6" Type="http://schemas.openxmlformats.org/officeDocument/2006/relationships/hyperlink" Target="http://dx.doi.org/10.3389/fpls.2016.01982" TargetMode="External"/><Relationship Id="rId7" Type="http://schemas.openxmlformats.org/officeDocument/2006/relationships/hyperlink" Target="http://dx.doi.org/10.1016/j.landusepol.2016.02.001" TargetMode="External"/><Relationship Id="rId8" Type="http://schemas.openxmlformats.org/officeDocument/2006/relationships/hyperlink" Target="http://doi.org/10.1007/s13280-017-0905-y" TargetMode="External"/><Relationship Id="rId9" Type="http://schemas.openxmlformats.org/officeDocument/2006/relationships/hyperlink" Target="http://doi.org/10.1111/ddi.12470" TargetMode="External"/><Relationship Id="rId10" Type="http://schemas.openxmlformats.org/officeDocument/2006/relationships/hyperlink" Target="https://www.flickr.com/photos/plant_diversity/9579372674/"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demo.gbif.org/dataset/07044577-bd82-4089-9f3a-f4a9d2170b2e" TargetMode="External"/><Relationship Id="rId4" Type="http://schemas.openxmlformats.org/officeDocument/2006/relationships/image" Target="../media/image120.png"/><Relationship Id="rId5" Type="http://schemas.openxmlformats.org/officeDocument/2006/relationships/hyperlink" Target="http://www.cwrdiversity.org/checklist/cwr-occurrences.php" TargetMode="External"/><Relationship Id="rId6" Type="http://schemas.openxmlformats.org/officeDocument/2006/relationships/image" Target="../media/image121.png"/><Relationship Id="rId7" Type="http://schemas.openxmlformats.org/officeDocument/2006/relationships/hyperlink" Target="https://doi.org/10.15468/jyrthk" TargetMode="External"/><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0.xml.rels><?xml version="1.0" encoding="UTF-8" standalone="yes"?>
<Relationships xmlns="http://schemas.openxmlformats.org/package/2006/relationships"><Relationship Id="rId3" Type="http://schemas.openxmlformats.org/officeDocument/2006/relationships/image" Target="../media/image122.jpg"/><Relationship Id="rId4" Type="http://schemas.openxmlformats.org/officeDocument/2006/relationships/image" Target="../media/image123.jpeg"/><Relationship Id="rId5" Type="http://schemas.openxmlformats.org/officeDocument/2006/relationships/image" Target="../media/image124.png"/><Relationship Id="rId1" Type="http://schemas.openxmlformats.org/officeDocument/2006/relationships/slideLayout" Target="../slideLayouts/slideLayout2.xml"/><Relationship Id="rId2" Type="http://schemas.openxmlformats.org/officeDocument/2006/relationships/hyperlink" Target="http://doi.org/10.15468/itkype"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doi.org/10.1007/s13280-017-0905-y" TargetMode="External"/><Relationship Id="rId4" Type="http://schemas.openxmlformats.org/officeDocument/2006/relationships/hyperlink" Target="http://doi.org/10.1111/ddi.12470" TargetMode="External"/><Relationship Id="rId5" Type="http://schemas.openxmlformats.org/officeDocument/2006/relationships/hyperlink" Target="http://www.gbif.org/newsroom/uses/2016-phillips-et-al" TargetMode="External"/><Relationship Id="rId6" Type="http://schemas.openxmlformats.org/officeDocument/2006/relationships/image" Target="../media/image125.png"/><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2.xml.rels><?xml version="1.0" encoding="UTF-8" standalone="yes"?>
<Relationships xmlns="http://schemas.openxmlformats.org/package/2006/relationships"><Relationship Id="rId3" Type="http://schemas.openxmlformats.org/officeDocument/2006/relationships/image" Target="../media/image126.png"/><Relationship Id="rId4" Type="http://schemas.openxmlformats.org/officeDocument/2006/relationships/hyperlink" Target="https://doi.org/10.15468/ulk1iz" TargetMode="External"/><Relationship Id="rId5" Type="http://schemas.openxmlformats.org/officeDocument/2006/relationships/image" Target="../media/image127.png"/><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3.xml.rels><?xml version="1.0" encoding="UTF-8" standalone="yes"?>
<Relationships xmlns="http://schemas.openxmlformats.org/package/2006/relationships"><Relationship Id="rId3" Type="http://schemas.openxmlformats.org/officeDocument/2006/relationships/hyperlink" Target="http://www.gbif.org/resource/82283" TargetMode="External"/><Relationship Id="rId4" Type="http://schemas.openxmlformats.org/officeDocument/2006/relationships/image" Target="../media/image128.png"/><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4" Type="http://schemas.microsoft.com/office/2007/relationships/hdphoto" Target="../media/hdphoto4.wdp"/><Relationship Id="rId5" Type="http://schemas.openxmlformats.org/officeDocument/2006/relationships/image" Target="../media/image129.png"/><Relationship Id="rId6" Type="http://schemas.openxmlformats.org/officeDocument/2006/relationships/image" Target="../media/image130.jpeg"/><Relationship Id="rId7" Type="http://schemas.openxmlformats.org/officeDocument/2006/relationships/image" Target="../media/image131.png"/><Relationship Id="rId8" Type="http://schemas.openxmlformats.org/officeDocument/2006/relationships/image" Target="../media/image132.png"/><Relationship Id="rId9" Type="http://schemas.openxmlformats.org/officeDocument/2006/relationships/image" Target="../media/image133.pn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5.xml.rels><?xml version="1.0" encoding="UTF-8" standalone="yes"?>
<Relationships xmlns="http://schemas.openxmlformats.org/package/2006/relationships"><Relationship Id="rId3" Type="http://schemas.openxmlformats.org/officeDocument/2006/relationships/image" Target="../media/image134.png"/><Relationship Id="rId4" Type="http://schemas.openxmlformats.org/officeDocument/2006/relationships/image" Target="../media/image135.png"/><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6.xml.rels><?xml version="1.0" encoding="UTF-8" standalone="yes"?>
<Relationships xmlns="http://schemas.openxmlformats.org/package/2006/relationships"><Relationship Id="rId3" Type="http://schemas.openxmlformats.org/officeDocument/2006/relationships/image" Target="../media/image136.png"/><Relationship Id="rId4" Type="http://schemas.openxmlformats.org/officeDocument/2006/relationships/image" Target="../media/image133.png"/><Relationship Id="rId5" Type="http://schemas.openxmlformats.org/officeDocument/2006/relationships/image" Target="../media/image129.png"/><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37.png"/></Relationships>
</file>

<file path=ppt/slides/_rels/slide68.xml.rels><?xml version="1.0" encoding="UTF-8" standalone="yes"?>
<Relationships xmlns="http://schemas.openxmlformats.org/package/2006/relationships"><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 Id="rId11" Type="http://schemas.openxmlformats.org/officeDocument/2006/relationships/image" Target="../media/image146.png"/><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9.xml.rels><?xml version="1.0" encoding="UTF-8" standalone="yes"?>
<Relationships xmlns="http://schemas.openxmlformats.org/package/2006/relationships"><Relationship Id="rId3" Type="http://schemas.openxmlformats.org/officeDocument/2006/relationships/hyperlink" Target="https://doi.org/10.3897/BDJ.5.e10989" TargetMode="External"/><Relationship Id="rId4" Type="http://schemas.openxmlformats.org/officeDocument/2006/relationships/image" Target="../media/image147.png"/><Relationship Id="rId5" Type="http://schemas.openxmlformats.org/officeDocument/2006/relationships/image" Target="../media/image148.png"/><Relationship Id="rId6" Type="http://schemas.openxmlformats.org/officeDocument/2006/relationships/image" Target="../media/image149.png"/><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0.xml.rels><?xml version="1.0" encoding="UTF-8" standalone="yes"?>
<Relationships xmlns="http://schemas.openxmlformats.org/package/2006/relationships"><Relationship Id="rId3" Type="http://schemas.openxmlformats.org/officeDocument/2006/relationships/image" Target="../media/image150.png"/><Relationship Id="rId4" Type="http://schemas.openxmlformats.org/officeDocument/2006/relationships/image" Target="../media/image151.jpeg"/><Relationship Id="rId5" Type="http://schemas.openxmlformats.org/officeDocument/2006/relationships/image" Target="../media/image148.png"/><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71.xml.rels><?xml version="1.0" encoding="UTF-8" standalone="yes"?>
<Relationships xmlns="http://schemas.openxmlformats.org/package/2006/relationships"><Relationship Id="rId3" Type="http://schemas.openxmlformats.org/officeDocument/2006/relationships/image" Target="../media/image152.png"/><Relationship Id="rId4" Type="http://schemas.openxmlformats.org/officeDocument/2006/relationships/image" Target="../media/image149.png"/><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72.xml.rels><?xml version="1.0" encoding="UTF-8" standalone="yes"?>
<Relationships xmlns="http://schemas.openxmlformats.org/package/2006/relationships"><Relationship Id="rId3" Type="http://schemas.openxmlformats.org/officeDocument/2006/relationships/image" Target="../media/image153.jpeg"/><Relationship Id="rId4" Type="http://schemas.microsoft.com/office/2007/relationships/hdphoto" Target="../media/hdphoto5.wdp"/><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9.xml"/><Relationship Id="rId3" Type="http://schemas.openxmlformats.org/officeDocument/2006/relationships/image" Target="../media/image154.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0.xml"/><Relationship Id="rId3" Type="http://schemas.openxmlformats.org/officeDocument/2006/relationships/image" Target="../media/image155.jpg"/></Relationships>
</file>

<file path=ppt/slides/_rels/slide75.xml.rels><?xml version="1.0" encoding="UTF-8" standalone="yes"?>
<Relationships xmlns="http://schemas.openxmlformats.org/package/2006/relationships"><Relationship Id="rId3" Type="http://schemas.openxmlformats.org/officeDocument/2006/relationships/image" Target="../media/image156.jpg"/><Relationship Id="rId4" Type="http://schemas.openxmlformats.org/officeDocument/2006/relationships/hyperlink" Target="https://backchannel.com/our-machines-now-have-knowledge-well-never-understand-857a479dcc0e" TargetMode="External"/><Relationship Id="rId1" Type="http://schemas.openxmlformats.org/officeDocument/2006/relationships/slideLayout" Target="../slideLayouts/slideLayout18.xml"/><Relationship Id="rId2" Type="http://schemas.openxmlformats.org/officeDocument/2006/relationships/notesSlide" Target="../notesSlides/notesSlide71.xml"/></Relationships>
</file>

<file path=ppt/slides/_rels/slide76.xml.rels><?xml version="1.0" encoding="UTF-8" standalone="yes"?>
<Relationships xmlns="http://schemas.openxmlformats.org/package/2006/relationships"><Relationship Id="rId3" Type="http://schemas.openxmlformats.org/officeDocument/2006/relationships/hyperlink" Target="http://www.agclassroom.org/gan/timeline/farmers_land.htm" TargetMode="External"/><Relationship Id="rId4" Type="http://schemas.openxmlformats.org/officeDocument/2006/relationships/image" Target="../media/image157.jpg"/><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7.xml.rels><?xml version="1.0" encoding="UTF-8" standalone="yes"?>
<Relationships xmlns="http://schemas.openxmlformats.org/package/2006/relationships"><Relationship Id="rId101" Type="http://schemas.openxmlformats.org/officeDocument/2006/relationships/image" Target="../media/image253.png"/><Relationship Id="rId102" Type="http://schemas.openxmlformats.org/officeDocument/2006/relationships/image" Target="../media/image254.jpeg"/><Relationship Id="rId103" Type="http://schemas.openxmlformats.org/officeDocument/2006/relationships/image" Target="../media/image255.jpeg"/><Relationship Id="rId104" Type="http://schemas.openxmlformats.org/officeDocument/2006/relationships/image" Target="../media/image256.jpeg"/><Relationship Id="rId105" Type="http://schemas.openxmlformats.org/officeDocument/2006/relationships/image" Target="../media/image257.jpeg"/><Relationship Id="rId106" Type="http://schemas.openxmlformats.org/officeDocument/2006/relationships/image" Target="../media/image258.jpeg"/><Relationship Id="rId107" Type="http://schemas.openxmlformats.org/officeDocument/2006/relationships/image" Target="../media/image259.png"/><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notesSlide" Target="../notesSlides/notesSlide73.xml"/><Relationship Id="rId4" Type="http://schemas.openxmlformats.org/officeDocument/2006/relationships/image" Target="../media/image159.png"/><Relationship Id="rId5" Type="http://schemas.openxmlformats.org/officeDocument/2006/relationships/image" Target="../media/image160.jpeg"/><Relationship Id="rId6" Type="http://schemas.openxmlformats.org/officeDocument/2006/relationships/image" Target="../media/image161.jpeg"/><Relationship Id="rId7" Type="http://schemas.openxmlformats.org/officeDocument/2006/relationships/image" Target="../media/image162.png"/><Relationship Id="rId8" Type="http://schemas.openxmlformats.org/officeDocument/2006/relationships/oleObject" Target="../embeddings/oleObject1.bin"/><Relationship Id="rId9" Type="http://schemas.openxmlformats.org/officeDocument/2006/relationships/image" Target="../media/image158.png"/><Relationship Id="rId108" Type="http://schemas.openxmlformats.org/officeDocument/2006/relationships/image" Target="../media/image260.png"/><Relationship Id="rId109" Type="http://schemas.openxmlformats.org/officeDocument/2006/relationships/image" Target="../media/image261.png"/><Relationship Id="rId10" Type="http://schemas.openxmlformats.org/officeDocument/2006/relationships/image" Target="../media/image163.png"/><Relationship Id="rId11" Type="http://schemas.openxmlformats.org/officeDocument/2006/relationships/image" Target="../media/image164.png"/><Relationship Id="rId12" Type="http://schemas.openxmlformats.org/officeDocument/2006/relationships/image" Target="../media/image165.jpeg"/><Relationship Id="rId13" Type="http://schemas.openxmlformats.org/officeDocument/2006/relationships/image" Target="../media/image166.jpeg"/><Relationship Id="rId14" Type="http://schemas.openxmlformats.org/officeDocument/2006/relationships/image" Target="../media/image167.jpeg"/><Relationship Id="rId15" Type="http://schemas.openxmlformats.org/officeDocument/2006/relationships/image" Target="../media/image168.jpeg"/><Relationship Id="rId16" Type="http://schemas.openxmlformats.org/officeDocument/2006/relationships/image" Target="../media/image169.jpeg"/><Relationship Id="rId17" Type="http://schemas.openxmlformats.org/officeDocument/2006/relationships/image" Target="../media/image170.jpeg"/><Relationship Id="rId18" Type="http://schemas.openxmlformats.org/officeDocument/2006/relationships/image" Target="../media/image171.jpeg"/><Relationship Id="rId19" Type="http://schemas.openxmlformats.org/officeDocument/2006/relationships/image" Target="../media/image172.jpeg"/><Relationship Id="rId30" Type="http://schemas.openxmlformats.org/officeDocument/2006/relationships/image" Target="../media/image183.jpeg"/><Relationship Id="rId31" Type="http://schemas.openxmlformats.org/officeDocument/2006/relationships/image" Target="../media/image184.jpeg"/><Relationship Id="rId32" Type="http://schemas.openxmlformats.org/officeDocument/2006/relationships/image" Target="../media/image185.jpeg"/><Relationship Id="rId33" Type="http://schemas.openxmlformats.org/officeDocument/2006/relationships/image" Target="../media/image186.jpeg"/><Relationship Id="rId34" Type="http://schemas.openxmlformats.org/officeDocument/2006/relationships/image" Target="../media/image187.png"/><Relationship Id="rId35" Type="http://schemas.openxmlformats.org/officeDocument/2006/relationships/image" Target="../media/image188.jpeg"/><Relationship Id="rId36" Type="http://schemas.openxmlformats.org/officeDocument/2006/relationships/image" Target="../media/image189.jpeg"/><Relationship Id="rId37" Type="http://schemas.openxmlformats.org/officeDocument/2006/relationships/image" Target="../media/image190.jpeg"/><Relationship Id="rId38" Type="http://schemas.openxmlformats.org/officeDocument/2006/relationships/image" Target="../media/image191.jpeg"/><Relationship Id="rId39" Type="http://schemas.openxmlformats.org/officeDocument/2006/relationships/image" Target="../media/image192.jpeg"/><Relationship Id="rId50" Type="http://schemas.openxmlformats.org/officeDocument/2006/relationships/image" Target="../media/image203.jpeg"/><Relationship Id="rId51" Type="http://schemas.openxmlformats.org/officeDocument/2006/relationships/image" Target="../media/image204.jpeg"/><Relationship Id="rId52" Type="http://schemas.openxmlformats.org/officeDocument/2006/relationships/image" Target="../media/image205.jpeg"/><Relationship Id="rId53" Type="http://schemas.openxmlformats.org/officeDocument/2006/relationships/image" Target="../media/image206.jpeg"/><Relationship Id="rId54" Type="http://schemas.openxmlformats.org/officeDocument/2006/relationships/image" Target="../media/image207.jpeg"/><Relationship Id="rId55" Type="http://schemas.openxmlformats.org/officeDocument/2006/relationships/image" Target="../media/image208.jpeg"/><Relationship Id="rId56" Type="http://schemas.openxmlformats.org/officeDocument/2006/relationships/image" Target="../media/image209.jpeg"/><Relationship Id="rId57" Type="http://schemas.openxmlformats.org/officeDocument/2006/relationships/image" Target="../media/image210.jpeg"/><Relationship Id="rId58" Type="http://schemas.openxmlformats.org/officeDocument/2006/relationships/image" Target="../media/image211.jpeg"/><Relationship Id="rId59" Type="http://schemas.openxmlformats.org/officeDocument/2006/relationships/image" Target="../media/image212.jpeg"/><Relationship Id="rId70" Type="http://schemas.openxmlformats.org/officeDocument/2006/relationships/image" Target="../media/image223.png"/><Relationship Id="rId71" Type="http://schemas.openxmlformats.org/officeDocument/2006/relationships/image" Target="../media/image224.jpeg"/><Relationship Id="rId72" Type="http://schemas.openxmlformats.org/officeDocument/2006/relationships/image" Target="../media/image225.jpeg"/><Relationship Id="rId73" Type="http://schemas.openxmlformats.org/officeDocument/2006/relationships/image" Target="../media/image226.png"/><Relationship Id="rId74" Type="http://schemas.openxmlformats.org/officeDocument/2006/relationships/image" Target="../media/image227.png"/><Relationship Id="rId75" Type="http://schemas.openxmlformats.org/officeDocument/2006/relationships/image" Target="../media/image228.jpeg"/><Relationship Id="rId76" Type="http://schemas.openxmlformats.org/officeDocument/2006/relationships/image" Target="../media/image229.jpeg"/><Relationship Id="rId77" Type="http://schemas.openxmlformats.org/officeDocument/2006/relationships/image" Target="../media/image230.png"/><Relationship Id="rId78" Type="http://schemas.openxmlformats.org/officeDocument/2006/relationships/image" Target="../media/image231.jpeg"/><Relationship Id="rId79" Type="http://schemas.openxmlformats.org/officeDocument/2006/relationships/image" Target="../media/image232.png"/><Relationship Id="rId110" Type="http://schemas.openxmlformats.org/officeDocument/2006/relationships/image" Target="../media/image262.png"/><Relationship Id="rId90" Type="http://schemas.openxmlformats.org/officeDocument/2006/relationships/image" Target="../media/image242.png"/><Relationship Id="rId91" Type="http://schemas.openxmlformats.org/officeDocument/2006/relationships/image" Target="../media/image243.gif"/><Relationship Id="rId92" Type="http://schemas.openxmlformats.org/officeDocument/2006/relationships/image" Target="../media/image244.png"/><Relationship Id="rId93" Type="http://schemas.openxmlformats.org/officeDocument/2006/relationships/image" Target="../media/image245.png"/><Relationship Id="rId94" Type="http://schemas.openxmlformats.org/officeDocument/2006/relationships/image" Target="../media/image246.png"/><Relationship Id="rId95" Type="http://schemas.openxmlformats.org/officeDocument/2006/relationships/image" Target="../media/image247.jpeg"/><Relationship Id="rId96" Type="http://schemas.openxmlformats.org/officeDocument/2006/relationships/image" Target="../media/image248.jpeg"/><Relationship Id="rId97" Type="http://schemas.openxmlformats.org/officeDocument/2006/relationships/image" Target="../media/image249.jpg"/><Relationship Id="rId98" Type="http://schemas.openxmlformats.org/officeDocument/2006/relationships/image" Target="../media/image250.png"/><Relationship Id="rId99" Type="http://schemas.openxmlformats.org/officeDocument/2006/relationships/image" Target="../media/image251.png"/><Relationship Id="rId111" Type="http://schemas.openxmlformats.org/officeDocument/2006/relationships/image" Target="../media/image263.png"/><Relationship Id="rId112" Type="http://schemas.openxmlformats.org/officeDocument/2006/relationships/image" Target="../media/image264.png"/><Relationship Id="rId20" Type="http://schemas.openxmlformats.org/officeDocument/2006/relationships/image" Target="../media/image173.jpeg"/><Relationship Id="rId21" Type="http://schemas.openxmlformats.org/officeDocument/2006/relationships/image" Target="../media/image174.jpeg"/><Relationship Id="rId22" Type="http://schemas.openxmlformats.org/officeDocument/2006/relationships/image" Target="../media/image175.jpeg"/><Relationship Id="rId23" Type="http://schemas.openxmlformats.org/officeDocument/2006/relationships/image" Target="../media/image176.jpeg"/><Relationship Id="rId24" Type="http://schemas.openxmlformats.org/officeDocument/2006/relationships/image" Target="../media/image177.jpeg"/><Relationship Id="rId25" Type="http://schemas.openxmlformats.org/officeDocument/2006/relationships/image" Target="../media/image178.jpeg"/><Relationship Id="rId26" Type="http://schemas.openxmlformats.org/officeDocument/2006/relationships/image" Target="../media/image179.jpeg"/><Relationship Id="rId27" Type="http://schemas.openxmlformats.org/officeDocument/2006/relationships/image" Target="../media/image180.jpeg"/><Relationship Id="rId28" Type="http://schemas.openxmlformats.org/officeDocument/2006/relationships/image" Target="../media/image181.jpeg"/><Relationship Id="rId29" Type="http://schemas.openxmlformats.org/officeDocument/2006/relationships/image" Target="../media/image182.jpeg"/><Relationship Id="rId40" Type="http://schemas.openxmlformats.org/officeDocument/2006/relationships/image" Target="../media/image193.jpeg"/><Relationship Id="rId41" Type="http://schemas.openxmlformats.org/officeDocument/2006/relationships/image" Target="../media/image194.jpeg"/><Relationship Id="rId42" Type="http://schemas.openxmlformats.org/officeDocument/2006/relationships/image" Target="../media/image195.jpeg"/><Relationship Id="rId43" Type="http://schemas.openxmlformats.org/officeDocument/2006/relationships/image" Target="../media/image196.jpeg"/><Relationship Id="rId44" Type="http://schemas.openxmlformats.org/officeDocument/2006/relationships/image" Target="../media/image197.png"/><Relationship Id="rId45" Type="http://schemas.openxmlformats.org/officeDocument/2006/relationships/image" Target="../media/image198.jpeg"/><Relationship Id="rId46" Type="http://schemas.openxmlformats.org/officeDocument/2006/relationships/image" Target="../media/image199.jpeg"/><Relationship Id="rId47" Type="http://schemas.openxmlformats.org/officeDocument/2006/relationships/image" Target="../media/image200.jpeg"/><Relationship Id="rId48" Type="http://schemas.openxmlformats.org/officeDocument/2006/relationships/image" Target="../media/image201.png"/><Relationship Id="rId49" Type="http://schemas.openxmlformats.org/officeDocument/2006/relationships/image" Target="../media/image202.jpeg"/><Relationship Id="rId60" Type="http://schemas.openxmlformats.org/officeDocument/2006/relationships/image" Target="../media/image213.jpeg"/><Relationship Id="rId61" Type="http://schemas.openxmlformats.org/officeDocument/2006/relationships/image" Target="../media/image214.jpeg"/><Relationship Id="rId62" Type="http://schemas.openxmlformats.org/officeDocument/2006/relationships/image" Target="../media/image215.jpeg"/><Relationship Id="rId63" Type="http://schemas.openxmlformats.org/officeDocument/2006/relationships/image" Target="../media/image216.jpeg"/><Relationship Id="rId64" Type="http://schemas.openxmlformats.org/officeDocument/2006/relationships/image" Target="../media/image217.jpeg"/><Relationship Id="rId65" Type="http://schemas.openxmlformats.org/officeDocument/2006/relationships/image" Target="../media/image218.jpeg"/><Relationship Id="rId66" Type="http://schemas.openxmlformats.org/officeDocument/2006/relationships/image" Target="../media/image219.jpeg"/><Relationship Id="rId67" Type="http://schemas.openxmlformats.org/officeDocument/2006/relationships/image" Target="../media/image220.jpeg"/><Relationship Id="rId68" Type="http://schemas.openxmlformats.org/officeDocument/2006/relationships/image" Target="../media/image221.jpeg"/><Relationship Id="rId69" Type="http://schemas.openxmlformats.org/officeDocument/2006/relationships/image" Target="../media/image222.jpeg"/><Relationship Id="rId100" Type="http://schemas.openxmlformats.org/officeDocument/2006/relationships/image" Target="../media/image252.png"/><Relationship Id="rId80" Type="http://schemas.openxmlformats.org/officeDocument/2006/relationships/image" Target="../media/image233.jpeg"/><Relationship Id="rId81" Type="http://schemas.openxmlformats.org/officeDocument/2006/relationships/image" Target="../media/image234.jpeg"/><Relationship Id="rId82" Type="http://schemas.openxmlformats.org/officeDocument/2006/relationships/image" Target="../media/image235.jpeg"/><Relationship Id="rId83" Type="http://schemas.openxmlformats.org/officeDocument/2006/relationships/image" Target="../media/image236.jpeg"/><Relationship Id="rId84" Type="http://schemas.openxmlformats.org/officeDocument/2006/relationships/image" Target="../media/image237.png"/><Relationship Id="rId85" Type="http://schemas.openxmlformats.org/officeDocument/2006/relationships/image" Target="../media/image142.png"/><Relationship Id="rId86" Type="http://schemas.openxmlformats.org/officeDocument/2006/relationships/image" Target="../media/image238.png"/><Relationship Id="rId87" Type="http://schemas.openxmlformats.org/officeDocument/2006/relationships/image" Target="../media/image239.png"/><Relationship Id="rId88" Type="http://schemas.openxmlformats.org/officeDocument/2006/relationships/image" Target="../media/image240.png"/><Relationship Id="rId89" Type="http://schemas.openxmlformats.org/officeDocument/2006/relationships/image" Target="../media/image241.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3-12-09 at 14.33.03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43" cy="7381825"/>
          </a:xfrm>
          <a:prstGeom prst="rect">
            <a:avLst/>
          </a:prstGeom>
        </p:spPr>
      </p:pic>
      <p:sp>
        <p:nvSpPr>
          <p:cNvPr id="2" name="Title 1"/>
          <p:cNvSpPr>
            <a:spLocks noGrp="1"/>
          </p:cNvSpPr>
          <p:nvPr>
            <p:ph type="ctrTitle"/>
          </p:nvPr>
        </p:nvSpPr>
        <p:spPr>
          <a:xfrm>
            <a:off x="2999157" y="829097"/>
            <a:ext cx="7529738" cy="4392488"/>
          </a:xfrm>
        </p:spPr>
        <p:txBody>
          <a:bodyPr>
            <a:noAutofit/>
          </a:bodyPr>
          <a:lstStyle/>
          <a:p>
            <a:r>
              <a:rPr lang="en-US" sz="6000" dirty="0">
                <a:solidFill>
                  <a:srgbClr val="008000"/>
                </a:solidFill>
                <a:effectLst>
                  <a:glow rad="635000">
                    <a:schemeClr val="bg1">
                      <a:alpha val="75000"/>
                    </a:schemeClr>
                  </a:glow>
                </a:effectLst>
                <a:ea typeface="ＭＳ Ｐゴシック" charset="-128"/>
              </a:rPr>
              <a:t>Searching for traits of resistance to crop diseases and pests in </a:t>
            </a:r>
            <a:r>
              <a:rPr lang="en-US" sz="6000" dirty="0" smtClean="0">
                <a:solidFill>
                  <a:srgbClr val="008000"/>
                </a:solidFill>
                <a:effectLst>
                  <a:glow rad="635000">
                    <a:schemeClr val="bg1">
                      <a:alpha val="75000"/>
                    </a:schemeClr>
                  </a:glow>
                </a:effectLst>
                <a:ea typeface="ＭＳ Ｐゴシック" charset="-128"/>
              </a:rPr>
              <a:t>wheat and barley landraces</a:t>
            </a:r>
            <a:endParaRPr lang="en-US" sz="6000" dirty="0">
              <a:solidFill>
                <a:srgbClr val="008000"/>
              </a:solidFill>
              <a:effectLst>
                <a:glow rad="635000">
                  <a:schemeClr val="bg1">
                    <a:alpha val="75000"/>
                  </a:schemeClr>
                </a:glow>
              </a:effectLst>
              <a:ea typeface="ＭＳ Ｐゴシック" charset="-128"/>
            </a:endParaRPr>
          </a:p>
        </p:txBody>
      </p:sp>
      <p:pic>
        <p:nvPicPr>
          <p:cNvPr id="10" name="Picture 9" descr="Screen Shot 2014-10-23 at 10.28.11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45721"/>
            <a:ext cx="10688637" cy="1117128"/>
          </a:xfrm>
          <a:prstGeom prst="rect">
            <a:avLst/>
          </a:prstGeom>
        </p:spPr>
      </p:pic>
      <p:pic>
        <p:nvPicPr>
          <p:cNvPr id="11" name="Picture 10" descr="UiO_NHM_Seal_A_ENG.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6487" y="6743131"/>
            <a:ext cx="3600400" cy="554492"/>
          </a:xfrm>
          <a:prstGeom prst="rect">
            <a:avLst/>
          </a:prstGeom>
        </p:spPr>
      </p:pic>
      <p:pic>
        <p:nvPicPr>
          <p:cNvPr id="8" name="Picture 7" descr="csm_logo_endversion_27933bee9b.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1751" y="1189137"/>
            <a:ext cx="2808312" cy="2808312"/>
          </a:xfrm>
          <a:prstGeom prst="rect">
            <a:avLst/>
          </a:prstGeom>
        </p:spPr>
      </p:pic>
      <p:sp>
        <p:nvSpPr>
          <p:cNvPr id="15" name="Rectangle 14"/>
          <p:cNvSpPr/>
          <p:nvPr/>
        </p:nvSpPr>
        <p:spPr>
          <a:xfrm>
            <a:off x="375767" y="6661745"/>
            <a:ext cx="3600400" cy="707886"/>
          </a:xfrm>
          <a:prstGeom prst="rect">
            <a:avLst/>
          </a:prstGeom>
        </p:spPr>
        <p:txBody>
          <a:bodyPr wrap="square">
            <a:spAutoFit/>
          </a:bodyPr>
          <a:lstStyle/>
          <a:p>
            <a:r>
              <a:rPr lang="en-US" sz="2000" dirty="0" smtClean="0"/>
              <a:t>Dag Endresen</a:t>
            </a:r>
          </a:p>
          <a:p>
            <a:r>
              <a:rPr lang="en-US" sz="2000" dirty="0" smtClean="0"/>
              <a:t>GBIF </a:t>
            </a:r>
            <a:r>
              <a:rPr lang="en-US" sz="2000" dirty="0"/>
              <a:t>Norway, University of Oslo </a:t>
            </a:r>
          </a:p>
        </p:txBody>
      </p:sp>
      <p:pic>
        <p:nvPicPr>
          <p:cNvPr id="17" name="Picture 16" descr="GBIF_NO_2_transp.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20183" y="6705781"/>
            <a:ext cx="2304256" cy="73585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y_frog.gif"/>
          <p:cNvPicPr>
            <a:picLocks noChangeAspect="1"/>
          </p:cNvPicPr>
          <p:nvPr/>
        </p:nvPicPr>
        <p:blipFill>
          <a:blip r:embed="rId3">
            <a:lum bright="4000" contrast="9000"/>
          </a:blip>
          <a:stretch>
            <a:fillRect/>
          </a:stretch>
        </p:blipFill>
        <p:spPr>
          <a:xfrm>
            <a:off x="8" y="-21008"/>
            <a:ext cx="4579995" cy="7583858"/>
          </a:xfrm>
          <a:prstGeom prst="rect">
            <a:avLst/>
          </a:prstGeom>
        </p:spPr>
      </p:pic>
      <p:pic>
        <p:nvPicPr>
          <p:cNvPr id="7" name="Picture 6" descr="2010-06-IMG_3540-cut.jpg"/>
          <p:cNvPicPr>
            <a:picLocks noChangeAspect="1"/>
          </p:cNvPicPr>
          <p:nvPr/>
        </p:nvPicPr>
        <p:blipFill>
          <a:blip r:embed="rId4"/>
          <a:stretch>
            <a:fillRect/>
          </a:stretch>
        </p:blipFill>
        <p:spPr>
          <a:xfrm>
            <a:off x="6334922" y="0"/>
            <a:ext cx="4353720" cy="7562850"/>
          </a:xfrm>
          <a:prstGeom prst="rect">
            <a:avLst/>
          </a:prstGeom>
        </p:spPr>
      </p:pic>
      <p:sp>
        <p:nvSpPr>
          <p:cNvPr id="2" name="Title 1"/>
          <p:cNvSpPr>
            <a:spLocks noGrp="1"/>
          </p:cNvSpPr>
          <p:nvPr>
            <p:ph type="title"/>
          </p:nvPr>
        </p:nvSpPr>
        <p:spPr>
          <a:xfrm>
            <a:off x="534462" y="276225"/>
            <a:ext cx="4881865" cy="1056928"/>
          </a:xfrm>
        </p:spPr>
        <p:txBody>
          <a:bodyPr>
            <a:noAutofit/>
          </a:bodyPr>
          <a:lstStyle/>
          <a:p>
            <a:r>
              <a:rPr lang="en-US"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TOPICS:</a:t>
            </a:r>
            <a:endParaRPr lang="en-US" sz="6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Rectangle 7"/>
          <p:cNvSpPr/>
          <p:nvPr/>
        </p:nvSpPr>
        <p:spPr>
          <a:xfrm>
            <a:off x="6568455" y="7021785"/>
            <a:ext cx="3900832" cy="276965"/>
          </a:xfrm>
          <a:prstGeom prst="rect">
            <a:avLst/>
          </a:prstGeom>
          <a:effectLst>
            <a:glow rad="152400">
              <a:schemeClr val="tx1">
                <a:alpha val="80000"/>
              </a:schemeClr>
            </a:glow>
            <a:outerShdw blurRad="63500" dist="50800" dir="2700000" algn="tl" rotWithShape="0">
              <a:srgbClr val="000000">
                <a:alpha val="70000"/>
              </a:srgbClr>
            </a:outerShdw>
            <a:softEdge rad="152400"/>
          </a:effectLst>
        </p:spPr>
        <p:txBody>
          <a:bodyPr wrap="none" lIns="91405" tIns="45703" rIns="91405" bIns="45703">
            <a:spAutoFit/>
          </a:bodyPr>
          <a:lstStyle/>
          <a:p>
            <a:r>
              <a:rPr lang="en-US" sz="1200" dirty="0">
                <a:solidFill>
                  <a:srgbClr val="FFFFFF"/>
                </a:solidFill>
              </a:rPr>
              <a:t>Wheat at </a:t>
            </a:r>
            <a:r>
              <a:rPr lang="en-US" sz="1200" dirty="0" smtClean="0">
                <a:solidFill>
                  <a:srgbClr val="FFFFFF"/>
                </a:solidFill>
              </a:rPr>
              <a:t>Alnarp in Sweden </a:t>
            </a:r>
            <a:r>
              <a:rPr lang="en-US" sz="1200" dirty="0">
                <a:solidFill>
                  <a:srgbClr val="FFFFFF"/>
                </a:solidFill>
              </a:rPr>
              <a:t>June </a:t>
            </a:r>
            <a:r>
              <a:rPr lang="en-US" sz="1200" dirty="0" smtClean="0">
                <a:solidFill>
                  <a:srgbClr val="FFFFFF"/>
                </a:solidFill>
              </a:rPr>
              <a:t>2010, CC-BY Dag Endresen </a:t>
            </a:r>
            <a:endParaRPr lang="en-US" sz="1200" dirty="0">
              <a:solidFill>
                <a:srgbClr val="FFFFFF"/>
              </a:solidFill>
            </a:endParaRPr>
          </a:p>
        </p:txBody>
      </p:sp>
      <p:sp>
        <p:nvSpPr>
          <p:cNvPr id="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2</a:t>
            </a:fld>
            <a:endParaRPr lang="en-US" dirty="0">
              <a:solidFill>
                <a:srgbClr val="FFFF00"/>
              </a:solidFill>
            </a:endParaRPr>
          </a:p>
        </p:txBody>
      </p:sp>
      <p:sp>
        <p:nvSpPr>
          <p:cNvPr id="10" name="Content Placeholder 2"/>
          <p:cNvSpPr>
            <a:spLocks noGrp="1"/>
          </p:cNvSpPr>
          <p:nvPr>
            <p:ph idx="1"/>
          </p:nvPr>
        </p:nvSpPr>
        <p:spPr>
          <a:xfrm>
            <a:off x="375767" y="1477185"/>
            <a:ext cx="5832648" cy="5885655"/>
          </a:xfrm>
        </p:spPr>
        <p:txBody>
          <a:bodyPr>
            <a:normAutofit/>
          </a:bodyPr>
          <a:lstStyle/>
          <a:p>
            <a:r>
              <a:rPr lang="en-US" dirty="0" smtClean="0"/>
              <a:t>Predictive </a:t>
            </a:r>
            <a:r>
              <a:rPr lang="en-US" dirty="0"/>
              <a:t>characterization</a:t>
            </a:r>
          </a:p>
          <a:p>
            <a:pPr lvl="1"/>
            <a:r>
              <a:rPr lang="en-US" dirty="0"/>
              <a:t>Predictive link between climate data and trait data</a:t>
            </a:r>
          </a:p>
          <a:p>
            <a:pPr lvl="1"/>
            <a:r>
              <a:rPr lang="en-US" dirty="0"/>
              <a:t>Some examples of studies:</a:t>
            </a:r>
          </a:p>
          <a:p>
            <a:pPr lvl="2"/>
            <a:r>
              <a:rPr lang="en-US" dirty="0" smtClean="0"/>
              <a:t>Morphology of Nordic </a:t>
            </a:r>
            <a:r>
              <a:rPr lang="en-US" dirty="0"/>
              <a:t>barley</a:t>
            </a:r>
          </a:p>
          <a:p>
            <a:pPr lvl="2"/>
            <a:r>
              <a:rPr lang="en-US" dirty="0"/>
              <a:t>Net blotch on </a:t>
            </a:r>
            <a:r>
              <a:rPr lang="en-US" dirty="0" smtClean="0"/>
              <a:t>barley</a:t>
            </a:r>
            <a:endParaRPr lang="en-US" dirty="0"/>
          </a:p>
          <a:p>
            <a:pPr lvl="2"/>
            <a:r>
              <a:rPr lang="en-US" dirty="0"/>
              <a:t>Stem rust on </a:t>
            </a:r>
            <a:r>
              <a:rPr lang="en-US" dirty="0" smtClean="0"/>
              <a:t>wheat</a:t>
            </a:r>
            <a:endParaRPr lang="en-US" dirty="0"/>
          </a:p>
          <a:p>
            <a:r>
              <a:rPr lang="en-US" dirty="0" smtClean="0"/>
              <a:t>Agricultural </a:t>
            </a:r>
            <a:r>
              <a:rPr lang="en-US" dirty="0"/>
              <a:t>biodiversity informatics and GBIF</a:t>
            </a:r>
          </a:p>
          <a:p>
            <a:r>
              <a:rPr lang="en-US" dirty="0" smtClean="0"/>
              <a:t>Open data publication</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50px-Population_curve.svg.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041" y="901105"/>
            <a:ext cx="10518930" cy="6215732"/>
          </a:xfrm>
          <a:prstGeom prst="rect">
            <a:avLst/>
          </a:prstGeom>
        </p:spPr>
      </p:pic>
      <p:sp>
        <p:nvSpPr>
          <p:cNvPr id="3" name="Rectangle 2"/>
          <p:cNvSpPr/>
          <p:nvPr/>
        </p:nvSpPr>
        <p:spPr>
          <a:xfrm>
            <a:off x="159743" y="253033"/>
            <a:ext cx="10296659" cy="646331"/>
          </a:xfrm>
          <a:prstGeom prst="rect">
            <a:avLst/>
          </a:prstGeom>
        </p:spPr>
        <p:txBody>
          <a:bodyPr wrap="none">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World human population (est.) 10,000 BC – 2000 AD.</a:t>
            </a:r>
          </a:p>
        </p:txBody>
      </p:sp>
      <p:sp>
        <p:nvSpPr>
          <p:cNvPr id="4" name="Rectangle 3"/>
          <p:cNvSpPr/>
          <p:nvPr/>
        </p:nvSpPr>
        <p:spPr>
          <a:xfrm>
            <a:off x="151659" y="7237809"/>
            <a:ext cx="2855244" cy="276999"/>
          </a:xfrm>
          <a:prstGeom prst="rect">
            <a:avLst/>
          </a:prstGeom>
        </p:spPr>
        <p:txBody>
          <a:bodyPr wrap="none">
            <a:spAutoFit/>
          </a:bodyPr>
          <a:lstStyle/>
          <a:p>
            <a:r>
              <a:rPr lang="en-US" sz="1200" dirty="0" smtClean="0">
                <a:solidFill>
                  <a:srgbClr val="7F7F7F"/>
                </a:solidFill>
              </a:rPr>
              <a:t>Illustration: Wiki Commons </a:t>
            </a:r>
            <a:r>
              <a:rPr lang="en-US" sz="1200" dirty="0">
                <a:solidFill>
                  <a:srgbClr val="7F7F7F"/>
                </a:solidFill>
              </a:rPr>
              <a:t>Public </a:t>
            </a:r>
            <a:r>
              <a:rPr lang="en-US" sz="1200" dirty="0" smtClean="0">
                <a:solidFill>
                  <a:srgbClr val="7F7F7F"/>
                </a:solidFill>
              </a:rPr>
              <a:t>Domain.</a:t>
            </a:r>
            <a:endParaRPr lang="en-US" sz="1200" dirty="0">
              <a:solidFill>
                <a:srgbClr val="7F7F7F"/>
              </a:solidFill>
            </a:endParaRPr>
          </a:p>
        </p:txBody>
      </p:sp>
      <p:sp>
        <p:nvSpPr>
          <p:cNvPr id="5" name="Rectangle 4"/>
          <p:cNvSpPr/>
          <p:nvPr/>
        </p:nvSpPr>
        <p:spPr>
          <a:xfrm>
            <a:off x="807815" y="6076389"/>
            <a:ext cx="2068858" cy="369332"/>
          </a:xfrm>
          <a:prstGeom prst="rect">
            <a:avLst/>
          </a:prstGeom>
        </p:spPr>
        <p:txBody>
          <a:bodyPr wrap="none">
            <a:spAutoFit/>
          </a:bodyPr>
          <a:lstStyle/>
          <a:p>
            <a:r>
              <a:rPr lang="en-US" dirty="0" smtClean="0">
                <a:solidFill>
                  <a:srgbClr val="7F7F7F"/>
                </a:solidFill>
              </a:rPr>
              <a:t>Origin of agriculture</a:t>
            </a:r>
            <a:endParaRPr lang="en-US" dirty="0">
              <a:solidFill>
                <a:srgbClr val="7F7F7F"/>
              </a:solidFill>
            </a:endParaRPr>
          </a:p>
        </p:txBody>
      </p:sp>
      <p:sp>
        <p:nvSpPr>
          <p:cNvPr id="6" name="Rectangle 5"/>
          <p:cNvSpPr/>
          <p:nvPr/>
        </p:nvSpPr>
        <p:spPr>
          <a:xfrm>
            <a:off x="5992391" y="6076389"/>
            <a:ext cx="1226004" cy="369332"/>
          </a:xfrm>
          <a:prstGeom prst="rect">
            <a:avLst/>
          </a:prstGeom>
        </p:spPr>
        <p:txBody>
          <a:bodyPr wrap="none">
            <a:spAutoFit/>
          </a:bodyPr>
          <a:lstStyle/>
          <a:p>
            <a:r>
              <a:rPr lang="en-US" dirty="0">
                <a:solidFill>
                  <a:srgbClr val="7F7F7F"/>
                </a:solidFill>
              </a:rPr>
              <a:t>Bronze age</a:t>
            </a:r>
          </a:p>
        </p:txBody>
      </p:sp>
      <p:sp>
        <p:nvSpPr>
          <p:cNvPr id="7" name="Rectangle 6"/>
          <p:cNvSpPr/>
          <p:nvPr/>
        </p:nvSpPr>
        <p:spPr>
          <a:xfrm>
            <a:off x="7343784" y="5932373"/>
            <a:ext cx="952567" cy="369332"/>
          </a:xfrm>
          <a:prstGeom prst="rect">
            <a:avLst/>
          </a:prstGeom>
        </p:spPr>
        <p:txBody>
          <a:bodyPr wrap="none">
            <a:spAutoFit/>
          </a:bodyPr>
          <a:lstStyle/>
          <a:p>
            <a:r>
              <a:rPr lang="en-US" dirty="0" smtClean="0">
                <a:solidFill>
                  <a:srgbClr val="7F7F7F"/>
                </a:solidFill>
              </a:rPr>
              <a:t>Iron age</a:t>
            </a:r>
            <a:endParaRPr lang="en-US" dirty="0">
              <a:solidFill>
                <a:srgbClr val="7F7F7F"/>
              </a:solidFill>
            </a:endParaRPr>
          </a:p>
        </p:txBody>
      </p:sp>
      <p:sp>
        <p:nvSpPr>
          <p:cNvPr id="8" name="Rectangle 7"/>
          <p:cNvSpPr/>
          <p:nvPr/>
        </p:nvSpPr>
        <p:spPr>
          <a:xfrm>
            <a:off x="8919510" y="5151318"/>
            <a:ext cx="845379" cy="646331"/>
          </a:xfrm>
          <a:prstGeom prst="rect">
            <a:avLst/>
          </a:prstGeom>
        </p:spPr>
        <p:txBody>
          <a:bodyPr wrap="none">
            <a:spAutoFit/>
          </a:bodyPr>
          <a:lstStyle/>
          <a:p>
            <a:pPr algn="ctr"/>
            <a:r>
              <a:rPr lang="en-US" dirty="0" smtClean="0">
                <a:solidFill>
                  <a:srgbClr val="7F7F7F"/>
                </a:solidFill>
              </a:rPr>
              <a:t>Middle </a:t>
            </a:r>
          </a:p>
          <a:p>
            <a:pPr algn="ctr"/>
            <a:r>
              <a:rPr lang="en-US" dirty="0" smtClean="0">
                <a:solidFill>
                  <a:srgbClr val="7F7F7F"/>
                </a:solidFill>
              </a:rPr>
              <a:t>ages</a:t>
            </a:r>
            <a:endParaRPr lang="en-US" dirty="0">
              <a:solidFill>
                <a:srgbClr val="7F7F7F"/>
              </a:solidFill>
            </a:endParaRPr>
          </a:p>
        </p:txBody>
      </p:sp>
      <p:sp>
        <p:nvSpPr>
          <p:cNvPr id="9" name="Rectangle 8"/>
          <p:cNvSpPr/>
          <p:nvPr/>
        </p:nvSpPr>
        <p:spPr>
          <a:xfrm>
            <a:off x="9146970" y="2125241"/>
            <a:ext cx="1099965" cy="1238801"/>
          </a:xfrm>
          <a:prstGeom prst="rect">
            <a:avLst/>
          </a:prstGeom>
        </p:spPr>
        <p:txBody>
          <a:bodyPr wrap="none">
            <a:spAutoFit/>
          </a:bodyPr>
          <a:lstStyle/>
          <a:p>
            <a:pPr algn="r"/>
            <a:r>
              <a:rPr lang="en-US" dirty="0" smtClean="0">
                <a:solidFill>
                  <a:srgbClr val="7F7F7F"/>
                </a:solidFill>
              </a:rPr>
              <a:t>Industrial</a:t>
            </a:r>
          </a:p>
          <a:p>
            <a:pPr algn="r"/>
            <a:r>
              <a:rPr lang="en-US" dirty="0" smtClean="0">
                <a:solidFill>
                  <a:srgbClr val="7F7F7F"/>
                </a:solidFill>
              </a:rPr>
              <a:t>age</a:t>
            </a:r>
          </a:p>
          <a:p>
            <a:pPr algn="r"/>
            <a:endParaRPr lang="en-US" sz="1050" dirty="0">
              <a:solidFill>
                <a:srgbClr val="7F7F7F"/>
              </a:solidFill>
            </a:endParaRPr>
          </a:p>
          <a:p>
            <a:pPr algn="r"/>
            <a:r>
              <a:rPr lang="en-US" sz="1400" dirty="0" smtClean="0">
                <a:solidFill>
                  <a:srgbClr val="7F7F7F"/>
                </a:solidFill>
              </a:rPr>
              <a:t>(Industrial</a:t>
            </a:r>
          </a:p>
          <a:p>
            <a:pPr algn="r"/>
            <a:r>
              <a:rPr lang="en-US" sz="1400" dirty="0" smtClean="0">
                <a:solidFill>
                  <a:srgbClr val="7F7F7F"/>
                </a:solidFill>
              </a:rPr>
              <a:t>agriculture)</a:t>
            </a:r>
            <a:endParaRPr lang="en-US" sz="1400" dirty="0">
              <a:solidFill>
                <a:srgbClr val="7F7F7F"/>
              </a:solidFill>
            </a:endParaRPr>
          </a:p>
        </p:txBody>
      </p:sp>
      <p:sp>
        <p:nvSpPr>
          <p:cNvPr id="14" name="Rectangle 13"/>
          <p:cNvSpPr/>
          <p:nvPr/>
        </p:nvSpPr>
        <p:spPr>
          <a:xfrm>
            <a:off x="1671911" y="1765201"/>
            <a:ext cx="5959905" cy="2446824"/>
          </a:xfrm>
          <a:prstGeom prst="rect">
            <a:avLst/>
          </a:prstGeom>
          <a:solidFill>
            <a:schemeClr val="bg1">
              <a:alpha val="50000"/>
            </a:schemeClr>
          </a:solidFill>
        </p:spPr>
        <p:txBody>
          <a:bodyPr wrap="square">
            <a:spAutoFit/>
          </a:bodyPr>
          <a:lstStyle/>
          <a:p>
            <a:pPr marL="0" lvl="1"/>
            <a:r>
              <a:rPr lang="en-US" sz="2700" dirty="0">
                <a:solidFill>
                  <a:srgbClr val="FF0000"/>
                </a:solidFill>
                <a:latin typeface="Calibri" panose="020F0502020204030204" pitchFamily="34" charset="0"/>
              </a:rPr>
              <a:t>To feed the human population in 2050 we will require </a:t>
            </a:r>
            <a:r>
              <a:rPr lang="en-GB" sz="2700" dirty="0" smtClean="0">
                <a:solidFill>
                  <a:srgbClr val="FF0000"/>
                </a:solidFill>
                <a:latin typeface="Calibri" panose="020F0502020204030204" pitchFamily="34" charset="0"/>
              </a:rPr>
              <a:t>agricultural production to </a:t>
            </a:r>
            <a:r>
              <a:rPr lang="en-GB" sz="2700" dirty="0">
                <a:solidFill>
                  <a:srgbClr val="FF0000"/>
                </a:solidFill>
                <a:latin typeface="Calibri" panose="020F0502020204030204" pitchFamily="34" charset="0"/>
              </a:rPr>
              <a:t>increase by </a:t>
            </a:r>
            <a:r>
              <a:rPr lang="en-GB" sz="2700" dirty="0" smtClean="0">
                <a:solidFill>
                  <a:srgbClr val="FF0000"/>
                </a:solidFill>
                <a:latin typeface="Calibri" panose="020F0502020204030204" pitchFamily="34" charset="0"/>
              </a:rPr>
              <a:t>70</a:t>
            </a:r>
            <a:r>
              <a:rPr lang="en-GB" sz="2700" dirty="0">
                <a:solidFill>
                  <a:srgbClr val="FF0000"/>
                </a:solidFill>
                <a:latin typeface="Calibri" panose="020F0502020204030204" pitchFamily="34" charset="0"/>
              </a:rPr>
              <a:t>% globally, and 100% in developing </a:t>
            </a:r>
            <a:r>
              <a:rPr lang="en-GB" sz="2700" dirty="0" smtClean="0">
                <a:solidFill>
                  <a:srgbClr val="FF0000"/>
                </a:solidFill>
                <a:latin typeface="Calibri" panose="020F0502020204030204" pitchFamily="34" charset="0"/>
              </a:rPr>
              <a:t>countries.</a:t>
            </a:r>
          </a:p>
          <a:p>
            <a:pPr marL="0" lvl="1"/>
            <a:endParaRPr lang="en-GB" sz="2700" dirty="0" smtClean="0">
              <a:solidFill>
                <a:srgbClr val="FF0000"/>
              </a:solidFill>
              <a:latin typeface="Calibri" panose="020F0502020204030204" pitchFamily="34" charset="0"/>
            </a:endParaRPr>
          </a:p>
          <a:p>
            <a:pPr marL="0" lvl="1"/>
            <a:r>
              <a:rPr lang="en-US" dirty="0" smtClean="0">
                <a:solidFill>
                  <a:srgbClr val="FF0000"/>
                </a:solidFill>
                <a:latin typeface="Calibri" panose="020F0502020204030204" pitchFamily="34" charset="0"/>
              </a:rPr>
              <a:t>(FAO, </a:t>
            </a:r>
            <a:r>
              <a:rPr lang="en-US" dirty="0" smtClean="0">
                <a:solidFill>
                  <a:srgbClr val="FF0000"/>
                </a:solidFill>
                <a:latin typeface="Calibri" panose="020F0502020204030204" pitchFamily="34" charset="0"/>
                <a:hlinkClick r:id="rId4"/>
              </a:rPr>
              <a:t>2011</a:t>
            </a:r>
            <a:r>
              <a:rPr lang="en-US" dirty="0" smtClean="0">
                <a:solidFill>
                  <a:srgbClr val="FF0000"/>
                </a:solidFill>
                <a:latin typeface="Calibri" panose="020F0502020204030204" pitchFamily="34" charset="0"/>
              </a:rPr>
              <a:t>; FAO, IFAD &amp; WFP, </a:t>
            </a:r>
            <a:r>
              <a:rPr lang="en-US" dirty="0" smtClean="0">
                <a:solidFill>
                  <a:srgbClr val="FF0000"/>
                </a:solidFill>
                <a:latin typeface="Calibri" panose="020F0502020204030204" pitchFamily="34" charset="0"/>
                <a:hlinkClick r:id="rId5"/>
              </a:rPr>
              <a:t>2014</a:t>
            </a:r>
            <a:r>
              <a:rPr lang="en-US" dirty="0" smtClean="0">
                <a:solidFill>
                  <a:srgbClr val="FF0000"/>
                </a:solidFill>
                <a:latin typeface="Calibri" panose="020F0502020204030204" pitchFamily="34" charset="0"/>
              </a:rPr>
              <a:t>)</a:t>
            </a:r>
            <a:r>
              <a:rPr lang="en-US" dirty="0">
                <a:solidFill>
                  <a:srgbClr val="FF0000"/>
                </a:solidFill>
                <a:latin typeface="Calibri" panose="020F0502020204030204" pitchFamily="34" charset="0"/>
              </a:rPr>
              <a:t>.</a:t>
            </a:r>
            <a:endParaRPr lang="pt-PT" dirty="0">
              <a:solidFill>
                <a:srgbClr val="FF0000"/>
              </a:solidFill>
            </a:endParaRPr>
          </a:p>
        </p:txBody>
      </p:sp>
      <p:sp>
        <p:nvSpPr>
          <p:cNvPr id="15" name="Rectangle 14"/>
          <p:cNvSpPr/>
          <p:nvPr/>
        </p:nvSpPr>
        <p:spPr>
          <a:xfrm>
            <a:off x="3256087" y="7222420"/>
            <a:ext cx="7219010" cy="276999"/>
          </a:xfrm>
          <a:prstGeom prst="rect">
            <a:avLst/>
          </a:prstGeom>
        </p:spPr>
        <p:txBody>
          <a:bodyPr wrap="square">
            <a:spAutoFit/>
          </a:bodyPr>
          <a:lstStyle/>
          <a:p>
            <a:r>
              <a:rPr lang="en-US" sz="1200" dirty="0" smtClean="0">
                <a:solidFill>
                  <a:schemeClr val="bg1">
                    <a:lumMod val="50000"/>
                  </a:schemeClr>
                </a:solidFill>
              </a:rPr>
              <a:t>FAO (</a:t>
            </a:r>
            <a:r>
              <a:rPr lang="en-US" sz="1200" dirty="0">
                <a:solidFill>
                  <a:schemeClr val="bg1">
                    <a:lumMod val="50000"/>
                  </a:schemeClr>
                </a:solidFill>
              </a:rPr>
              <a:t>2011). Looking ahead in world food and agriculture: Perspectives to </a:t>
            </a:r>
            <a:r>
              <a:rPr lang="en-US" sz="1200" dirty="0" smtClean="0">
                <a:solidFill>
                  <a:schemeClr val="bg1">
                    <a:lumMod val="50000"/>
                  </a:schemeClr>
                </a:solidFill>
              </a:rPr>
              <a:t>2050</a:t>
            </a:r>
            <a:r>
              <a:rPr lang="en-US" sz="1200" dirty="0">
                <a:solidFill>
                  <a:schemeClr val="bg1">
                    <a:lumMod val="50000"/>
                  </a:schemeClr>
                </a:solidFill>
              </a:rPr>
              <a:t>. . ISBN 978-92-5-106903-</a:t>
            </a:r>
            <a:r>
              <a:rPr lang="en-US" sz="1200" dirty="0" smtClean="0">
                <a:solidFill>
                  <a:schemeClr val="bg1">
                    <a:lumMod val="50000"/>
                  </a:schemeClr>
                </a:solidFill>
              </a:rPr>
              <a:t>5 (p.272).</a:t>
            </a:r>
          </a:p>
        </p:txBody>
      </p:sp>
    </p:spTree>
    <p:extLst>
      <p:ext uri="{BB962C8B-B14F-4D97-AF65-F5344CB8AC3E}">
        <p14:creationId xmlns:p14="http://schemas.microsoft.com/office/powerpoint/2010/main" val="4153306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ojected-agriculture-in-2080-due-to-climate-change_15f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7904" y="1261145"/>
            <a:ext cx="10290733" cy="6233533"/>
          </a:xfrm>
          <a:prstGeom prst="rect">
            <a:avLst/>
          </a:prstGeom>
        </p:spPr>
      </p:pic>
      <p:sp>
        <p:nvSpPr>
          <p:cNvPr id="3" name="Rectangle 2"/>
          <p:cNvSpPr/>
          <p:nvPr/>
        </p:nvSpPr>
        <p:spPr>
          <a:xfrm>
            <a:off x="15728" y="69528"/>
            <a:ext cx="10657182" cy="615553"/>
          </a:xfrm>
          <a:prstGeom prst="rect">
            <a:avLst/>
          </a:prstGeom>
        </p:spPr>
        <p:txBody>
          <a:bodyPr wrap="square">
            <a:spAutoFit/>
          </a:bodyPr>
          <a:lstStyle/>
          <a:p>
            <a:pPr algn="ctr"/>
            <a:r>
              <a:rPr lang="en-US"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Projected impact of climate change on agricultural yields</a:t>
            </a:r>
            <a:endParaRPr lang="en-US" sz="3400" dirty="0"/>
          </a:p>
        </p:txBody>
      </p:sp>
      <p:sp>
        <p:nvSpPr>
          <p:cNvPr id="4" name="TextBox 3"/>
          <p:cNvSpPr txBox="1"/>
          <p:nvPr/>
        </p:nvSpPr>
        <p:spPr>
          <a:xfrm>
            <a:off x="-1" y="685081"/>
            <a:ext cx="10672911" cy="474638"/>
          </a:xfrm>
          <a:prstGeom prst="rect">
            <a:avLst/>
          </a:prstGeom>
          <a:solidFill>
            <a:schemeClr val="bg1">
              <a:alpha val="75000"/>
            </a:schemeClr>
          </a:solidFill>
        </p:spPr>
        <p:txBody>
          <a:bodyPr wrap="square" lIns="104287" tIns="52144" rIns="104287" bIns="52144" rtlCol="0">
            <a:spAutoFit/>
          </a:bodyPr>
          <a:lstStyle/>
          <a:p>
            <a:pPr algn="ctr">
              <a:buNone/>
            </a:pPr>
            <a:r>
              <a:rPr lang="en-US" sz="2400" dirty="0" smtClean="0">
                <a:solidFill>
                  <a:srgbClr val="FF0000"/>
                </a:solidFill>
              </a:rPr>
              <a:t>Agricultural production will decrease by 2% each decade (IPCC AR5 WGII, </a:t>
            </a:r>
            <a:r>
              <a:rPr lang="en-US" sz="2400" dirty="0" smtClean="0">
                <a:solidFill>
                  <a:srgbClr val="FF0000"/>
                </a:solidFill>
                <a:hlinkClick r:id="rId4"/>
              </a:rPr>
              <a:t>2014</a:t>
            </a:r>
            <a:r>
              <a:rPr lang="en-US" sz="2400" dirty="0" smtClean="0">
                <a:solidFill>
                  <a:srgbClr val="FF0000"/>
                </a:solidFill>
              </a:rPr>
              <a:t>).</a:t>
            </a:r>
            <a:endParaRPr lang="en-US" sz="2400" dirty="0">
              <a:solidFill>
                <a:srgbClr val="FF0000"/>
              </a:solidFill>
            </a:endParaRPr>
          </a:p>
        </p:txBody>
      </p:sp>
      <p:sp>
        <p:nvSpPr>
          <p:cNvPr id="5" name="Rectangle 4"/>
          <p:cNvSpPr/>
          <p:nvPr/>
        </p:nvSpPr>
        <p:spPr>
          <a:xfrm>
            <a:off x="87736" y="6622836"/>
            <a:ext cx="2376263" cy="830997"/>
          </a:xfrm>
          <a:prstGeom prst="rect">
            <a:avLst/>
          </a:prstGeom>
        </p:spPr>
        <p:txBody>
          <a:bodyPr wrap="square">
            <a:spAutoFit/>
          </a:bodyPr>
          <a:lstStyle/>
          <a:p>
            <a:r>
              <a:rPr lang="en-US" sz="1200" dirty="0" smtClean="0">
                <a:solidFill>
                  <a:schemeClr val="tx1">
                    <a:lumMod val="65000"/>
                    <a:lumOff val="35000"/>
                  </a:schemeClr>
                </a:solidFill>
              </a:rPr>
              <a:t>Map by Hugo </a:t>
            </a:r>
            <a:r>
              <a:rPr lang="en-US" sz="1200" dirty="0" err="1" smtClean="0">
                <a:solidFill>
                  <a:schemeClr val="tx1">
                    <a:lumMod val="65000"/>
                    <a:lumOff val="35000"/>
                  </a:schemeClr>
                </a:solidFill>
              </a:rPr>
              <a:t>Ahlenius</a:t>
            </a:r>
            <a:r>
              <a:rPr lang="en-US" sz="1200" dirty="0" smtClean="0">
                <a:solidFill>
                  <a:schemeClr val="tx1">
                    <a:lumMod val="65000"/>
                    <a:lumOff val="35000"/>
                  </a:schemeClr>
                </a:solidFill>
              </a:rPr>
              <a:t>, </a:t>
            </a:r>
          </a:p>
          <a:p>
            <a:r>
              <a:rPr lang="en-US" sz="1200" dirty="0" smtClean="0">
                <a:solidFill>
                  <a:schemeClr val="tx1">
                    <a:lumMod val="65000"/>
                    <a:lumOff val="35000"/>
                  </a:schemeClr>
                </a:solidFill>
              </a:rPr>
              <a:t>GRID-Arendal (</a:t>
            </a:r>
            <a:r>
              <a:rPr lang="en-US" sz="1200" dirty="0" smtClean="0">
                <a:solidFill>
                  <a:schemeClr val="tx1">
                    <a:lumMod val="65000"/>
                    <a:lumOff val="35000"/>
                  </a:schemeClr>
                </a:solidFill>
                <a:hlinkClick r:id="rId5"/>
              </a:rPr>
              <a:t>2008</a:t>
            </a:r>
            <a:r>
              <a:rPr lang="en-US" sz="1200" dirty="0" smtClean="0">
                <a:solidFill>
                  <a:schemeClr val="tx1">
                    <a:lumMod val="65000"/>
                    <a:lumOff val="35000"/>
                  </a:schemeClr>
                </a:solidFill>
              </a:rPr>
              <a:t>).</a:t>
            </a:r>
          </a:p>
          <a:p>
            <a:r>
              <a:rPr lang="en-US" sz="1200" dirty="0" smtClean="0">
                <a:solidFill>
                  <a:schemeClr val="tx1">
                    <a:lumMod val="65000"/>
                    <a:lumOff val="35000"/>
                  </a:schemeClr>
                </a:solidFill>
              </a:rPr>
              <a:t>Source</a:t>
            </a:r>
            <a:r>
              <a:rPr lang="en-US" sz="1200" dirty="0">
                <a:solidFill>
                  <a:schemeClr val="tx1">
                    <a:lumMod val="65000"/>
                    <a:lumOff val="35000"/>
                  </a:schemeClr>
                </a:solidFill>
              </a:rPr>
              <a:t>: Cline W. (</a:t>
            </a:r>
            <a:r>
              <a:rPr lang="en-US" sz="1200" dirty="0">
                <a:solidFill>
                  <a:schemeClr val="tx1">
                    <a:lumMod val="65000"/>
                    <a:lumOff val="35000"/>
                  </a:schemeClr>
                </a:solidFill>
                <a:hlinkClick r:id="rId6"/>
              </a:rPr>
              <a:t>2007</a:t>
            </a:r>
            <a:r>
              <a:rPr lang="en-US" sz="1200" dirty="0">
                <a:solidFill>
                  <a:schemeClr val="tx1">
                    <a:lumMod val="65000"/>
                    <a:lumOff val="35000"/>
                  </a:schemeClr>
                </a:solidFill>
              </a:rPr>
              <a:t>, </a:t>
            </a:r>
            <a:r>
              <a:rPr lang="en-US" sz="1200" dirty="0">
                <a:solidFill>
                  <a:schemeClr val="tx1">
                    <a:lumMod val="65000"/>
                    <a:lumOff val="35000"/>
                  </a:schemeClr>
                </a:solidFill>
                <a:hlinkClick r:id="rId7"/>
              </a:rPr>
              <a:t>2008</a:t>
            </a:r>
            <a:r>
              <a:rPr lang="en-US" sz="1200" dirty="0">
                <a:solidFill>
                  <a:schemeClr val="tx1">
                    <a:lumMod val="65000"/>
                    <a:lumOff val="35000"/>
                  </a:schemeClr>
                </a:solidFill>
              </a:rPr>
              <a:t>). Global Warming and Agriculture.</a:t>
            </a:r>
          </a:p>
        </p:txBody>
      </p:sp>
      <p:sp>
        <p:nvSpPr>
          <p:cNvPr id="7" name="Rectangle 6"/>
          <p:cNvSpPr/>
          <p:nvPr/>
        </p:nvSpPr>
        <p:spPr>
          <a:xfrm>
            <a:off x="5704359" y="1621185"/>
            <a:ext cx="2841192" cy="461665"/>
          </a:xfrm>
          <a:prstGeom prst="rect">
            <a:avLst/>
          </a:prstGeom>
        </p:spPr>
        <p:txBody>
          <a:bodyPr wrap="none">
            <a:spAutoFit/>
          </a:bodyPr>
          <a:lstStyle/>
          <a:p>
            <a:r>
              <a:rPr lang="en-US" sz="2400" b="1" dirty="0" smtClean="0">
                <a:solidFill>
                  <a:srgbClr val="008000"/>
                </a:solidFill>
              </a:rPr>
              <a:t>+ carbon </a:t>
            </a:r>
            <a:r>
              <a:rPr lang="en-US" sz="2400" b="1" dirty="0">
                <a:solidFill>
                  <a:srgbClr val="008000"/>
                </a:solidFill>
              </a:rPr>
              <a:t>fertilization</a:t>
            </a:r>
          </a:p>
        </p:txBody>
      </p:sp>
      <p:sp>
        <p:nvSpPr>
          <p:cNvPr id="8" name="Rectangle 7"/>
          <p:cNvSpPr/>
          <p:nvPr/>
        </p:nvSpPr>
        <p:spPr>
          <a:xfrm>
            <a:off x="6360277" y="4831928"/>
            <a:ext cx="2800466" cy="461665"/>
          </a:xfrm>
          <a:prstGeom prst="rect">
            <a:avLst/>
          </a:prstGeom>
        </p:spPr>
        <p:txBody>
          <a:bodyPr wrap="none">
            <a:spAutoFit/>
          </a:bodyPr>
          <a:lstStyle/>
          <a:p>
            <a:r>
              <a:rPr lang="en-US" sz="2400" b="1" dirty="0" smtClean="0">
                <a:solidFill>
                  <a:srgbClr val="FF0000"/>
                </a:solidFill>
              </a:rPr>
              <a:t>- evapotranspiration</a:t>
            </a:r>
            <a:endParaRPr lang="en-US" sz="2400" b="1" dirty="0">
              <a:solidFill>
                <a:srgbClr val="FF0000"/>
              </a:solidFill>
            </a:endParaRPr>
          </a:p>
        </p:txBody>
      </p:sp>
    </p:spTree>
    <p:extLst>
      <p:ext uri="{BB962C8B-B14F-4D97-AF65-F5344CB8AC3E}">
        <p14:creationId xmlns:p14="http://schemas.microsoft.com/office/powerpoint/2010/main" val="162331213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63px-Countriesbyfertilityrate.svg.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405161"/>
            <a:ext cx="9088735" cy="5486752"/>
          </a:xfrm>
          <a:prstGeom prst="rect">
            <a:avLst/>
          </a:prstGeom>
        </p:spPr>
      </p:pic>
      <p:sp>
        <p:nvSpPr>
          <p:cNvPr id="3" name="Rectangle 2"/>
          <p:cNvSpPr/>
          <p:nvPr/>
        </p:nvSpPr>
        <p:spPr>
          <a:xfrm>
            <a:off x="2031951" y="7093793"/>
            <a:ext cx="5818144" cy="307777"/>
          </a:xfrm>
          <a:prstGeom prst="rect">
            <a:avLst/>
          </a:prstGeom>
        </p:spPr>
        <p:txBody>
          <a:bodyPr wrap="none">
            <a:spAutoFit/>
          </a:bodyPr>
          <a:lstStyle/>
          <a:p>
            <a:r>
              <a:rPr lang="en-US" sz="1400" dirty="0">
                <a:solidFill>
                  <a:srgbClr val="7F7F7F"/>
                </a:solidFill>
              </a:rPr>
              <a:t>CC-BY-SA Supaman89, </a:t>
            </a:r>
            <a:r>
              <a:rPr lang="en-US" sz="1400" dirty="0" smtClean="0">
                <a:solidFill>
                  <a:srgbClr val="7F7F7F"/>
                </a:solidFill>
              </a:rPr>
              <a:t>Wiki Commons</a:t>
            </a:r>
            <a:r>
              <a:rPr lang="en-US" sz="1400" dirty="0">
                <a:solidFill>
                  <a:srgbClr val="7F7F7F"/>
                </a:solidFill>
              </a:rPr>
              <a:t>.</a:t>
            </a:r>
            <a:r>
              <a:rPr lang="en-US" sz="1400" dirty="0" smtClean="0">
                <a:solidFill>
                  <a:srgbClr val="7F7F7F"/>
                </a:solidFill>
              </a:rPr>
              <a:t> Data from CIA World Fact Book (2014).</a:t>
            </a:r>
            <a:endParaRPr lang="en-US" sz="1400" dirty="0">
              <a:solidFill>
                <a:srgbClr val="7F7F7F"/>
              </a:solidFill>
            </a:endParaRPr>
          </a:p>
        </p:txBody>
      </p:sp>
      <p:pic>
        <p:nvPicPr>
          <p:cNvPr id="5" name="Picture 4" descr="Screen Shot 2014-10-21 at 14.09.05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5077569"/>
            <a:ext cx="807815" cy="2485281"/>
          </a:xfrm>
          <a:prstGeom prst="rect">
            <a:avLst/>
          </a:prstGeom>
        </p:spPr>
      </p:pic>
      <p:pic>
        <p:nvPicPr>
          <p:cNvPr id="4" name="Picture 3" descr="Screen Shot 2014-10-21 at 14.08.22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3799" y="4933553"/>
            <a:ext cx="1129787" cy="1746035"/>
          </a:xfrm>
          <a:prstGeom prst="rect">
            <a:avLst/>
          </a:prstGeom>
        </p:spPr>
      </p:pic>
      <p:sp>
        <p:nvSpPr>
          <p:cNvPr id="6" name="Rectangle 5"/>
          <p:cNvSpPr/>
          <p:nvPr/>
        </p:nvSpPr>
        <p:spPr>
          <a:xfrm>
            <a:off x="936770" y="325041"/>
            <a:ext cx="9103674" cy="769441"/>
          </a:xfrm>
          <a:prstGeom prst="rect">
            <a:avLst/>
          </a:prstGeom>
        </p:spPr>
        <p:txBody>
          <a:bodyPr wrap="none">
            <a:spAutoFit/>
          </a:bodyPr>
          <a:lstStyle/>
          <a:p>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Population growth (total fertility rate)</a:t>
            </a:r>
          </a:p>
        </p:txBody>
      </p:sp>
      <p:sp>
        <p:nvSpPr>
          <p:cNvPr id="8" name="Rectangle 7"/>
          <p:cNvSpPr/>
          <p:nvPr/>
        </p:nvSpPr>
        <p:spPr>
          <a:xfrm>
            <a:off x="7504559" y="3781425"/>
            <a:ext cx="2757180" cy="646331"/>
          </a:xfrm>
          <a:prstGeom prst="rect">
            <a:avLst/>
          </a:prstGeom>
        </p:spPr>
        <p:txBody>
          <a:bodyPr wrap="square">
            <a:spAutoFit/>
          </a:bodyPr>
          <a:lstStyle/>
          <a:p>
            <a:pPr algn="r"/>
            <a:r>
              <a:rPr lang="en-US" dirty="0" smtClean="0">
                <a:solidFill>
                  <a:srgbClr val="FF0000"/>
                </a:solidFill>
              </a:rPr>
              <a:t>High population growth</a:t>
            </a:r>
          </a:p>
          <a:p>
            <a:pPr algn="r"/>
            <a:r>
              <a:rPr lang="en-US" dirty="0" smtClean="0">
                <a:solidFill>
                  <a:srgbClr val="FF0000"/>
                </a:solidFill>
              </a:rPr>
              <a:t>Decreased food production</a:t>
            </a:r>
            <a:endParaRPr lang="en-US" dirty="0">
              <a:solidFill>
                <a:srgbClr val="FF0000"/>
              </a:solidFill>
            </a:endParaRPr>
          </a:p>
        </p:txBody>
      </p:sp>
      <p:cxnSp>
        <p:nvCxnSpPr>
          <p:cNvPr id="10" name="Straight Arrow Connector 9"/>
          <p:cNvCxnSpPr/>
          <p:nvPr/>
        </p:nvCxnSpPr>
        <p:spPr>
          <a:xfrm>
            <a:off x="10384879" y="1693193"/>
            <a:ext cx="0" cy="1440160"/>
          </a:xfrm>
          <a:prstGeom prst="straightConnector1">
            <a:avLst/>
          </a:prstGeom>
          <a:ln w="63500">
            <a:solidFill>
              <a:srgbClr val="008000">
                <a:alpha val="50000"/>
              </a:srgb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7504559" y="2197249"/>
            <a:ext cx="2757180" cy="646331"/>
          </a:xfrm>
          <a:prstGeom prst="rect">
            <a:avLst/>
          </a:prstGeom>
        </p:spPr>
        <p:txBody>
          <a:bodyPr wrap="square">
            <a:spAutoFit/>
          </a:bodyPr>
          <a:lstStyle/>
          <a:p>
            <a:pPr algn="r"/>
            <a:r>
              <a:rPr lang="en-US" dirty="0" smtClean="0">
                <a:solidFill>
                  <a:srgbClr val="008000"/>
                </a:solidFill>
              </a:rPr>
              <a:t>Low population growth</a:t>
            </a:r>
          </a:p>
          <a:p>
            <a:pPr algn="r"/>
            <a:r>
              <a:rPr lang="en-US" dirty="0" smtClean="0">
                <a:solidFill>
                  <a:srgbClr val="008000"/>
                </a:solidFill>
              </a:rPr>
              <a:t>Increased food production</a:t>
            </a:r>
            <a:endParaRPr lang="en-US" dirty="0">
              <a:solidFill>
                <a:srgbClr val="008000"/>
              </a:solidFill>
            </a:endParaRPr>
          </a:p>
        </p:txBody>
      </p:sp>
      <p:cxnSp>
        <p:nvCxnSpPr>
          <p:cNvPr id="11" name="Straight Arrow Connector 10"/>
          <p:cNvCxnSpPr/>
          <p:nvPr/>
        </p:nvCxnSpPr>
        <p:spPr>
          <a:xfrm>
            <a:off x="10384879" y="3421385"/>
            <a:ext cx="0" cy="1440160"/>
          </a:xfrm>
          <a:prstGeom prst="straightConnector1">
            <a:avLst/>
          </a:prstGeom>
          <a:ln w="63500">
            <a:solidFill>
              <a:srgbClr val="FF0000">
                <a:alpha val="50000"/>
              </a:srgb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9232751" y="4357489"/>
            <a:ext cx="934871" cy="276999"/>
          </a:xfrm>
          <a:prstGeom prst="rect">
            <a:avLst/>
          </a:prstGeom>
        </p:spPr>
        <p:txBody>
          <a:bodyPr wrap="none">
            <a:spAutoFit/>
          </a:bodyPr>
          <a:lstStyle/>
          <a:p>
            <a:r>
              <a:rPr lang="en-US" sz="1200" dirty="0" smtClean="0">
                <a:solidFill>
                  <a:srgbClr val="7F7F7F"/>
                </a:solidFill>
              </a:rPr>
              <a:t>(Cline 2007)</a:t>
            </a:r>
            <a:endParaRPr lang="en-US" sz="1200" dirty="0">
              <a:solidFill>
                <a:srgbClr val="7F7F7F"/>
              </a:solidFill>
            </a:endParaRPr>
          </a:p>
        </p:txBody>
      </p:sp>
      <p:sp>
        <p:nvSpPr>
          <p:cNvPr id="12" name="Rectangle 11"/>
          <p:cNvSpPr/>
          <p:nvPr/>
        </p:nvSpPr>
        <p:spPr>
          <a:xfrm>
            <a:off x="9232751" y="2773313"/>
            <a:ext cx="934871" cy="276999"/>
          </a:xfrm>
          <a:prstGeom prst="rect">
            <a:avLst/>
          </a:prstGeom>
        </p:spPr>
        <p:txBody>
          <a:bodyPr wrap="none">
            <a:spAutoFit/>
          </a:bodyPr>
          <a:lstStyle/>
          <a:p>
            <a:r>
              <a:rPr lang="en-US" sz="1200" dirty="0" smtClean="0">
                <a:solidFill>
                  <a:srgbClr val="7F7F7F"/>
                </a:solidFill>
              </a:rPr>
              <a:t>(Cline 2007)</a:t>
            </a:r>
            <a:endParaRPr lang="en-US" sz="1200" dirty="0">
              <a:solidFill>
                <a:srgbClr val="7F7F7F"/>
              </a:solidFill>
            </a:endParaRPr>
          </a:p>
        </p:txBody>
      </p:sp>
    </p:spTree>
    <p:extLst>
      <p:ext uri="{BB962C8B-B14F-4D97-AF65-F5344CB8AC3E}">
        <p14:creationId xmlns:p14="http://schemas.microsoft.com/office/powerpoint/2010/main" val="15426793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27 at 21.45.04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2" name="Rectangle 1"/>
          <p:cNvSpPr/>
          <p:nvPr/>
        </p:nvSpPr>
        <p:spPr>
          <a:xfrm>
            <a:off x="4552231" y="37009"/>
            <a:ext cx="6136406" cy="7525136"/>
          </a:xfrm>
          <a:prstGeom prst="rect">
            <a:avLst/>
          </a:prstGeom>
          <a:solidFill>
            <a:schemeClr val="bg1">
              <a:lumMod val="95000"/>
              <a:alpha val="90000"/>
            </a:schemeClr>
          </a:solidFill>
        </p:spPr>
        <p:txBody>
          <a:bodyPr wrap="square">
            <a:spAutoFit/>
          </a:bodyPr>
          <a:lstStyle/>
          <a:p>
            <a:pPr>
              <a:spcAft>
                <a:spcPts val="600"/>
              </a:spcAft>
              <a:tabLst>
                <a:tab pos="1709738" algn="l"/>
              </a:tabLst>
            </a:pPr>
            <a:endParaRPr lang="en-US" sz="4400" b="1" dirty="0" smtClean="0"/>
          </a:p>
          <a:p>
            <a:pPr marL="541338" indent="-363538">
              <a:spcAft>
                <a:spcPts val="600"/>
              </a:spcAft>
              <a:tabLst>
                <a:tab pos="1709738" algn="l"/>
              </a:tabLst>
            </a:pPr>
            <a:r>
              <a:rPr lang="en-US" sz="4400" b="1" dirty="0" smtClean="0"/>
              <a:t>WE NEED CROPS:</a:t>
            </a:r>
            <a:endParaRPr lang="en-US" sz="1050" b="1" dirty="0" smtClean="0"/>
          </a:p>
          <a:p>
            <a:pPr marL="541338" indent="-363538">
              <a:spcAft>
                <a:spcPts val="600"/>
              </a:spcAft>
              <a:buFont typeface="Arial"/>
              <a:buChar char="•"/>
            </a:pPr>
            <a:r>
              <a:rPr lang="en-US" sz="3200" dirty="0" smtClean="0"/>
              <a:t> with higher yields</a:t>
            </a:r>
          </a:p>
          <a:p>
            <a:pPr marL="541338" indent="-363538">
              <a:spcAft>
                <a:spcPts val="600"/>
              </a:spcAft>
              <a:buFont typeface="Arial"/>
              <a:buChar char="•"/>
            </a:pPr>
            <a:r>
              <a:rPr lang="en-US" sz="3200" dirty="0" smtClean="0"/>
              <a:t> with higher nutritional value</a:t>
            </a:r>
          </a:p>
          <a:p>
            <a:pPr marL="541338" indent="-363538">
              <a:spcAft>
                <a:spcPts val="600"/>
              </a:spcAft>
              <a:buFont typeface="Arial"/>
              <a:buChar char="•"/>
            </a:pPr>
            <a:r>
              <a:rPr lang="en-US" sz="3200" dirty="0" smtClean="0"/>
              <a:t> adapted to degraded lands</a:t>
            </a:r>
          </a:p>
          <a:p>
            <a:pPr marL="541338" indent="-363538">
              <a:spcAft>
                <a:spcPts val="600"/>
              </a:spcAft>
              <a:buFont typeface="Arial"/>
              <a:buChar char="•"/>
            </a:pPr>
            <a:r>
              <a:rPr lang="en-US" sz="3200" dirty="0" smtClean="0"/>
              <a:t> adapted to changing environments</a:t>
            </a:r>
          </a:p>
          <a:p>
            <a:pPr marL="541338" indent="-363538">
              <a:spcAft>
                <a:spcPts val="600"/>
              </a:spcAft>
              <a:buFont typeface="Arial" pitchFamily="34" charset="0"/>
              <a:buChar char="•"/>
            </a:pPr>
            <a:endParaRPr lang="en-US" sz="3200" dirty="0" smtClean="0"/>
          </a:p>
          <a:p>
            <a:pPr marL="541338" indent="-363538"/>
            <a:r>
              <a:rPr lang="en-US" sz="2400" dirty="0" smtClean="0"/>
              <a:t>Untapped genetic diversity can be found in: </a:t>
            </a:r>
          </a:p>
          <a:p>
            <a:pPr marL="541338" indent="-363538"/>
            <a:r>
              <a:rPr lang="en-US" sz="3200" b="1" dirty="0" smtClean="0"/>
              <a:t>Traditional cultivars, landraces</a:t>
            </a:r>
          </a:p>
          <a:p>
            <a:pPr marL="541338" indent="-363538"/>
            <a:r>
              <a:rPr lang="en-US" sz="3200" b="1" dirty="0" smtClean="0"/>
              <a:t>and Crop Wild Relatives!</a:t>
            </a:r>
          </a:p>
          <a:p>
            <a:pPr marL="719138" indent="-363538"/>
            <a:endParaRPr lang="en-US" sz="3200" b="1" dirty="0"/>
          </a:p>
          <a:p>
            <a:pPr marL="719138" indent="-363538"/>
            <a:endParaRPr lang="en-US" sz="3200" b="1" dirty="0" smtClean="0"/>
          </a:p>
          <a:p>
            <a:pPr marL="719138" indent="-363538"/>
            <a:endParaRPr lang="en-US" sz="1600" b="1" dirty="0"/>
          </a:p>
        </p:txBody>
      </p:sp>
      <p:sp>
        <p:nvSpPr>
          <p:cNvPr id="4" name="Rectangle 3"/>
          <p:cNvSpPr/>
          <p:nvPr/>
        </p:nvSpPr>
        <p:spPr>
          <a:xfrm>
            <a:off x="231751" y="6917438"/>
            <a:ext cx="3240360" cy="461665"/>
          </a:xfrm>
          <a:prstGeom prst="rect">
            <a:avLst/>
          </a:prstGeom>
        </p:spPr>
        <p:txBody>
          <a:bodyPr wrap="square">
            <a:spAutoFit/>
          </a:bodyPr>
          <a:lstStyle/>
          <a:p>
            <a:r>
              <a:rPr lang="en-US" sz="1200" dirty="0">
                <a:solidFill>
                  <a:srgbClr val="FFFFFF"/>
                </a:solidFill>
              </a:rPr>
              <a:t>Sea </a:t>
            </a:r>
            <a:r>
              <a:rPr lang="en-US" sz="1200" dirty="0" err="1">
                <a:solidFill>
                  <a:srgbClr val="FFFFFF"/>
                </a:solidFill>
              </a:rPr>
              <a:t>cale</a:t>
            </a:r>
            <a:r>
              <a:rPr lang="en-US" sz="1200" dirty="0">
                <a:solidFill>
                  <a:srgbClr val="FFFFFF"/>
                </a:solidFill>
              </a:rPr>
              <a:t> (</a:t>
            </a:r>
            <a:r>
              <a:rPr lang="en-US" sz="1200" i="1" dirty="0">
                <a:solidFill>
                  <a:srgbClr val="FFFFFF"/>
                </a:solidFill>
              </a:rPr>
              <a:t>Crambe maritima </a:t>
            </a:r>
            <a:r>
              <a:rPr lang="en-US" sz="1200" dirty="0">
                <a:solidFill>
                  <a:srgbClr val="FFFFFF"/>
                </a:solidFill>
              </a:rPr>
              <a:t>L.) at </a:t>
            </a:r>
            <a:r>
              <a:rPr lang="en-US" sz="1200" dirty="0" err="1">
                <a:solidFill>
                  <a:srgbClr val="FFFFFF"/>
                </a:solidFill>
              </a:rPr>
              <a:t>Spornes</a:t>
            </a:r>
            <a:r>
              <a:rPr lang="en-US" sz="1200" dirty="0">
                <a:solidFill>
                  <a:srgbClr val="FFFFFF"/>
                </a:solidFill>
              </a:rPr>
              <a:t>, </a:t>
            </a:r>
            <a:r>
              <a:rPr lang="en-US" sz="1200" dirty="0" err="1" smtClean="0">
                <a:solidFill>
                  <a:srgbClr val="FFFFFF"/>
                </a:solidFill>
              </a:rPr>
              <a:t>Tromøy</a:t>
            </a:r>
            <a:r>
              <a:rPr lang="en-US" sz="1200" dirty="0" smtClean="0">
                <a:solidFill>
                  <a:srgbClr val="FFFFFF"/>
                </a:solidFill>
              </a:rPr>
              <a:t>, Norway, July 2013, CC-by Dag Endresen.</a:t>
            </a:r>
            <a:endParaRPr lang="en-US" sz="1200" dirty="0">
              <a:solidFill>
                <a:srgbClr val="FFFFFF"/>
              </a:solidFill>
            </a:endParaRPr>
          </a:p>
        </p:txBody>
      </p:sp>
    </p:spTree>
    <p:extLst>
      <p:ext uri="{BB962C8B-B14F-4D97-AF65-F5344CB8AC3E}">
        <p14:creationId xmlns:p14="http://schemas.microsoft.com/office/powerpoint/2010/main" val="168291816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300" y="4"/>
            <a:ext cx="9976061" cy="1479408"/>
          </a:xfrm>
        </p:spPr>
        <p:txBody>
          <a:bodyPr>
            <a:noAutofit/>
          </a:bodyPr>
          <a:lstStyle/>
          <a:p>
            <a:r>
              <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Domestication and cultivated plants:</a:t>
            </a:r>
            <a:r>
              <a:rPr lang="en-US" sz="5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5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Utilizing genetic potential from the wild</a:t>
            </a:r>
            <a:endParaRPr lang="en-US" sz="5500" dirty="0"/>
          </a:p>
        </p:txBody>
      </p:sp>
      <p:pic>
        <p:nvPicPr>
          <p:cNvPr id="5" name="Picture 4" descr="corn_wild_teosinte.jpg"/>
          <p:cNvPicPr>
            <a:picLocks noChangeAspect="1"/>
          </p:cNvPicPr>
          <p:nvPr/>
        </p:nvPicPr>
        <p:blipFill>
          <a:blip r:embed="rId3"/>
          <a:stretch>
            <a:fillRect/>
          </a:stretch>
        </p:blipFill>
        <p:spPr>
          <a:xfrm>
            <a:off x="445360" y="5344765"/>
            <a:ext cx="1760210" cy="2134054"/>
          </a:xfrm>
          <a:prstGeom prst="rect">
            <a:avLst/>
          </a:prstGeom>
        </p:spPr>
      </p:pic>
      <p:pic>
        <p:nvPicPr>
          <p:cNvPr id="6" name="Picture 5" descr="corn_domestic.jpg"/>
          <p:cNvPicPr>
            <a:picLocks noChangeAspect="1"/>
          </p:cNvPicPr>
          <p:nvPr/>
        </p:nvPicPr>
        <p:blipFill>
          <a:blip r:embed="rId4"/>
          <a:stretch>
            <a:fillRect/>
          </a:stretch>
        </p:blipFill>
        <p:spPr>
          <a:xfrm>
            <a:off x="4674610" y="5344785"/>
            <a:ext cx="1738575" cy="2125917"/>
          </a:xfrm>
          <a:prstGeom prst="rect">
            <a:avLst/>
          </a:prstGeom>
        </p:spPr>
      </p:pic>
      <p:pic>
        <p:nvPicPr>
          <p:cNvPr id="7" name="Picture 6" descr="teosinte-corn.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3501" y="5428798"/>
            <a:ext cx="2752401" cy="1176442"/>
          </a:xfrm>
          <a:prstGeom prst="rect">
            <a:avLst/>
          </a:prstGeom>
        </p:spPr>
      </p:pic>
      <p:pic>
        <p:nvPicPr>
          <p:cNvPr id="9" name="Picture 8" descr="tomatoes_wild.jpg"/>
          <p:cNvPicPr>
            <a:picLocks noChangeAspect="1"/>
          </p:cNvPicPr>
          <p:nvPr/>
        </p:nvPicPr>
        <p:blipFill>
          <a:blip r:embed="rId6"/>
          <a:stretch>
            <a:fillRect/>
          </a:stretch>
        </p:blipFill>
        <p:spPr>
          <a:xfrm>
            <a:off x="7173119" y="1779136"/>
            <a:ext cx="3117519" cy="2305193"/>
          </a:xfrm>
          <a:prstGeom prst="rect">
            <a:avLst/>
          </a:prstGeom>
        </p:spPr>
      </p:pic>
      <p:cxnSp>
        <p:nvCxnSpPr>
          <p:cNvPr id="13" name="Straight Connector 12"/>
          <p:cNvCxnSpPr/>
          <p:nvPr/>
        </p:nvCxnSpPr>
        <p:spPr>
          <a:xfrm rot="5400000">
            <a:off x="3975266" y="4593693"/>
            <a:ext cx="5768410" cy="1856"/>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56298" y="5090942"/>
            <a:ext cx="6500399" cy="1751"/>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4815914" y="6733753"/>
            <a:ext cx="1314721" cy="659015"/>
          </a:xfrm>
          <a:prstGeom prst="rect">
            <a:avLst/>
          </a:prstGeom>
        </p:spPr>
        <p:txBody>
          <a:bodyPr wrap="none" lIns="104004" tIns="52001" rIns="104004" bIns="52001">
            <a:spAutoFit/>
          </a:bodyPr>
          <a:lstStyle/>
          <a:p>
            <a:r>
              <a:rPr lang="en-US" b="1" dirty="0" smtClean="0">
                <a:solidFill>
                  <a:srgbClr val="FFFF00"/>
                </a:solidFill>
              </a:rPr>
              <a:t>cultivated</a:t>
            </a:r>
          </a:p>
          <a:p>
            <a:r>
              <a:rPr lang="en-US" b="1" dirty="0" smtClean="0">
                <a:solidFill>
                  <a:srgbClr val="FFFF00"/>
                </a:solidFill>
              </a:rPr>
              <a:t>corn, maize</a:t>
            </a:r>
            <a:endParaRPr lang="en-US" b="1" dirty="0">
              <a:solidFill>
                <a:srgbClr val="FFFF00"/>
              </a:solidFill>
            </a:endParaRPr>
          </a:p>
        </p:txBody>
      </p:sp>
      <p:sp>
        <p:nvSpPr>
          <p:cNvPr id="20" name="Rectangle 19"/>
          <p:cNvSpPr/>
          <p:nvPr/>
        </p:nvSpPr>
        <p:spPr>
          <a:xfrm>
            <a:off x="7892554" y="2269257"/>
            <a:ext cx="1916261" cy="520516"/>
          </a:xfrm>
          <a:prstGeom prst="rect">
            <a:avLst/>
          </a:prstGeom>
        </p:spPr>
        <p:txBody>
          <a:bodyPr wrap="none" lIns="104004" tIns="52001" rIns="104004" bIns="52001">
            <a:spAutoFit/>
          </a:bodyPr>
          <a:lstStyle/>
          <a:p>
            <a:r>
              <a:rPr lang="en-US" sz="2700" dirty="0">
                <a:solidFill>
                  <a:srgbClr val="FFFF00"/>
                </a:solidFill>
              </a:rPr>
              <a:t>wild tomato</a:t>
            </a:r>
          </a:p>
        </p:txBody>
      </p:sp>
      <p:pic>
        <p:nvPicPr>
          <p:cNvPr id="24" name="Picture 23"/>
          <p:cNvPicPr>
            <a:picLocks noChangeAspect="1"/>
          </p:cNvPicPr>
          <p:nvPr/>
        </p:nvPicPr>
        <p:blipFill>
          <a:blip r:embed="rId7"/>
          <a:stretch>
            <a:fillRect/>
          </a:stretch>
        </p:blipFill>
        <p:spPr>
          <a:xfrm>
            <a:off x="7173119" y="4620370"/>
            <a:ext cx="3117519" cy="2826955"/>
          </a:xfrm>
          <a:prstGeom prst="rect">
            <a:avLst/>
          </a:prstGeom>
        </p:spPr>
      </p:pic>
      <p:sp>
        <p:nvSpPr>
          <p:cNvPr id="22" name="Rectangle 21"/>
          <p:cNvSpPr/>
          <p:nvPr/>
        </p:nvSpPr>
        <p:spPr>
          <a:xfrm>
            <a:off x="7864599" y="5509617"/>
            <a:ext cx="1905645" cy="936014"/>
          </a:xfrm>
          <a:prstGeom prst="rect">
            <a:avLst/>
          </a:prstGeom>
        </p:spPr>
        <p:txBody>
          <a:bodyPr wrap="square" lIns="104004" tIns="52001" rIns="104004" bIns="52001">
            <a:spAutoFit/>
          </a:bodyPr>
          <a:lstStyle/>
          <a:p>
            <a:r>
              <a:rPr lang="en-US" sz="2700" dirty="0" smtClean="0">
                <a:solidFill>
                  <a:srgbClr val="FFFF00"/>
                </a:solidFill>
              </a:rPr>
              <a:t>cultivated tomato</a:t>
            </a:r>
            <a:endParaRPr lang="en-US" sz="2700" dirty="0">
              <a:solidFill>
                <a:srgbClr val="FFFF00"/>
              </a:solidFill>
            </a:endParaRPr>
          </a:p>
        </p:txBody>
      </p:sp>
      <p:sp>
        <p:nvSpPr>
          <p:cNvPr id="21" name="Down Arrow 20"/>
          <p:cNvSpPr/>
          <p:nvPr/>
        </p:nvSpPr>
        <p:spPr>
          <a:xfrm>
            <a:off x="8411223" y="3859592"/>
            <a:ext cx="1030433" cy="1149046"/>
          </a:xfrm>
          <a:prstGeom prst="downArrow">
            <a:avLst/>
          </a:prstGeom>
        </p:spPr>
        <p:style>
          <a:lnRef idx="1">
            <a:schemeClr val="accent1"/>
          </a:lnRef>
          <a:fillRef idx="3">
            <a:schemeClr val="accent1"/>
          </a:fillRef>
          <a:effectRef idx="2">
            <a:schemeClr val="accent1"/>
          </a:effectRef>
          <a:fontRef idx="minor">
            <a:schemeClr val="lt1"/>
          </a:fontRef>
        </p:style>
        <p:txBody>
          <a:bodyPr lIns="104004" tIns="52001" rIns="104004" bIns="52001" rtlCol="0" anchor="ctr"/>
          <a:lstStyle/>
          <a:p>
            <a:pPr algn="ctr"/>
            <a:endParaRPr lang="en-US"/>
          </a:p>
        </p:txBody>
      </p:sp>
      <p:sp>
        <p:nvSpPr>
          <p:cNvPr id="25" name="Rectangle 24"/>
          <p:cNvSpPr/>
          <p:nvPr/>
        </p:nvSpPr>
        <p:spPr>
          <a:xfrm>
            <a:off x="519783" y="6855792"/>
            <a:ext cx="1460682" cy="382017"/>
          </a:xfrm>
          <a:prstGeom prst="rect">
            <a:avLst/>
          </a:prstGeom>
        </p:spPr>
        <p:txBody>
          <a:bodyPr wrap="none" lIns="104004" tIns="52001" rIns="104004" bIns="52001">
            <a:spAutoFit/>
          </a:bodyPr>
          <a:lstStyle/>
          <a:p>
            <a:r>
              <a:rPr lang="en-US" b="1" dirty="0" smtClean="0">
                <a:solidFill>
                  <a:srgbClr val="FFFF00"/>
                </a:solidFill>
              </a:rPr>
              <a:t>wild </a:t>
            </a:r>
            <a:r>
              <a:rPr lang="en-US" b="1" dirty="0" err="1" smtClean="0">
                <a:solidFill>
                  <a:srgbClr val="FFFF00"/>
                </a:solidFill>
              </a:rPr>
              <a:t>teosinte</a:t>
            </a:r>
            <a:endParaRPr lang="en-US" b="1" dirty="0">
              <a:solidFill>
                <a:srgbClr val="FFFF00"/>
              </a:solidFill>
            </a:endParaRPr>
          </a:p>
        </p:txBody>
      </p:sp>
      <p:cxnSp>
        <p:nvCxnSpPr>
          <p:cNvPr id="28" name="Straight Arrow Connector 27"/>
          <p:cNvCxnSpPr/>
          <p:nvPr/>
        </p:nvCxnSpPr>
        <p:spPr>
          <a:xfrm>
            <a:off x="2063501" y="6855607"/>
            <a:ext cx="2752401" cy="1751"/>
          </a:xfrm>
          <a:prstGeom prst="straightConnector1">
            <a:avLst/>
          </a:prstGeom>
          <a:ln w="63500">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7"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7</a:t>
            </a:fld>
            <a:endParaRPr lang="en-US" dirty="0">
              <a:solidFill>
                <a:srgbClr val="7F7F7F"/>
              </a:solidFill>
            </a:endParaRPr>
          </a:p>
        </p:txBody>
      </p:sp>
      <p:sp>
        <p:nvSpPr>
          <p:cNvPr id="18" name="Rectangle 17"/>
          <p:cNvSpPr/>
          <p:nvPr/>
        </p:nvSpPr>
        <p:spPr>
          <a:xfrm>
            <a:off x="2905919" y="6857245"/>
            <a:ext cx="952183" cy="307742"/>
          </a:xfrm>
          <a:prstGeom prst="rect">
            <a:avLst/>
          </a:prstGeom>
        </p:spPr>
        <p:txBody>
          <a:bodyPr wrap="none" lIns="91405" tIns="45703" rIns="91405" bIns="45703">
            <a:spAutoFit/>
          </a:bodyPr>
          <a:lstStyle/>
          <a:p>
            <a:r>
              <a:rPr lang="en-US" sz="1400" dirty="0">
                <a:solidFill>
                  <a:schemeClr val="bg1">
                    <a:lumMod val="50000"/>
                  </a:schemeClr>
                </a:solidFill>
              </a:rPr>
              <a:t>cultivation</a:t>
            </a:r>
          </a:p>
        </p:txBody>
      </p:sp>
      <p:pic>
        <p:nvPicPr>
          <p:cNvPr id="8" name="Picture 7" descr="wheat domestication.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1831" y="1491850"/>
            <a:ext cx="5075613" cy="357305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5"/>
          <p:cNvSpPr>
            <a:spLocks noGrp="1"/>
          </p:cNvSpPr>
          <p:nvPr>
            <p:ph idx="4294967295"/>
          </p:nvPr>
        </p:nvSpPr>
        <p:spPr>
          <a:xfrm>
            <a:off x="591791" y="1693193"/>
            <a:ext cx="6048672" cy="5400601"/>
          </a:xfrm>
        </p:spPr>
        <p:txBody>
          <a:bodyPr>
            <a:noAutofit/>
          </a:bodyPr>
          <a:lstStyle/>
          <a:p>
            <a:pPr marL="0" indent="0">
              <a:buNone/>
            </a:pPr>
            <a:r>
              <a:rPr lang="en-US" sz="2000" dirty="0" smtClean="0"/>
              <a:t>“</a:t>
            </a:r>
            <a:r>
              <a:rPr lang="en-US" sz="2000" b="1" i="1" dirty="0" smtClean="0"/>
              <a:t>Landraces</a:t>
            </a:r>
            <a:r>
              <a:rPr lang="en-US" sz="2000" i="1" dirty="0" smtClean="0"/>
              <a:t> have a certain genetic integrity. They are recognizable morphologically; farmers have names for them and different landraces are understood to differ in </a:t>
            </a:r>
            <a:r>
              <a:rPr lang="en-US" sz="2000" b="1" i="1" dirty="0" smtClean="0"/>
              <a:t>adaptation</a:t>
            </a:r>
            <a:r>
              <a:rPr lang="en-US" sz="2000" i="1" dirty="0" smtClean="0"/>
              <a:t> to soil type, time of seeding, date of maturity, height, nutritive value, use and other properties. Most important, they are</a:t>
            </a:r>
            <a:r>
              <a:rPr lang="en-US" sz="2000" b="1" i="1" dirty="0" smtClean="0"/>
              <a:t> genetically diverse</a:t>
            </a:r>
            <a:r>
              <a:rPr lang="en-US" sz="2000" dirty="0" smtClean="0"/>
              <a:t>” (</a:t>
            </a:r>
            <a:r>
              <a:rPr lang="en-US" sz="2000" dirty="0" smtClean="0">
                <a:hlinkClick r:id="rId3"/>
              </a:rPr>
              <a:t>Harlan 1975</a:t>
            </a:r>
            <a:r>
              <a:rPr lang="en-US" sz="2000" dirty="0" smtClean="0"/>
              <a:t>). </a:t>
            </a:r>
            <a:endParaRPr lang="en-US" sz="1800" dirty="0" smtClean="0"/>
          </a:p>
          <a:p>
            <a:pPr marL="0" indent="0">
              <a:buNone/>
            </a:pPr>
            <a:endParaRPr lang="en-US" sz="2000" dirty="0" smtClean="0"/>
          </a:p>
          <a:p>
            <a:pPr marL="0" indent="0">
              <a:buNone/>
            </a:pPr>
            <a:r>
              <a:rPr lang="en-US" sz="2000" dirty="0" smtClean="0"/>
              <a:t>"</a:t>
            </a:r>
            <a:r>
              <a:rPr lang="en-US" sz="2000" i="1" dirty="0" smtClean="0"/>
              <a:t>A </a:t>
            </a:r>
            <a:r>
              <a:rPr lang="en-US" sz="2000" b="1" i="1" dirty="0" smtClean="0"/>
              <a:t>landrace</a:t>
            </a:r>
            <a:r>
              <a:rPr lang="en-US" sz="2000" i="1" dirty="0" smtClean="0"/>
              <a:t> is a dynamic population(s) of a cultivated plant that has a historical origin, distinct identity and lacks formal crop improvement, as well as often being </a:t>
            </a:r>
            <a:r>
              <a:rPr lang="en-US" sz="2000" b="1" i="1" dirty="0" smtClean="0">
                <a:solidFill>
                  <a:srgbClr val="FF0000"/>
                </a:solidFill>
              </a:rPr>
              <a:t>genetically diverse, locally adapted </a:t>
            </a:r>
            <a:r>
              <a:rPr lang="en-US" sz="2000" i="1" dirty="0" smtClean="0"/>
              <a:t>and associated with traditional farming systems</a:t>
            </a:r>
            <a:r>
              <a:rPr lang="en-US" sz="2000" dirty="0" smtClean="0"/>
              <a:t>" (</a:t>
            </a:r>
            <a:r>
              <a:rPr lang="en-US" sz="2000" dirty="0" smtClean="0">
                <a:hlinkClick r:id="rId4"/>
              </a:rPr>
              <a:t>Villa </a:t>
            </a:r>
            <a:r>
              <a:rPr lang="en-US" sz="2000" i="1" dirty="0" smtClean="0">
                <a:hlinkClick r:id="rId4"/>
              </a:rPr>
              <a:t>et al</a:t>
            </a:r>
            <a:r>
              <a:rPr lang="en-US" sz="2000" dirty="0" smtClean="0">
                <a:hlinkClick r:id="rId4"/>
              </a:rPr>
              <a:t>. 2005</a:t>
            </a:r>
            <a:r>
              <a:rPr lang="en-US" sz="2000" dirty="0" smtClean="0"/>
              <a:t>). </a:t>
            </a:r>
            <a:endParaRPr lang="en-US" sz="1800" dirty="0"/>
          </a:p>
        </p:txBody>
      </p:sp>
      <p:sp>
        <p:nvSpPr>
          <p:cNvPr id="28" name="Title 27"/>
          <p:cNvSpPr>
            <a:spLocks noGrp="1"/>
          </p:cNvSpPr>
          <p:nvPr>
            <p:ph type="title" idx="4294967295"/>
          </p:nvPr>
        </p:nvSpPr>
        <p:spPr>
          <a:xfrm>
            <a:off x="87735" y="253033"/>
            <a:ext cx="6863195" cy="1260475"/>
          </a:xfrm>
        </p:spPr>
        <p:txBody>
          <a:bodyPr>
            <a:normAutofit/>
          </a:bodyPr>
          <a:lstStyle/>
          <a:p>
            <a:r>
              <a:rPr lang="en-US" sz="4100" smtClean="0"/>
              <a:t>Traditional cultivars, landraces</a:t>
            </a:r>
            <a:endParaRPr lang="en-US" sz="4100"/>
          </a:p>
        </p:txBody>
      </p:sp>
      <p:pic>
        <p:nvPicPr>
          <p:cNvPr id="2" name="Picture 1" descr="Bread wheat (Triticum aestivum) Nordic landrace, traditional cultivar, August 2010 Alnarp Sweden CC-BY Dag Endresen .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88535" y="0"/>
            <a:ext cx="3400103" cy="7550090"/>
          </a:xfrm>
          <a:prstGeom prst="rect">
            <a:avLst/>
          </a:prstGeom>
        </p:spPr>
      </p:pic>
    </p:spTree>
    <p:extLst>
      <p:ext uri="{BB962C8B-B14F-4D97-AF65-F5344CB8AC3E}">
        <p14:creationId xmlns:p14="http://schemas.microsoft.com/office/powerpoint/2010/main" val="315102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 Barley (Hordeum vulgare) CC-BY DagE ndresen June 11, 2007, Gatersleben Germany.jp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16527" y="4088801"/>
            <a:ext cx="3293024" cy="3293024"/>
          </a:xfrm>
          <a:prstGeom prst="rect">
            <a:avLst/>
          </a:prstGeom>
        </p:spPr>
      </p:pic>
      <p:pic>
        <p:nvPicPr>
          <p:cNvPr id="6" name="Picture 5" descr="Hare barley (Hordeum murinum ssp. leporinum) Sesimbra, Portugal April 2016 CC-BY Dag Endresen.jpg">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16527" y="181025"/>
            <a:ext cx="3293024" cy="3293024"/>
          </a:xfrm>
          <a:prstGeom prst="rect">
            <a:avLst/>
          </a:prstGeom>
        </p:spPr>
      </p:pic>
      <p:sp>
        <p:nvSpPr>
          <p:cNvPr id="26" name="Content Placeholder 25"/>
          <p:cNvSpPr>
            <a:spLocks noGrp="1"/>
          </p:cNvSpPr>
          <p:nvPr>
            <p:ph idx="4294967295"/>
          </p:nvPr>
        </p:nvSpPr>
        <p:spPr>
          <a:xfrm>
            <a:off x="294008" y="1821342"/>
            <a:ext cx="6656922" cy="3256227"/>
          </a:xfrm>
        </p:spPr>
        <p:txBody>
          <a:bodyPr>
            <a:noAutofit/>
          </a:bodyPr>
          <a:lstStyle/>
          <a:p>
            <a:pPr>
              <a:spcBef>
                <a:spcPts val="1369"/>
              </a:spcBef>
              <a:buClr>
                <a:srgbClr val="C00000"/>
              </a:buClr>
            </a:pPr>
            <a:r>
              <a:rPr lang="en-US" sz="2300" dirty="0"/>
              <a:t>Crop wild relatives (CWR) are wild plant species closely </a:t>
            </a:r>
            <a:r>
              <a:rPr lang="en-US" sz="2300" b="1" dirty="0"/>
              <a:t>related to </a:t>
            </a:r>
            <a:r>
              <a:rPr lang="en-US" sz="2300" b="1" dirty="0" smtClean="0"/>
              <a:t>crops</a:t>
            </a:r>
            <a:r>
              <a:rPr lang="en-US" sz="2300" dirty="0" smtClean="0"/>
              <a:t>.</a:t>
            </a:r>
            <a:endParaRPr lang="en-US" sz="2300" dirty="0"/>
          </a:p>
          <a:p>
            <a:pPr>
              <a:spcBef>
                <a:spcPts val="1369"/>
              </a:spcBef>
              <a:buClr>
                <a:srgbClr val="C00000"/>
              </a:buClr>
            </a:pPr>
            <a:r>
              <a:rPr lang="en-US" sz="2300" dirty="0"/>
              <a:t>They have an indirect use as </a:t>
            </a:r>
            <a:r>
              <a:rPr lang="en-US" sz="2300" b="1" dirty="0">
                <a:solidFill>
                  <a:srgbClr val="000000"/>
                </a:solidFill>
              </a:rPr>
              <a:t>gene donors for crop improvement</a:t>
            </a:r>
            <a:r>
              <a:rPr lang="en-US" sz="2300" dirty="0"/>
              <a:t> due to their relatively close genetic relationship to </a:t>
            </a:r>
            <a:r>
              <a:rPr lang="en-US" sz="2300" dirty="0" smtClean="0"/>
              <a:t>crops.</a:t>
            </a:r>
            <a:endParaRPr lang="en-US" sz="2300" dirty="0"/>
          </a:p>
          <a:p>
            <a:pPr>
              <a:spcBef>
                <a:spcPts val="1369"/>
              </a:spcBef>
              <a:buClr>
                <a:srgbClr val="C00000"/>
              </a:buClr>
            </a:pPr>
            <a:r>
              <a:rPr lang="en-US" sz="2300" dirty="0"/>
              <a:t>They are an important socio-economic resource that </a:t>
            </a:r>
            <a:r>
              <a:rPr lang="en-US" sz="2300" b="1" dirty="0">
                <a:solidFill>
                  <a:srgbClr val="FF0000"/>
                </a:solidFill>
              </a:rPr>
              <a:t>offer novel genetic diversity </a:t>
            </a:r>
            <a:r>
              <a:rPr lang="en-US" sz="2300" dirty="0"/>
              <a:t>required to maintain future food </a:t>
            </a:r>
            <a:r>
              <a:rPr lang="en-US" sz="2300" dirty="0" smtClean="0"/>
              <a:t>security.</a:t>
            </a:r>
            <a:endParaRPr lang="pt-PT" sz="2300" dirty="0"/>
          </a:p>
        </p:txBody>
      </p:sp>
      <p:sp>
        <p:nvSpPr>
          <p:cNvPr id="28" name="Title 27"/>
          <p:cNvSpPr>
            <a:spLocks noGrp="1"/>
          </p:cNvSpPr>
          <p:nvPr>
            <p:ph type="title" idx="4294967295"/>
          </p:nvPr>
        </p:nvSpPr>
        <p:spPr>
          <a:xfrm>
            <a:off x="87735" y="367639"/>
            <a:ext cx="6863195" cy="1260475"/>
          </a:xfrm>
        </p:spPr>
        <p:txBody>
          <a:bodyPr>
            <a:normAutofit/>
          </a:bodyPr>
          <a:lstStyle/>
          <a:p>
            <a:r>
              <a:rPr lang="pt-PT" sz="4100" dirty="0"/>
              <a:t>What are crop wild relatives?</a:t>
            </a:r>
          </a:p>
        </p:txBody>
      </p:sp>
      <p:sp>
        <p:nvSpPr>
          <p:cNvPr id="8" name="Rectangle 7"/>
          <p:cNvSpPr/>
          <p:nvPr/>
        </p:nvSpPr>
        <p:spPr>
          <a:xfrm>
            <a:off x="735807" y="5574036"/>
            <a:ext cx="5904656" cy="10157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r>
              <a:rPr lang="en-US" sz="2300" dirty="0" smtClean="0"/>
              <a:t>Broad definition (</a:t>
            </a:r>
            <a:r>
              <a:rPr lang="en-US" sz="2300" dirty="0" smtClean="0">
                <a:hlinkClick r:id="rId7"/>
              </a:rPr>
              <a:t>Maxted </a:t>
            </a:r>
            <a:r>
              <a:rPr lang="en-US" sz="2300" i="1" dirty="0" smtClean="0">
                <a:hlinkClick r:id="rId7"/>
              </a:rPr>
              <a:t>et al</a:t>
            </a:r>
            <a:r>
              <a:rPr lang="en-US" sz="2300" dirty="0" smtClean="0">
                <a:hlinkClick r:id="rId7"/>
              </a:rPr>
              <a:t>. 2006</a:t>
            </a:r>
            <a:r>
              <a:rPr lang="en-US" sz="2300" dirty="0" smtClean="0"/>
              <a:t>)</a:t>
            </a:r>
          </a:p>
          <a:p>
            <a:pPr algn="ctr"/>
            <a:r>
              <a:rPr lang="en-US" sz="2300" i="1" dirty="0" smtClean="0"/>
              <a:t>CWR = all taxa within the same genus as a crop</a:t>
            </a:r>
            <a:endParaRPr lang="en-US" sz="2300" i="1" dirty="0"/>
          </a:p>
        </p:txBody>
      </p:sp>
      <p:cxnSp>
        <p:nvCxnSpPr>
          <p:cNvPr id="7" name="Straight Arrow Connector 6"/>
          <p:cNvCxnSpPr/>
          <p:nvPr/>
        </p:nvCxnSpPr>
        <p:spPr>
          <a:xfrm>
            <a:off x="8929532" y="3061345"/>
            <a:ext cx="0" cy="1296144"/>
          </a:xfrm>
          <a:prstGeom prst="straightConnector1">
            <a:avLst/>
          </a:prstGeom>
          <a:ln w="190500">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7288534" y="326202"/>
            <a:ext cx="3180547" cy="430887"/>
          </a:xfrm>
          <a:prstGeom prst="rect">
            <a:avLst/>
          </a:prstGeom>
          <a:solidFill>
            <a:schemeClr val="bg1">
              <a:lumMod val="85000"/>
              <a:alpha val="75000"/>
            </a:schemeClr>
          </a:solidFill>
        </p:spPr>
        <p:txBody>
          <a:bodyPr wrap="square">
            <a:spAutoFit/>
          </a:bodyPr>
          <a:lstStyle/>
          <a:p>
            <a:r>
              <a:rPr lang="en-GB" sz="1100" dirty="0">
                <a:latin typeface="Calibri" panose="020F0502020204030204" pitchFamily="34" charset="0"/>
              </a:rPr>
              <a:t>Hare barley (</a:t>
            </a:r>
            <a:r>
              <a:rPr lang="en-GB" sz="1100" i="1" dirty="0">
                <a:latin typeface="Calibri" panose="020F0502020204030204" pitchFamily="34" charset="0"/>
              </a:rPr>
              <a:t>Hordeum </a:t>
            </a:r>
            <a:r>
              <a:rPr lang="en-GB" sz="1100" i="1" dirty="0" err="1">
                <a:latin typeface="Calibri" panose="020F0502020204030204" pitchFamily="34" charset="0"/>
              </a:rPr>
              <a:t>murinum</a:t>
            </a:r>
            <a:r>
              <a:rPr lang="en-GB" sz="1100" i="1" dirty="0">
                <a:latin typeface="Calibri" panose="020F0502020204030204" pitchFamily="34" charset="0"/>
              </a:rPr>
              <a:t> ssp. </a:t>
            </a:r>
            <a:r>
              <a:rPr lang="en-GB" sz="1100" i="1" dirty="0" err="1">
                <a:latin typeface="Calibri" panose="020F0502020204030204" pitchFamily="34" charset="0"/>
              </a:rPr>
              <a:t>leporinum</a:t>
            </a:r>
            <a:r>
              <a:rPr lang="en-GB" sz="1100" dirty="0">
                <a:latin typeface="Calibri" panose="020F0502020204030204" pitchFamily="34" charset="0"/>
              </a:rPr>
              <a:t>) </a:t>
            </a:r>
            <a:r>
              <a:rPr lang="en-GB" sz="1100" dirty="0" err="1">
                <a:latin typeface="Calibri" panose="020F0502020204030204" pitchFamily="34" charset="0"/>
              </a:rPr>
              <a:t>Sesimbra</a:t>
            </a:r>
            <a:r>
              <a:rPr lang="en-GB" sz="1100" dirty="0">
                <a:latin typeface="Calibri" panose="020F0502020204030204" pitchFamily="34" charset="0"/>
              </a:rPr>
              <a:t>, Portugal April 2016 </a:t>
            </a:r>
            <a:r>
              <a:rPr lang="en-GB" sz="1100" dirty="0">
                <a:latin typeface="Calibri" panose="020F0502020204030204" pitchFamily="34" charset="0"/>
                <a:hlinkClick r:id="rId5"/>
              </a:rPr>
              <a:t>CC-BY Dag Endresen</a:t>
            </a:r>
            <a:endParaRPr lang="en-GB" sz="1050" dirty="0">
              <a:latin typeface="Calibri" panose="020F0502020204030204" pitchFamily="34" charset="0"/>
            </a:endParaRPr>
          </a:p>
        </p:txBody>
      </p:sp>
      <p:sp>
        <p:nvSpPr>
          <p:cNvPr id="14" name="Rectangle 13"/>
          <p:cNvSpPr/>
          <p:nvPr/>
        </p:nvSpPr>
        <p:spPr>
          <a:xfrm>
            <a:off x="7288535" y="6832694"/>
            <a:ext cx="3180547" cy="430887"/>
          </a:xfrm>
          <a:prstGeom prst="rect">
            <a:avLst/>
          </a:prstGeom>
          <a:solidFill>
            <a:schemeClr val="bg1">
              <a:lumMod val="85000"/>
              <a:alpha val="75000"/>
            </a:schemeClr>
          </a:solidFill>
        </p:spPr>
        <p:txBody>
          <a:bodyPr wrap="square">
            <a:spAutoFit/>
          </a:bodyPr>
          <a:lstStyle/>
          <a:p>
            <a:r>
              <a:rPr lang="en-GB" sz="1100" dirty="0" smtClean="0">
                <a:latin typeface="Calibri" panose="020F0502020204030204" pitchFamily="34" charset="0"/>
              </a:rPr>
              <a:t>Cultivated barley </a:t>
            </a:r>
            <a:r>
              <a:rPr lang="en-GB" sz="1100" dirty="0">
                <a:latin typeface="Calibri" panose="020F0502020204030204" pitchFamily="34" charset="0"/>
              </a:rPr>
              <a:t>(</a:t>
            </a:r>
            <a:r>
              <a:rPr lang="en-GB" sz="1100" i="1" dirty="0">
                <a:latin typeface="Calibri" panose="020F0502020204030204" pitchFamily="34" charset="0"/>
              </a:rPr>
              <a:t>Hordeum </a:t>
            </a:r>
            <a:r>
              <a:rPr lang="en-GB" sz="1100" i="1" dirty="0" smtClean="0">
                <a:latin typeface="Calibri" panose="020F0502020204030204" pitchFamily="34" charset="0"/>
              </a:rPr>
              <a:t>vulgare </a:t>
            </a:r>
            <a:r>
              <a:rPr lang="en-GB" sz="1100" dirty="0" smtClean="0">
                <a:latin typeface="Calibri" panose="020F0502020204030204" pitchFamily="34" charset="0"/>
              </a:rPr>
              <a:t>L.) </a:t>
            </a:r>
            <a:r>
              <a:rPr lang="en-GB" sz="1100" dirty="0">
                <a:latin typeface="Calibri" panose="020F0502020204030204" pitchFamily="34" charset="0"/>
              </a:rPr>
              <a:t>June 2007, Gatersleben </a:t>
            </a:r>
            <a:r>
              <a:rPr lang="en-GB" sz="1100" dirty="0" smtClean="0">
                <a:latin typeface="Calibri" panose="020F0502020204030204" pitchFamily="34" charset="0"/>
              </a:rPr>
              <a:t>Germany </a:t>
            </a:r>
            <a:r>
              <a:rPr lang="en-GB" sz="1100" dirty="0" smtClean="0">
                <a:latin typeface="Calibri" panose="020F0502020204030204" pitchFamily="34" charset="0"/>
                <a:hlinkClick r:id="rId3"/>
              </a:rPr>
              <a:t>CC</a:t>
            </a:r>
            <a:r>
              <a:rPr lang="en-GB" sz="1100" dirty="0">
                <a:latin typeface="Calibri" panose="020F0502020204030204" pitchFamily="34" charset="0"/>
                <a:hlinkClick r:id="rId3"/>
              </a:rPr>
              <a:t>-BY </a:t>
            </a:r>
            <a:r>
              <a:rPr lang="en-GB" sz="1100" dirty="0" smtClean="0">
                <a:latin typeface="Calibri" panose="020F0502020204030204" pitchFamily="34" charset="0"/>
                <a:hlinkClick r:id="rId3"/>
              </a:rPr>
              <a:t>Dag Endresen</a:t>
            </a:r>
            <a:endParaRPr lang="en-GB" sz="1050" dirty="0">
              <a:latin typeface="Calibri" panose="020F0502020204030204" pitchFamily="34" charset="0"/>
            </a:endParaRPr>
          </a:p>
        </p:txBody>
      </p:sp>
    </p:spTree>
    <p:extLst>
      <p:ext uri="{BB962C8B-B14F-4D97-AF65-F5344CB8AC3E}">
        <p14:creationId xmlns:p14="http://schemas.microsoft.com/office/powerpoint/2010/main" val="1937400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6-08 at 09.31.04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8194" name="Title 1"/>
          <p:cNvSpPr>
            <a:spLocks noGrp="1"/>
          </p:cNvSpPr>
          <p:nvPr>
            <p:ph type="title"/>
          </p:nvPr>
        </p:nvSpPr>
        <p:spPr>
          <a:xfrm>
            <a:off x="378556" y="191515"/>
            <a:ext cx="9354415" cy="1069630"/>
          </a:xfrm>
        </p:spPr>
        <p:txBody>
          <a:bodyPr>
            <a:normAutofit fontScale="90000"/>
          </a:bodyPr>
          <a:lstStyle/>
          <a:p>
            <a:pPr algn="l"/>
            <a:r>
              <a:rPr lang="en-GB" sz="3400" b="1" dirty="0" smtClean="0">
                <a:solidFill>
                  <a:srgbClr val="FFFFFF"/>
                </a:solidFill>
                <a:latin typeface="Trebuchet MS" charset="0"/>
                <a:ea typeface="ＭＳ Ｐゴシック" charset="0"/>
              </a:rPr>
              <a:t>Crop Wild Relatives account </a:t>
            </a:r>
            <a:r>
              <a:rPr lang="en-GB" sz="3400" b="1" dirty="0">
                <a:solidFill>
                  <a:srgbClr val="FFFFFF"/>
                </a:solidFill>
                <a:latin typeface="Trebuchet MS" charset="0"/>
                <a:ea typeface="ＭＳ Ｐゴシック" charset="0"/>
              </a:rPr>
              <a:t>for around 21% of the world’s flora </a:t>
            </a:r>
            <a:r>
              <a:rPr lang="en-GB" sz="2700" b="1" dirty="0">
                <a:solidFill>
                  <a:srgbClr val="FFFFFF"/>
                </a:solidFill>
                <a:latin typeface="Trebuchet MS" charset="0"/>
                <a:ea typeface="ＭＳ Ｐゴシック" charset="0"/>
              </a:rPr>
              <a:t>(Maxted and Kell 2009)</a:t>
            </a:r>
          </a:p>
        </p:txBody>
      </p:sp>
      <p:sp>
        <p:nvSpPr>
          <p:cNvPr id="8196" name="TextBox 7"/>
          <p:cNvSpPr txBox="1">
            <a:spLocks noChangeArrowheads="1"/>
          </p:cNvSpPr>
          <p:nvPr/>
        </p:nvSpPr>
        <p:spPr bwMode="auto">
          <a:xfrm>
            <a:off x="4984279" y="6517729"/>
            <a:ext cx="5472608" cy="53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en-GB" sz="1400" b="1" dirty="0">
                <a:solidFill>
                  <a:schemeClr val="bg1"/>
                </a:solidFill>
                <a:latin typeface="Trebuchet MS" charset="0"/>
              </a:rPr>
              <a:t>Density of georeferenced </a:t>
            </a:r>
            <a:r>
              <a:rPr lang="en-GB" sz="1400" b="1" dirty="0" smtClean="0">
                <a:solidFill>
                  <a:schemeClr val="bg1"/>
                </a:solidFill>
                <a:latin typeface="Trebuchet MS" charset="0"/>
              </a:rPr>
              <a:t>plant species </a:t>
            </a:r>
            <a:r>
              <a:rPr lang="en-GB" sz="1400" b="1" dirty="0">
                <a:solidFill>
                  <a:schemeClr val="bg1"/>
                </a:solidFill>
                <a:latin typeface="Trebuchet MS" charset="0"/>
              </a:rPr>
              <a:t>occurrence records published through </a:t>
            </a:r>
            <a:r>
              <a:rPr lang="en-GB" sz="1400" b="1" dirty="0" smtClean="0">
                <a:solidFill>
                  <a:schemeClr val="bg1"/>
                </a:solidFill>
                <a:latin typeface="Trebuchet MS" charset="0"/>
              </a:rPr>
              <a:t>GBIF </a:t>
            </a:r>
            <a:r>
              <a:rPr lang="en-GB" sz="1400" b="1" dirty="0">
                <a:solidFill>
                  <a:schemeClr val="bg1"/>
                </a:solidFill>
                <a:latin typeface="Trebuchet MS" charset="0"/>
              </a:rPr>
              <a:t>(see http://www.gbif.org/species/6) </a:t>
            </a:r>
          </a:p>
        </p:txBody>
      </p:sp>
      <p:sp>
        <p:nvSpPr>
          <p:cNvPr id="9" name="TextBox 8"/>
          <p:cNvSpPr txBox="1"/>
          <p:nvPr/>
        </p:nvSpPr>
        <p:spPr>
          <a:xfrm>
            <a:off x="449112" y="7021785"/>
            <a:ext cx="1942879" cy="289972"/>
          </a:xfrm>
          <a:prstGeom prst="rect">
            <a:avLst/>
          </a:prstGeom>
          <a:noFill/>
        </p:spPr>
        <p:txBody>
          <a:bodyPr wrap="square" lIns="104287" tIns="52144" rIns="104287" bIns="52144">
            <a:spAutoFit/>
          </a:bodyPr>
          <a:lstStyle/>
          <a:p>
            <a:pPr>
              <a:defRPr/>
            </a:pPr>
            <a:r>
              <a:rPr lang="da-DK" sz="1200" dirty="0">
                <a:solidFill>
                  <a:srgbClr val="FFFFFF"/>
                </a:solidFill>
                <a:ea typeface="MS PGothic" pitchFamily="34" charset="-128"/>
              </a:rPr>
              <a:t>Last updated: </a:t>
            </a:r>
            <a:r>
              <a:rPr lang="da-DK" sz="1200" dirty="0" smtClean="0">
                <a:solidFill>
                  <a:srgbClr val="FFFFFF"/>
                </a:solidFill>
                <a:ea typeface="MS PGothic" pitchFamily="34" charset="-128"/>
              </a:rPr>
              <a:t>2017-06-08</a:t>
            </a:r>
            <a:endParaRPr lang="da-DK" sz="1200" dirty="0">
              <a:solidFill>
                <a:srgbClr val="FFFFFF"/>
              </a:solidFill>
              <a:ea typeface="MS PGothic" pitchFamily="34" charset="-128"/>
            </a:endParaRPr>
          </a:p>
        </p:txBody>
      </p:sp>
      <p:pic>
        <p:nvPicPr>
          <p:cNvPr id="7" name="Picture 6" descr="GBIF-2015-full-stacked-displa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8" y="5509617"/>
            <a:ext cx="2608015" cy="1257064"/>
          </a:xfrm>
          <a:prstGeom prst="rect">
            <a:avLst/>
          </a:prstGeom>
        </p:spPr>
      </p:pic>
    </p:spTree>
    <p:extLst>
      <p:ext uri="{BB962C8B-B14F-4D97-AF65-F5344CB8AC3E}">
        <p14:creationId xmlns:p14="http://schemas.microsoft.com/office/powerpoint/2010/main" val="328731015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7775" y="252095"/>
            <a:ext cx="9721080" cy="1213302"/>
          </a:xfrm>
          <a:prstGeom prst="rect">
            <a:avLst/>
          </a:prstGeom>
          <a:noFill/>
        </p:spPr>
        <p:txBody>
          <a:bodyPr wrap="square" lIns="104287" tIns="52144" rIns="104287" bIns="52144">
            <a:spAutoFit/>
          </a:bodyPr>
          <a:lstStyle/>
          <a:p>
            <a:pPr>
              <a:defRPr/>
            </a:pP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Centers of origin for selected crops</a:t>
            </a:r>
          </a:p>
          <a:p>
            <a:pPr>
              <a:defRPr/>
            </a:pP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can provide places to search for traditional cultivars &amp; CWRs</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2" name="Picture 1" descr="Centers of origin of cultivated crops.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9743" y="1621185"/>
            <a:ext cx="10415444" cy="5760640"/>
          </a:xfrm>
          <a:prstGeom prst="rect">
            <a:avLst/>
          </a:prstGeom>
        </p:spPr>
      </p:pic>
      <p:sp>
        <p:nvSpPr>
          <p:cNvPr id="4" name="Rectangle 3"/>
          <p:cNvSpPr/>
          <p:nvPr/>
        </p:nvSpPr>
        <p:spPr>
          <a:xfrm>
            <a:off x="4120183" y="6858605"/>
            <a:ext cx="5688632" cy="523220"/>
          </a:xfrm>
          <a:prstGeom prst="rect">
            <a:avLst/>
          </a:prstGeom>
        </p:spPr>
        <p:txBody>
          <a:bodyPr wrap="square">
            <a:spAutoFit/>
          </a:bodyPr>
          <a:lstStyle/>
          <a:p>
            <a:r>
              <a:rPr lang="en-US" sz="1400" dirty="0" smtClean="0">
                <a:solidFill>
                  <a:srgbClr val="7F7F7F"/>
                </a:solidFill>
              </a:rPr>
              <a:t>Map public domain </a:t>
            </a:r>
            <a:r>
              <a:rPr lang="en-US" sz="1400" dirty="0">
                <a:solidFill>
                  <a:srgbClr val="7F7F7F"/>
                </a:solidFill>
              </a:rPr>
              <a:t>by the </a:t>
            </a:r>
            <a:r>
              <a:rPr lang="en-US" sz="1400" dirty="0" smtClean="0">
                <a:solidFill>
                  <a:srgbClr val="7F7F7F"/>
                </a:solidFill>
              </a:rPr>
              <a:t>United States Department of Agriculture (USDA).</a:t>
            </a:r>
          </a:p>
          <a:p>
            <a:r>
              <a:rPr lang="en-US" sz="1400" dirty="0" smtClean="0">
                <a:solidFill>
                  <a:srgbClr val="7F7F7F"/>
                </a:solidFill>
              </a:rPr>
              <a:t>http</a:t>
            </a:r>
            <a:r>
              <a:rPr lang="en-US" sz="1400" dirty="0">
                <a:solidFill>
                  <a:srgbClr val="7F7F7F"/>
                </a:solidFill>
              </a:rPr>
              <a:t>://</a:t>
            </a:r>
            <a:r>
              <a:rPr lang="en-US" sz="1400" dirty="0" err="1">
                <a:solidFill>
                  <a:srgbClr val="7F7F7F"/>
                </a:solidFill>
              </a:rPr>
              <a:t>commons.wikimedia.org</a:t>
            </a:r>
            <a:r>
              <a:rPr lang="en-US" sz="1400" dirty="0">
                <a:solidFill>
                  <a:srgbClr val="7F7F7F"/>
                </a:solidFill>
              </a:rPr>
              <a:t>/wiki/File:Feature2originmap600.</a:t>
            </a:r>
            <a:r>
              <a:rPr lang="en-US" sz="1400" dirty="0" smtClean="0">
                <a:solidFill>
                  <a:srgbClr val="7F7F7F"/>
                </a:solidFill>
              </a:rPr>
              <a:t>png</a:t>
            </a:r>
            <a:endParaRPr lang="en-US" sz="1400" dirty="0">
              <a:solidFill>
                <a:srgbClr val="7F7F7F"/>
              </a:solidFill>
            </a:endParaRPr>
          </a:p>
        </p:txBody>
      </p:sp>
    </p:spTree>
    <p:extLst>
      <p:ext uri="{BB962C8B-B14F-4D97-AF65-F5344CB8AC3E}">
        <p14:creationId xmlns:p14="http://schemas.microsoft.com/office/powerpoint/2010/main" val="21609734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287" tIns="52144" rIns="104287" bIns="52144"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095847" y="1693193"/>
            <a:ext cx="8038746" cy="272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87" tIns="52144" rIns="104287" bIns="5214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Predictive characterization</a:t>
            </a:r>
          </a:p>
          <a:p>
            <a:pPr algn="ctr"/>
            <a:endParaRPr lang="en-US" sz="2800" b="1" dirty="0" smtClean="0">
              <a:latin typeface="Trebuchet MS" charset="0"/>
            </a:endParaRPr>
          </a:p>
          <a:p>
            <a:pPr algn="ctr"/>
            <a:r>
              <a:rPr lang="en-US" sz="2400" b="1" dirty="0" smtClean="0">
                <a:latin typeface="Trebuchet MS" charset="0"/>
              </a:rPr>
              <a:t>Focused Identification of Germplasm Strategy</a:t>
            </a:r>
            <a:endParaRPr lang="en-US" sz="24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01" y="4122737"/>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10_11_Omics.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48795" y="4933553"/>
            <a:ext cx="4674306" cy="2629297"/>
          </a:xfrm>
          <a:prstGeom prst="rect">
            <a:avLst/>
          </a:prstGeom>
        </p:spPr>
      </p:pic>
    </p:spTree>
    <p:extLst>
      <p:ext uri="{BB962C8B-B14F-4D97-AF65-F5344CB8AC3E}">
        <p14:creationId xmlns:p14="http://schemas.microsoft.com/office/powerpoint/2010/main" val="4250594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ICT0458.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00607" y="1149340"/>
            <a:ext cx="4410973" cy="3308230"/>
          </a:xfrm>
          <a:prstGeom prst="rect">
            <a:avLst/>
          </a:prstGeom>
        </p:spPr>
      </p:pic>
      <p:sp>
        <p:nvSpPr>
          <p:cNvPr id="2" name="Title 1"/>
          <p:cNvSpPr>
            <a:spLocks noGrp="1"/>
          </p:cNvSpPr>
          <p:nvPr>
            <p:ph type="title"/>
          </p:nvPr>
        </p:nvSpPr>
        <p:spPr>
          <a:xfrm>
            <a:off x="178144" y="228852"/>
            <a:ext cx="10062719" cy="672253"/>
          </a:xfrm>
          <a:ln>
            <a:miter lim="800000"/>
            <a:headEnd/>
            <a:tailEnd/>
          </a:ln>
        </p:spPr>
        <p:txBody>
          <a:bodyPr rtlCol="0">
            <a:normAutofit/>
          </a:bodyPr>
          <a:lstStyle/>
          <a:p>
            <a:pPr>
              <a:defRPr/>
            </a:pP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Crop breeding targets specific agricultural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traits</a:t>
            </a:r>
          </a:p>
        </p:txBody>
      </p:sp>
      <p:pic>
        <p:nvPicPr>
          <p:cNvPr id="26630" name="Picture 9"/>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5360" y="5005561"/>
            <a:ext cx="1603296" cy="201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1" name="Rectangle 10"/>
          <p:cNvSpPr>
            <a:spLocks noChangeArrowheads="1"/>
          </p:cNvSpPr>
          <p:nvPr/>
        </p:nvSpPr>
        <p:spPr bwMode="auto">
          <a:xfrm>
            <a:off x="445361" y="6969378"/>
            <a:ext cx="1384207" cy="4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61" tIns="52131" rIns="104261" bIns="52131">
            <a:spAutoFit/>
          </a:bodyPr>
          <a:lstStyle/>
          <a:p>
            <a:r>
              <a:rPr lang="en-US" sz="1200">
                <a:latin typeface="Calibri" charset="0"/>
              </a:rPr>
              <a:t>Powdery Mildew, </a:t>
            </a:r>
          </a:p>
          <a:p>
            <a:r>
              <a:rPr lang="en-US" sz="1200" i="1">
                <a:latin typeface="Calibri" charset="0"/>
              </a:rPr>
              <a:t>Blumeria graminis</a:t>
            </a:r>
          </a:p>
        </p:txBody>
      </p:sp>
      <p:pic>
        <p:nvPicPr>
          <p:cNvPr id="26632" name="Picture 1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26800" y="5005561"/>
            <a:ext cx="1510512" cy="201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Rectangle 12"/>
          <p:cNvSpPr>
            <a:spLocks noChangeArrowheads="1"/>
          </p:cNvSpPr>
          <p:nvPr/>
        </p:nvSpPr>
        <p:spPr bwMode="auto">
          <a:xfrm>
            <a:off x="2241646" y="6974631"/>
            <a:ext cx="1093713" cy="4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61" tIns="52131" rIns="104261" bIns="52131">
            <a:spAutoFit/>
          </a:bodyPr>
          <a:lstStyle/>
          <a:p>
            <a:r>
              <a:rPr lang="en-US" sz="1200">
                <a:latin typeface="Calibri" charset="0"/>
              </a:rPr>
              <a:t>Leaf spots</a:t>
            </a:r>
          </a:p>
          <a:p>
            <a:r>
              <a:rPr lang="en-US" sz="1200" i="1">
                <a:latin typeface="Calibri" charset="0"/>
              </a:rPr>
              <a:t>Ascochyta sp.</a:t>
            </a:r>
          </a:p>
        </p:txBody>
      </p:sp>
      <p:pic>
        <p:nvPicPr>
          <p:cNvPr id="26634" name="Picture 13"/>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19167" y="5005561"/>
            <a:ext cx="1603296" cy="201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5" name="Rectangle 14"/>
          <p:cNvSpPr>
            <a:spLocks noChangeArrowheads="1"/>
          </p:cNvSpPr>
          <p:nvPr/>
        </p:nvSpPr>
        <p:spPr bwMode="auto">
          <a:xfrm>
            <a:off x="3919168" y="6974631"/>
            <a:ext cx="1432385" cy="4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61" tIns="52131" rIns="104261" bIns="52131">
            <a:spAutoFit/>
          </a:bodyPr>
          <a:lstStyle/>
          <a:p>
            <a:r>
              <a:rPr lang="en-US" sz="1200">
                <a:latin typeface="Calibri" charset="0"/>
              </a:rPr>
              <a:t>Yellow rust</a:t>
            </a:r>
          </a:p>
          <a:p>
            <a:r>
              <a:rPr lang="en-US" sz="1200" i="1">
                <a:latin typeface="Calibri" charset="0"/>
              </a:rPr>
              <a:t>Puccinia strilformis</a:t>
            </a:r>
          </a:p>
        </p:txBody>
      </p:sp>
      <p:pic>
        <p:nvPicPr>
          <p:cNvPr id="26636" name="Picture 15"/>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700607" y="5005561"/>
            <a:ext cx="1499378" cy="201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7" name="Rectangle 16"/>
          <p:cNvSpPr>
            <a:spLocks noChangeArrowheads="1"/>
          </p:cNvSpPr>
          <p:nvPr/>
        </p:nvSpPr>
        <p:spPr bwMode="auto">
          <a:xfrm>
            <a:off x="5665351" y="6974631"/>
            <a:ext cx="1339198" cy="4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61" tIns="52131" rIns="104261" bIns="52131">
            <a:spAutoFit/>
          </a:bodyPr>
          <a:lstStyle/>
          <a:p>
            <a:r>
              <a:rPr lang="en-US" sz="1200" dirty="0">
                <a:latin typeface="Calibri" charset="0"/>
              </a:rPr>
              <a:t>Black stem rust</a:t>
            </a:r>
          </a:p>
          <a:p>
            <a:r>
              <a:rPr lang="en-US" sz="1200" i="1" dirty="0">
                <a:latin typeface="Calibri" charset="0"/>
              </a:rPr>
              <a:t>Puccinia graminis</a:t>
            </a:r>
          </a:p>
        </p:txBody>
      </p:sp>
      <p:sp>
        <p:nvSpPr>
          <p:cNvPr id="14" name="Slide Number Placeholder 13"/>
          <p:cNvSpPr>
            <a:spLocks noGrp="1"/>
          </p:cNvSpPr>
          <p:nvPr>
            <p:ph type="sldNum" sz="quarter" idx="12"/>
          </p:nvPr>
        </p:nvSpPr>
        <p:spPr>
          <a:xfrm>
            <a:off x="10104166" y="7039823"/>
            <a:ext cx="417409" cy="402652"/>
          </a:xfrm>
        </p:spPr>
        <p:txBody>
          <a:bodyPr/>
          <a:lstStyle>
            <a:lvl1pPr eaLnBrk="0" hangingPunct="0">
              <a:defRPr sz="2700">
                <a:solidFill>
                  <a:schemeClr val="tx1"/>
                </a:solidFill>
                <a:latin typeface="Arial" charset="0"/>
                <a:ea typeface="ＭＳ Ｐゴシック" charset="0"/>
                <a:cs typeface="ＭＳ Ｐゴシック" charset="0"/>
              </a:defRPr>
            </a:lvl1pPr>
            <a:lvl2pPr marL="43250433" indent="-42729127" eaLnBrk="0" hangingPunct="0">
              <a:defRPr sz="2700">
                <a:solidFill>
                  <a:schemeClr val="tx1"/>
                </a:solidFill>
                <a:latin typeface="Arial" charset="0"/>
                <a:ea typeface="ＭＳ Ｐゴシック" charset="0"/>
              </a:defRPr>
            </a:lvl2pPr>
            <a:lvl3pPr eaLnBrk="0" hangingPunct="0">
              <a:defRPr sz="2700">
                <a:solidFill>
                  <a:schemeClr val="tx1"/>
                </a:solidFill>
                <a:latin typeface="Arial" charset="0"/>
                <a:ea typeface="ＭＳ Ｐゴシック" charset="0"/>
              </a:defRPr>
            </a:lvl3pPr>
            <a:lvl4pPr eaLnBrk="0" hangingPunct="0">
              <a:defRPr sz="2700">
                <a:solidFill>
                  <a:schemeClr val="tx1"/>
                </a:solidFill>
                <a:latin typeface="Arial" charset="0"/>
                <a:ea typeface="ＭＳ Ｐゴシック" charset="0"/>
              </a:defRPr>
            </a:lvl4pPr>
            <a:lvl5pPr eaLnBrk="0" hangingPunct="0">
              <a:defRPr sz="2700">
                <a:solidFill>
                  <a:schemeClr val="tx1"/>
                </a:solidFill>
                <a:latin typeface="Arial" charset="0"/>
                <a:ea typeface="ＭＳ Ｐゴシック" charset="0"/>
              </a:defRPr>
            </a:lvl5pPr>
            <a:lvl6pPr marL="521309" eaLnBrk="0" fontAlgn="base" hangingPunct="0">
              <a:spcBef>
                <a:spcPct val="0"/>
              </a:spcBef>
              <a:spcAft>
                <a:spcPct val="0"/>
              </a:spcAft>
              <a:defRPr sz="2700">
                <a:solidFill>
                  <a:schemeClr val="tx1"/>
                </a:solidFill>
                <a:latin typeface="Arial" charset="0"/>
                <a:ea typeface="ＭＳ Ｐゴシック" charset="0"/>
              </a:defRPr>
            </a:lvl6pPr>
            <a:lvl7pPr marL="1042615" eaLnBrk="0" fontAlgn="base" hangingPunct="0">
              <a:spcBef>
                <a:spcPct val="0"/>
              </a:spcBef>
              <a:spcAft>
                <a:spcPct val="0"/>
              </a:spcAft>
              <a:defRPr sz="2700">
                <a:solidFill>
                  <a:schemeClr val="tx1"/>
                </a:solidFill>
                <a:latin typeface="Arial" charset="0"/>
                <a:ea typeface="ＭＳ Ｐゴシック" charset="0"/>
              </a:defRPr>
            </a:lvl7pPr>
            <a:lvl8pPr marL="1563923" eaLnBrk="0" fontAlgn="base" hangingPunct="0">
              <a:spcBef>
                <a:spcPct val="0"/>
              </a:spcBef>
              <a:spcAft>
                <a:spcPct val="0"/>
              </a:spcAft>
              <a:defRPr sz="2700">
                <a:solidFill>
                  <a:schemeClr val="tx1"/>
                </a:solidFill>
                <a:latin typeface="Arial" charset="0"/>
                <a:ea typeface="ＭＳ Ｐゴシック" charset="0"/>
              </a:defRPr>
            </a:lvl8pPr>
            <a:lvl9pPr marL="2085231" eaLnBrk="0" fontAlgn="base" hangingPunct="0">
              <a:spcBef>
                <a:spcPct val="0"/>
              </a:spcBef>
              <a:spcAft>
                <a:spcPct val="0"/>
              </a:spcAft>
              <a:defRPr sz="2700">
                <a:solidFill>
                  <a:schemeClr val="tx1"/>
                </a:solidFill>
                <a:latin typeface="Arial" charset="0"/>
                <a:ea typeface="ＭＳ Ｐゴシック" charset="0"/>
              </a:defRPr>
            </a:lvl9pPr>
          </a:lstStyle>
          <a:p>
            <a:pPr eaLnBrk="1" hangingPunct="1"/>
            <a:fld id="{E8931774-49AC-A341-98FD-7B65B7F22807}" type="slidenum">
              <a:rPr lang="en-US" sz="1400">
                <a:solidFill>
                  <a:srgbClr val="898989"/>
                </a:solidFill>
                <a:latin typeface="Calibri" charset="0"/>
              </a:rPr>
              <a:pPr eaLnBrk="1" hangingPunct="1"/>
              <a:t>13</a:t>
            </a:fld>
            <a:endParaRPr lang="en-US" sz="1400" dirty="0">
              <a:solidFill>
                <a:srgbClr val="898989"/>
              </a:solidFill>
              <a:latin typeface="Calibri" charset="0"/>
            </a:endParaRPr>
          </a:p>
        </p:txBody>
      </p:sp>
      <p:pic>
        <p:nvPicPr>
          <p:cNvPr id="16" name="Picture 4" descr="Rhubarb-NGB-Picture-Archive-img3672.png"/>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303759" y="1045121"/>
            <a:ext cx="5040560" cy="346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6"/>
          <p:cNvSpPr>
            <a:spLocks noChangeArrowheads="1"/>
          </p:cNvSpPr>
          <p:nvPr/>
        </p:nvSpPr>
        <p:spPr bwMode="auto">
          <a:xfrm>
            <a:off x="5863014" y="3810869"/>
            <a:ext cx="4161825" cy="4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61" tIns="52131" rIns="104261" bIns="52131">
            <a:spAutoFit/>
          </a:bodyPr>
          <a:lstStyle/>
          <a:p>
            <a:r>
              <a:rPr lang="en-U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rPr>
              <a:t>Field trials in Horsham Australia for cold tolerance in chickpea (</a:t>
            </a:r>
            <a:r>
              <a:rPr lang="en-US" sz="12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rPr>
              <a:t>Cicer</a:t>
            </a:r>
            <a:r>
              <a:rPr lang="en-US" sz="1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rPr>
              <a:t> </a:t>
            </a:r>
            <a:r>
              <a:rPr lang="en-US" sz="12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rPr>
              <a:t>arietinum</a:t>
            </a:r>
            <a:r>
              <a:rPr lang="en-US" sz="1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rPr>
              <a:t> </a:t>
            </a:r>
            <a:r>
              <a:rPr lang="en-US" sz="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rPr>
              <a:t>L.). CC-by D. Endresen</a:t>
            </a:r>
            <a:endParaRPr lang="en-US" sz="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charset="0"/>
            </a:endParaRPr>
          </a:p>
        </p:txBody>
      </p:sp>
      <p:pic>
        <p:nvPicPr>
          <p:cNvPr id="7" name="Picture 6" descr="img004019.jpg"/>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15000"/>
                    </a14:imgEffect>
                  </a14:imgLayer>
                </a14:imgProps>
              </a:ext>
              <a:ext uri="{28A0092B-C50C-407E-A947-70E740481C1C}">
                <a14:useLocalDpi xmlns:a14="http://schemas.microsoft.com/office/drawing/2010/main"/>
              </a:ext>
            </a:extLst>
          </a:blip>
          <a:stretch>
            <a:fillRect/>
          </a:stretch>
        </p:blipFill>
        <p:spPr>
          <a:xfrm>
            <a:off x="7504559" y="5006657"/>
            <a:ext cx="2668782" cy="2001587"/>
          </a:xfrm>
          <a:prstGeom prst="rect">
            <a:avLst/>
          </a:prstGeom>
        </p:spPr>
      </p:pic>
      <p:sp>
        <p:nvSpPr>
          <p:cNvPr id="21" name="Rectangle 16"/>
          <p:cNvSpPr>
            <a:spLocks noChangeArrowheads="1"/>
          </p:cNvSpPr>
          <p:nvPr/>
        </p:nvSpPr>
        <p:spPr bwMode="auto">
          <a:xfrm>
            <a:off x="7504559" y="6977187"/>
            <a:ext cx="2505946" cy="47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61" tIns="52131" rIns="104261" bIns="52131">
            <a:spAutoFit/>
          </a:bodyPr>
          <a:lstStyle/>
          <a:p>
            <a:r>
              <a:rPr lang="en-US" sz="1200" dirty="0" smtClean="0">
                <a:latin typeface="Calibri" charset="0"/>
              </a:rPr>
              <a:t>Apple, </a:t>
            </a:r>
            <a:r>
              <a:rPr lang="en-US" sz="1200" i="1" dirty="0" err="1" smtClean="0">
                <a:latin typeface="Calibri" charset="0"/>
              </a:rPr>
              <a:t>Malus</a:t>
            </a:r>
            <a:r>
              <a:rPr lang="en-US" sz="1200" i="1" dirty="0" smtClean="0">
                <a:latin typeface="Calibri" charset="0"/>
              </a:rPr>
              <a:t> </a:t>
            </a:r>
            <a:r>
              <a:rPr lang="en-US" sz="1200" i="1" dirty="0" err="1" smtClean="0">
                <a:latin typeface="Calibri" charset="0"/>
              </a:rPr>
              <a:t>domestica</a:t>
            </a:r>
            <a:r>
              <a:rPr lang="en-US" sz="1200" i="1" dirty="0" smtClean="0">
                <a:latin typeface="Calibri" charset="0"/>
              </a:rPr>
              <a:t> </a:t>
            </a:r>
            <a:r>
              <a:rPr lang="en-US" sz="1200" dirty="0" err="1" smtClean="0">
                <a:latin typeface="Calibri" charset="0"/>
              </a:rPr>
              <a:t>Borkh</a:t>
            </a:r>
            <a:r>
              <a:rPr lang="en-US" sz="1200" dirty="0" smtClean="0">
                <a:latin typeface="Calibri" charset="0"/>
              </a:rPr>
              <a:t>.</a:t>
            </a:r>
          </a:p>
          <a:p>
            <a:r>
              <a:rPr lang="en-US" sz="1200" dirty="0" smtClean="0">
                <a:latin typeface="Calibri" charset="0"/>
              </a:rPr>
              <a:t>Cultivar “</a:t>
            </a:r>
            <a:r>
              <a:rPr lang="en-US" sz="1200" i="1" dirty="0" err="1" smtClean="0">
                <a:latin typeface="Calibri" charset="0"/>
              </a:rPr>
              <a:t>Nanna</a:t>
            </a:r>
            <a:r>
              <a:rPr lang="en-US" sz="1200" dirty="0" smtClean="0">
                <a:latin typeface="Calibri" charset="0"/>
              </a:rPr>
              <a:t>” by Stein H </a:t>
            </a:r>
            <a:r>
              <a:rPr lang="en-US" sz="1200" dirty="0" err="1" smtClean="0">
                <a:latin typeface="Calibri" charset="0"/>
              </a:rPr>
              <a:t>Hjeltnes</a:t>
            </a:r>
            <a:endParaRPr lang="en-US" sz="1200" i="1" dirty="0">
              <a:latin typeface="Calibri" charset="0"/>
            </a:endParaRPr>
          </a:p>
        </p:txBody>
      </p:sp>
      <p:sp>
        <p:nvSpPr>
          <p:cNvPr id="8" name="Rectangle 7"/>
          <p:cNvSpPr/>
          <p:nvPr/>
        </p:nvSpPr>
        <p:spPr>
          <a:xfrm>
            <a:off x="663799" y="4224506"/>
            <a:ext cx="4320480" cy="276999"/>
          </a:xfrm>
          <a:prstGeom prst="rect">
            <a:avLst/>
          </a:prstGeom>
        </p:spPr>
        <p:txBody>
          <a:bodyPr wrap="square">
            <a:spAutoFit/>
          </a:bodyPr>
          <a:lstStyle/>
          <a:p>
            <a:r>
              <a:rPr lang="en-US" sz="1200" dirty="0">
                <a:latin typeface="Calibri" charset="0"/>
                <a:ea typeface="ＭＳ Ｐゴシック" charset="0"/>
                <a:cs typeface="ＭＳ Ｐゴシック" charset="0"/>
              </a:rPr>
              <a:t>Rhubarb, </a:t>
            </a:r>
            <a:r>
              <a:rPr lang="en-US" sz="1200" i="1" dirty="0">
                <a:latin typeface="Calibri" charset="0"/>
                <a:ea typeface="ＭＳ Ｐゴシック" charset="0"/>
                <a:cs typeface="ＭＳ Ｐゴシック" charset="0"/>
              </a:rPr>
              <a:t>Rheum x </a:t>
            </a:r>
            <a:r>
              <a:rPr lang="en-US" sz="1200" i="1" dirty="0" err="1">
                <a:latin typeface="Calibri" charset="0"/>
                <a:ea typeface="ＭＳ Ｐゴシック" charset="0"/>
                <a:cs typeface="ＭＳ Ｐゴシック" charset="0"/>
              </a:rPr>
              <a:t>hybridum</a:t>
            </a:r>
            <a:r>
              <a:rPr lang="en-US" sz="1200" i="1" dirty="0">
                <a:latin typeface="Calibri" charset="0"/>
                <a:ea typeface="ＭＳ Ｐゴシック" charset="0"/>
                <a:cs typeface="ＭＳ Ｐゴシック" charset="0"/>
              </a:rPr>
              <a:t> </a:t>
            </a:r>
            <a:r>
              <a:rPr lang="en-US" sz="1200" dirty="0">
                <a:latin typeface="Calibri" charset="0"/>
                <a:ea typeface="ＭＳ Ｐゴシック" charset="0"/>
                <a:cs typeface="ＭＳ Ｐゴシック" charset="0"/>
              </a:rPr>
              <a:t>Murray, DKRHE43, by </a:t>
            </a:r>
            <a:r>
              <a:rPr lang="en-US" sz="1200" dirty="0" err="1">
                <a:latin typeface="Calibri" charset="0"/>
                <a:ea typeface="ＭＳ Ｐゴシック" charset="0"/>
                <a:cs typeface="ＭＳ Ｐゴシック" charset="0"/>
              </a:rPr>
              <a:t>Gitte</a:t>
            </a:r>
            <a:r>
              <a:rPr lang="en-US" sz="1200" dirty="0">
                <a:latin typeface="Calibri" charset="0"/>
                <a:ea typeface="ＭＳ Ｐゴシック" charset="0"/>
                <a:cs typeface="ＭＳ Ｐゴシック" charset="0"/>
              </a:rPr>
              <a:t> K. </a:t>
            </a:r>
            <a:r>
              <a:rPr lang="en-US" sz="1200" dirty="0" err="1">
                <a:latin typeface="Calibri" charset="0"/>
                <a:ea typeface="ＭＳ Ｐゴシック" charset="0"/>
                <a:cs typeface="ＭＳ Ｐゴシック" charset="0"/>
              </a:rPr>
              <a:t>Bjørn</a:t>
            </a:r>
            <a:endParaRPr lang="en-US" sz="1200" dirty="0"/>
          </a:p>
        </p:txBody>
      </p:sp>
    </p:spTree>
    <p:extLst>
      <p:ext uri="{BB962C8B-B14F-4D97-AF65-F5344CB8AC3E}">
        <p14:creationId xmlns:p14="http://schemas.microsoft.com/office/powerpoint/2010/main" val="22198958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armer in the wheat field.png"/>
          <p:cNvPicPr>
            <a:picLocks noChangeAspect="1"/>
          </p:cNvPicPr>
          <p:nvPr/>
        </p:nvPicPr>
        <p:blipFill>
          <a:blip r:embed="rId3"/>
          <a:stretch>
            <a:fillRect/>
          </a:stretch>
        </p:blipFill>
        <p:spPr>
          <a:xfrm>
            <a:off x="7477920" y="0"/>
            <a:ext cx="3210720" cy="7562850"/>
          </a:xfrm>
          <a:prstGeom prst="rect">
            <a:avLst/>
          </a:prstGeom>
        </p:spPr>
      </p:pic>
      <p:sp>
        <p:nvSpPr>
          <p:cNvPr id="2" name="Title 1"/>
          <p:cNvSpPr>
            <a:spLocks noGrp="1"/>
          </p:cNvSpPr>
          <p:nvPr>
            <p:ph type="title"/>
          </p:nvPr>
        </p:nvSpPr>
        <p:spPr>
          <a:xfrm>
            <a:off x="267227" y="1058867"/>
            <a:ext cx="6905900" cy="817558"/>
          </a:xfrm>
        </p:spPr>
        <p:txBody>
          <a:bodyPr>
            <a:noAutofit/>
          </a:bodyPr>
          <a:lstStyle/>
          <a:p>
            <a:r>
              <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needle in a hay stack</a:t>
            </a:r>
          </a:p>
        </p:txBody>
      </p:sp>
      <p:sp>
        <p:nvSpPr>
          <p:cNvPr id="9" name="Content Placeholder 8"/>
          <p:cNvSpPr>
            <a:spLocks noGrp="1"/>
          </p:cNvSpPr>
          <p:nvPr>
            <p:ph idx="1"/>
          </p:nvPr>
        </p:nvSpPr>
        <p:spPr>
          <a:xfrm>
            <a:off x="267230" y="2714625"/>
            <a:ext cx="7058301" cy="3886200"/>
          </a:xfrm>
        </p:spPr>
        <p:txBody>
          <a:bodyPr>
            <a:normAutofit/>
          </a:bodyPr>
          <a:lstStyle/>
          <a:p>
            <a:r>
              <a:rPr lang="en-US" dirty="0" smtClean="0"/>
              <a:t>Scientists and plant breeders want a few hundred germplasm accessions to evaluate for a particular trait.</a:t>
            </a:r>
          </a:p>
          <a:p>
            <a:endParaRPr lang="en-US" dirty="0" smtClean="0"/>
          </a:p>
          <a:p>
            <a:r>
              <a:rPr lang="en-US" dirty="0" smtClean="0"/>
              <a:t>How does the scientist select a small subset likely to have the useful trait?</a:t>
            </a:r>
          </a:p>
        </p:txBody>
      </p:sp>
      <p:sp>
        <p:nvSpPr>
          <p:cNvPr id="11"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14</a:t>
            </a:fld>
            <a:endParaRPr lang="en-US" dirty="0">
              <a:solidFill>
                <a:srgbClr val="FFFF00"/>
              </a:solidFill>
            </a:endParaRPr>
          </a:p>
        </p:txBody>
      </p:sp>
      <p:sp>
        <p:nvSpPr>
          <p:cNvPr id="6" name="Rectangle 5"/>
          <p:cNvSpPr/>
          <p:nvPr/>
        </p:nvSpPr>
        <p:spPr>
          <a:xfrm>
            <a:off x="7720583" y="6805761"/>
            <a:ext cx="1728192" cy="492408"/>
          </a:xfrm>
          <a:prstGeom prst="rect">
            <a:avLst/>
          </a:prstGeom>
          <a:solidFill>
            <a:schemeClr val="accent6">
              <a:alpha val="10000"/>
            </a:schemeClr>
          </a:solidFill>
        </p:spPr>
        <p:txBody>
          <a:bodyPr wrap="square" lIns="91405" tIns="45703" rIns="91405" bIns="45703">
            <a:spAutoFit/>
          </a:bodyPr>
          <a:lstStyle/>
          <a:p>
            <a:r>
              <a:rPr lang="en-US" sz="1300" dirty="0">
                <a:ln w="18415" cmpd="sng">
                  <a:solidFill>
                    <a:srgbClr val="FFFFFF"/>
                  </a:solidFill>
                  <a:prstDash val="solid"/>
                </a:ln>
                <a:solidFill>
                  <a:srgbClr val="FFFFFF"/>
                </a:solidFill>
                <a:effectLst>
                  <a:outerShdw blurRad="63500" dir="3600000" algn="tl" rotWithShape="0">
                    <a:srgbClr val="000000">
                      <a:alpha val="70000"/>
                    </a:srgbClr>
                  </a:outerShdw>
                </a:effectLst>
              </a:rPr>
              <a:t>Photo from the USDA Photo archive, CC0.</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162719" y="901105"/>
            <a:ext cx="6248400" cy="6180690"/>
          </a:xfrm>
        </p:spPr>
        <p:txBody>
          <a:bodyPr>
            <a:normAutofit/>
          </a:bodyPr>
          <a:lstStyle/>
          <a:p>
            <a:pPr>
              <a:buNone/>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Aim:</a:t>
            </a:r>
          </a:p>
          <a:p>
            <a:pPr lvl="1"/>
            <a:r>
              <a:rPr lang="en-US" dirty="0" smtClean="0"/>
              <a:t>Identification of plant germplasm with a higher likelihood of having desired </a:t>
            </a:r>
            <a:r>
              <a:rPr lang="en-US" b="1" dirty="0" smtClean="0"/>
              <a:t>genetic diversity </a:t>
            </a:r>
            <a:r>
              <a:rPr lang="en-US" dirty="0" smtClean="0"/>
              <a:t>for a target trait property.</a:t>
            </a:r>
          </a:p>
          <a:p>
            <a:pPr marL="455567" lvl="1" indent="0">
              <a:buNone/>
            </a:pPr>
            <a:endParaRPr lang="en-US" dirty="0" smtClean="0"/>
          </a:p>
          <a:p>
            <a:pPr marL="455567" lvl="1" indent="0">
              <a:buNone/>
            </a:pP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Suggested solution:</a:t>
            </a:r>
          </a:p>
          <a:p>
            <a:pPr lvl="1"/>
            <a:r>
              <a:rPr lang="en-US" dirty="0" smtClean="0"/>
              <a:t>Using environment data layers for </a:t>
            </a:r>
            <a:r>
              <a:rPr lang="en-US" b="1" dirty="0" smtClean="0"/>
              <a:t>predictive characterization </a:t>
            </a:r>
            <a:r>
              <a:rPr lang="en-US" dirty="0" smtClean="0"/>
              <a:t>of crop traits </a:t>
            </a:r>
            <a:r>
              <a:rPr lang="en-US" i="1" dirty="0" smtClean="0"/>
              <a:t>a priori </a:t>
            </a:r>
            <a:r>
              <a:rPr lang="en-US" dirty="0" smtClean="0"/>
              <a:t>BEFORE field trials.</a:t>
            </a:r>
          </a:p>
          <a:p>
            <a:pPr lvl="1">
              <a:buNone/>
            </a:pPr>
            <a:endParaRPr lang="en-US" dirty="0" smtClean="0"/>
          </a:p>
        </p:txBody>
      </p:sp>
      <p:pic>
        <p:nvPicPr>
          <p:cNvPr id="7" name="Picture 6" descr="2010 July bread wheat Nobbelov Lund.png"/>
          <p:cNvPicPr>
            <a:picLocks noChangeAspect="1"/>
          </p:cNvPicPr>
          <p:nvPr/>
        </p:nvPicPr>
        <p:blipFill>
          <a:blip r:embed="rId3"/>
          <a:stretch>
            <a:fillRect/>
          </a:stretch>
        </p:blipFill>
        <p:spPr>
          <a:xfrm>
            <a:off x="6715929" y="-47626"/>
            <a:ext cx="3972719" cy="7610475"/>
          </a:xfrm>
          <a:prstGeom prst="rect">
            <a:avLst/>
          </a:prstGeom>
        </p:spPr>
      </p:pic>
      <p:sp>
        <p:nvSpPr>
          <p:cNvPr id="10"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15</a:t>
            </a:fld>
            <a:endParaRPr lang="en-US" dirty="0">
              <a:solidFill>
                <a:srgbClr val="FFFF00"/>
              </a:solidFill>
            </a:endParaRPr>
          </a:p>
        </p:txBody>
      </p:sp>
      <p:sp>
        <p:nvSpPr>
          <p:cNvPr id="8" name="Rectangle 7"/>
          <p:cNvSpPr/>
          <p:nvPr/>
        </p:nvSpPr>
        <p:spPr>
          <a:xfrm>
            <a:off x="6985223" y="6805764"/>
            <a:ext cx="2895600" cy="492408"/>
          </a:xfrm>
          <a:prstGeom prst="rect">
            <a:avLst/>
          </a:prstGeom>
        </p:spPr>
        <p:txBody>
          <a:bodyPr wrap="square" lIns="91405" tIns="45703" rIns="91405" bIns="45703">
            <a:spAutoFit/>
          </a:bodyPr>
          <a:lstStyle/>
          <a:p>
            <a:r>
              <a:rPr lang="en-US" sz="1300" dirty="0">
                <a:solidFill>
                  <a:srgbClr val="D9D9D9"/>
                </a:solidFill>
              </a:rPr>
              <a:t>Bread wheat at Nöbbelöv in Lund, </a:t>
            </a:r>
            <a:r>
              <a:rPr lang="en-US" sz="1300" dirty="0" smtClean="0">
                <a:solidFill>
                  <a:srgbClr val="D9D9D9"/>
                </a:solidFill>
              </a:rPr>
              <a:t>2010</a:t>
            </a:r>
            <a:endParaRPr lang="en-US" sz="1300" dirty="0">
              <a:solidFill>
                <a:srgbClr val="D9D9D9"/>
              </a:solidFill>
            </a:endParaRPr>
          </a:p>
          <a:p>
            <a:r>
              <a:rPr lang="en-US" sz="1300" dirty="0" smtClean="0">
                <a:solidFill>
                  <a:srgbClr val="D9D9D9"/>
                </a:solidFill>
              </a:rPr>
              <a:t>CC-BY Dag Endresen </a:t>
            </a:r>
            <a:endParaRPr lang="en-US" sz="1300" dirty="0">
              <a:solidFill>
                <a:srgbClr val="D9D9D9"/>
              </a:solidFill>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6944520" y="1049989"/>
            <a:ext cx="3345624" cy="3222199"/>
          </a:xfrm>
          <a:prstGeom prst="ellipse">
            <a:avLst/>
          </a:prstGeom>
          <a:solidFill>
            <a:schemeClr val="accent6">
              <a:alpha val="5000"/>
            </a:schemeClr>
          </a:solidFill>
          <a:ln>
            <a:solidFill>
              <a:schemeClr val="accent6">
                <a:alpha val="30000"/>
              </a:schemeClr>
            </a:solidFill>
          </a:ln>
        </p:spPr>
        <p:style>
          <a:lnRef idx="1">
            <a:schemeClr val="accent1"/>
          </a:lnRef>
          <a:fillRef idx="3">
            <a:schemeClr val="accent1"/>
          </a:fillRef>
          <a:effectRef idx="2">
            <a:schemeClr val="accent1"/>
          </a:effectRef>
          <a:fontRef idx="minor">
            <a:schemeClr val="lt1"/>
          </a:fontRef>
        </p:style>
        <p:txBody>
          <a:bodyPr lIns="91058" tIns="45525" rIns="91058" bIns="45525" rtlCol="0" anchor="ctr"/>
          <a:lstStyle/>
          <a:p>
            <a:pPr algn="ctr"/>
            <a:endParaRPr lang="en-US"/>
          </a:p>
        </p:txBody>
      </p:sp>
      <p:pic>
        <p:nvPicPr>
          <p:cNvPr id="16" name="Picture 15" descr="plant_breeder_usd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44076" y="4694256"/>
            <a:ext cx="1384635" cy="1063416"/>
          </a:xfrm>
          <a:prstGeom prst="rect">
            <a:avLst/>
          </a:prstGeom>
        </p:spPr>
      </p:pic>
      <p:sp>
        <p:nvSpPr>
          <p:cNvPr id="2" name="Title 1"/>
          <p:cNvSpPr>
            <a:spLocks noGrp="1"/>
          </p:cNvSpPr>
          <p:nvPr>
            <p:ph type="title"/>
          </p:nvPr>
        </p:nvSpPr>
        <p:spPr>
          <a:xfrm>
            <a:off x="178154" y="168867"/>
            <a:ext cx="10348797" cy="588222"/>
          </a:xfrm>
        </p:spPr>
        <p:txBody>
          <a:bodyPr>
            <a:noAutofit/>
          </a:bodyPr>
          <a:lstStyle/>
          <a:p>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Climate effect during the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domestication process</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5" name="Picture 4"/>
          <p:cNvPicPr>
            <a:picLocks noChangeAspect="1"/>
          </p:cNvPicPr>
          <p:nvPr/>
        </p:nvPicPr>
        <p:blipFill>
          <a:blip r:embed="rId4"/>
          <a:stretch>
            <a:fillRect/>
          </a:stretch>
        </p:blipFill>
        <p:spPr>
          <a:xfrm>
            <a:off x="178154" y="1078633"/>
            <a:ext cx="2048654" cy="896338"/>
          </a:xfrm>
          <a:prstGeom prst="rect">
            <a:avLst/>
          </a:prstGeom>
        </p:spPr>
      </p:pic>
      <p:pic>
        <p:nvPicPr>
          <p:cNvPr id="4" name="Content Placeholder 3" descr="wild-barley.jpg"/>
          <p:cNvPicPr>
            <a:picLocks noGrp="1" noChangeAspect="1"/>
          </p:cNvPicPr>
          <p:nvPr>
            <p:ph idx="1"/>
          </p:nvPr>
        </p:nvPicPr>
        <p:blipFill>
          <a:blip r:embed="rId5" cstate="print">
            <a:extLst>
              <a:ext uri="{28A0092B-C50C-407E-A947-70E740481C1C}">
                <a14:useLocalDpi xmlns:a14="http://schemas.microsoft.com/office/drawing/2010/main"/>
              </a:ext>
            </a:extLst>
          </a:blip>
          <a:srcRect l="-6298" r="-6298"/>
          <a:stretch>
            <a:fillRect/>
          </a:stretch>
        </p:blipFill>
        <p:spPr>
          <a:xfrm>
            <a:off x="178143" y="1930170"/>
            <a:ext cx="3028447" cy="1250259"/>
          </a:xfrm>
        </p:spPr>
      </p:pic>
      <p:sp>
        <p:nvSpPr>
          <p:cNvPr id="6" name="TextBox 5"/>
          <p:cNvSpPr txBox="1"/>
          <p:nvPr/>
        </p:nvSpPr>
        <p:spPr>
          <a:xfrm>
            <a:off x="267243" y="3274696"/>
            <a:ext cx="2555337" cy="645937"/>
          </a:xfrm>
          <a:prstGeom prst="rect">
            <a:avLst/>
          </a:prstGeom>
          <a:noFill/>
        </p:spPr>
        <p:txBody>
          <a:bodyPr wrap="none" lIns="91058" tIns="45525" rIns="91058" bIns="45525" rtlCol="0">
            <a:spAutoFit/>
          </a:bodyPr>
          <a:lstStyle/>
          <a:p>
            <a:r>
              <a:rPr lang="en-US" dirty="0" smtClean="0"/>
              <a:t>Wild relatives are shaped </a:t>
            </a:r>
          </a:p>
          <a:p>
            <a:r>
              <a:rPr lang="en-US" dirty="0" smtClean="0"/>
              <a:t>by the environment.</a:t>
            </a:r>
            <a:endParaRPr lang="en-US" dirty="0"/>
          </a:p>
        </p:txBody>
      </p:sp>
      <p:pic>
        <p:nvPicPr>
          <p:cNvPr id="7" name="Picture 6" descr="Farming-Varna.jpg"/>
          <p:cNvPicPr>
            <a:picLocks noChangeAspect="1"/>
          </p:cNvPicPr>
          <p:nvPr/>
        </p:nvPicPr>
        <p:blipFill>
          <a:blip r:embed="rId6"/>
          <a:stretch>
            <a:fillRect/>
          </a:stretch>
        </p:blipFill>
        <p:spPr>
          <a:xfrm>
            <a:off x="3557821" y="1855072"/>
            <a:ext cx="2972777" cy="1325361"/>
          </a:xfrm>
          <a:prstGeom prst="rect">
            <a:avLst/>
          </a:prstGeom>
        </p:spPr>
      </p:pic>
      <p:pic>
        <p:nvPicPr>
          <p:cNvPr id="8" name="Picture 7"/>
          <p:cNvPicPr>
            <a:picLocks noChangeAspect="1"/>
          </p:cNvPicPr>
          <p:nvPr/>
        </p:nvPicPr>
        <p:blipFill>
          <a:blip r:embed="rId4"/>
          <a:stretch>
            <a:fillRect/>
          </a:stretch>
        </p:blipFill>
        <p:spPr>
          <a:xfrm>
            <a:off x="3557780" y="1214378"/>
            <a:ext cx="1273326" cy="640677"/>
          </a:xfrm>
          <a:prstGeom prst="rect">
            <a:avLst/>
          </a:prstGeom>
        </p:spPr>
      </p:pic>
      <p:pic>
        <p:nvPicPr>
          <p:cNvPr id="9" name="Picture 8" descr="farmer.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27297" y="1246341"/>
            <a:ext cx="416963" cy="608731"/>
          </a:xfrm>
          <a:prstGeom prst="rect">
            <a:avLst/>
          </a:prstGeom>
        </p:spPr>
      </p:pic>
      <p:sp>
        <p:nvSpPr>
          <p:cNvPr id="10" name="TextBox 9"/>
          <p:cNvSpPr txBox="1"/>
          <p:nvPr/>
        </p:nvSpPr>
        <p:spPr>
          <a:xfrm>
            <a:off x="3557821" y="3274680"/>
            <a:ext cx="2972777" cy="922970"/>
          </a:xfrm>
          <a:prstGeom prst="rect">
            <a:avLst/>
          </a:prstGeom>
          <a:noFill/>
        </p:spPr>
        <p:txBody>
          <a:bodyPr wrap="square" lIns="91058" tIns="45525" rIns="91058" bIns="45525" rtlCol="0">
            <a:spAutoFit/>
          </a:bodyPr>
          <a:lstStyle/>
          <a:p>
            <a:r>
              <a:rPr lang="en-US" dirty="0" smtClean="0"/>
              <a:t>Primitive cultivated crops are shaped by local climate and humans.</a:t>
            </a:r>
            <a:endParaRPr lang="en-US" dirty="0"/>
          </a:p>
        </p:txBody>
      </p:sp>
      <p:pic>
        <p:nvPicPr>
          <p:cNvPr id="11" name="Picture 10"/>
          <p:cNvPicPr>
            <a:picLocks noChangeAspect="1"/>
          </p:cNvPicPr>
          <p:nvPr/>
        </p:nvPicPr>
        <p:blipFill>
          <a:blip r:embed="rId8"/>
          <a:stretch>
            <a:fillRect/>
          </a:stretch>
        </p:blipFill>
        <p:spPr>
          <a:xfrm>
            <a:off x="7154068" y="1930170"/>
            <a:ext cx="2939375" cy="1250259"/>
          </a:xfrm>
          <a:prstGeom prst="rect">
            <a:avLst/>
          </a:prstGeom>
        </p:spPr>
      </p:pic>
      <p:sp>
        <p:nvSpPr>
          <p:cNvPr id="12" name="TextBox 11"/>
          <p:cNvSpPr txBox="1"/>
          <p:nvPr/>
        </p:nvSpPr>
        <p:spPr>
          <a:xfrm>
            <a:off x="7104108" y="3282622"/>
            <a:ext cx="3345623" cy="922970"/>
          </a:xfrm>
          <a:prstGeom prst="rect">
            <a:avLst/>
          </a:prstGeom>
          <a:noFill/>
        </p:spPr>
        <p:txBody>
          <a:bodyPr wrap="square" lIns="91058" tIns="45525" rIns="91058" bIns="45525" rtlCol="0">
            <a:spAutoFit/>
          </a:bodyPr>
          <a:lstStyle/>
          <a:p>
            <a:r>
              <a:rPr lang="en-US" dirty="0" smtClean="0"/>
              <a:t>Traditional cultivated crops (landraces) are shaped by climate and humans.</a:t>
            </a:r>
            <a:endParaRPr lang="en-US" dirty="0"/>
          </a:p>
        </p:txBody>
      </p:sp>
      <p:pic>
        <p:nvPicPr>
          <p:cNvPr id="13" name="Picture 12"/>
          <p:cNvPicPr>
            <a:picLocks noChangeAspect="1"/>
          </p:cNvPicPr>
          <p:nvPr/>
        </p:nvPicPr>
        <p:blipFill>
          <a:blip r:embed="rId4"/>
          <a:stretch>
            <a:fillRect/>
          </a:stretch>
        </p:blipFill>
        <p:spPr>
          <a:xfrm>
            <a:off x="7104142" y="1336948"/>
            <a:ext cx="1029753" cy="518122"/>
          </a:xfrm>
          <a:prstGeom prst="rect">
            <a:avLst/>
          </a:prstGeom>
        </p:spPr>
      </p:pic>
      <p:pic>
        <p:nvPicPr>
          <p:cNvPr id="14" name="Picture 13" descr="farmer.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33858" y="1078656"/>
            <a:ext cx="702109" cy="1025021"/>
          </a:xfrm>
          <a:prstGeom prst="rect">
            <a:avLst/>
          </a:prstGeom>
        </p:spPr>
      </p:pic>
      <p:pic>
        <p:nvPicPr>
          <p:cNvPr id="15" name="Picture 14" descr="Field-and-tractors.jpg"/>
          <p:cNvPicPr>
            <a:picLocks noChangeAspect="1"/>
          </p:cNvPicPr>
          <p:nvPr/>
        </p:nvPicPr>
        <p:blipFill>
          <a:blip r:embed="rId10"/>
          <a:stretch>
            <a:fillRect/>
          </a:stretch>
        </p:blipFill>
        <p:spPr>
          <a:xfrm>
            <a:off x="1278399" y="5225960"/>
            <a:ext cx="3288580" cy="1304882"/>
          </a:xfrm>
          <a:prstGeom prst="rect">
            <a:avLst/>
          </a:prstGeom>
        </p:spPr>
      </p:pic>
      <p:pic>
        <p:nvPicPr>
          <p:cNvPr id="17" name="Picture 1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851943" y="4806294"/>
            <a:ext cx="639109" cy="321570"/>
          </a:xfrm>
          <a:prstGeom prst="rect">
            <a:avLst/>
          </a:prstGeom>
        </p:spPr>
      </p:pic>
      <p:sp>
        <p:nvSpPr>
          <p:cNvPr id="18" name="TextBox 17"/>
          <p:cNvSpPr txBox="1"/>
          <p:nvPr/>
        </p:nvSpPr>
        <p:spPr>
          <a:xfrm>
            <a:off x="1278408" y="6530863"/>
            <a:ext cx="3345624" cy="922970"/>
          </a:xfrm>
          <a:prstGeom prst="rect">
            <a:avLst/>
          </a:prstGeom>
          <a:noFill/>
        </p:spPr>
        <p:txBody>
          <a:bodyPr wrap="square" lIns="91058" tIns="45525" rIns="91058" bIns="45525" rtlCol="0">
            <a:spAutoFit/>
          </a:bodyPr>
          <a:lstStyle/>
          <a:p>
            <a:r>
              <a:rPr lang="en-US" dirty="0" smtClean="0"/>
              <a:t>Modern cultivated crops are mostly shaped by humans (plant breeders).</a:t>
            </a:r>
            <a:endParaRPr lang="en-US" dirty="0"/>
          </a:p>
        </p:txBody>
      </p:sp>
      <p:pic>
        <p:nvPicPr>
          <p:cNvPr id="19" name="Picture 18" descr="molecular_lab_irap9900.jp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286650" y="5196203"/>
            <a:ext cx="3418281" cy="1482793"/>
          </a:xfrm>
          <a:prstGeom prst="rect">
            <a:avLst/>
          </a:prstGeom>
        </p:spPr>
      </p:pic>
      <p:pic>
        <p:nvPicPr>
          <p:cNvPr id="20" name="Picture 19" descr="molecular_lab_scentist.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266467" y="4694268"/>
            <a:ext cx="1979997" cy="754027"/>
          </a:xfrm>
          <a:prstGeom prst="rect">
            <a:avLst/>
          </a:prstGeom>
        </p:spPr>
      </p:pic>
      <p:sp>
        <p:nvSpPr>
          <p:cNvPr id="21" name="TextBox 20"/>
          <p:cNvSpPr txBox="1"/>
          <p:nvPr/>
        </p:nvSpPr>
        <p:spPr>
          <a:xfrm>
            <a:off x="5503907" y="6540732"/>
            <a:ext cx="3345624" cy="645971"/>
          </a:xfrm>
          <a:prstGeom prst="rect">
            <a:avLst/>
          </a:prstGeom>
          <a:noFill/>
        </p:spPr>
        <p:txBody>
          <a:bodyPr wrap="square" lIns="91058" tIns="45525" rIns="91058" bIns="45525" rtlCol="0">
            <a:spAutoFit/>
          </a:bodyPr>
          <a:lstStyle/>
          <a:p>
            <a:r>
              <a:rPr lang="en-US" dirty="0" smtClean="0"/>
              <a:t>Perhaps future crops are shaped in the molecular laboratory…?</a:t>
            </a:r>
            <a:endParaRPr lang="en-US" dirty="0"/>
          </a:p>
        </p:txBody>
      </p:sp>
      <p:cxnSp>
        <p:nvCxnSpPr>
          <p:cNvPr id="25" name="Straight Arrow Connector 24"/>
          <p:cNvCxnSpPr>
            <a:endCxn id="7" idx="1"/>
          </p:cNvCxnSpPr>
          <p:nvPr/>
        </p:nvCxnSpPr>
        <p:spPr>
          <a:xfrm flipV="1">
            <a:off x="3099488" y="2517732"/>
            <a:ext cx="432000" cy="1588"/>
          </a:xfrm>
          <a:prstGeom prst="straightConnector1">
            <a:avLst/>
          </a:prstGeom>
          <a:ln w="63500">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6603590" y="2497757"/>
            <a:ext cx="458309" cy="1588"/>
          </a:xfrm>
          <a:prstGeom prst="straightConnector1">
            <a:avLst/>
          </a:prstGeom>
          <a:ln w="63500">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4727992" y="5696568"/>
            <a:ext cx="432000" cy="1588"/>
          </a:xfrm>
          <a:prstGeom prst="straightConnector1">
            <a:avLst/>
          </a:prstGeom>
          <a:ln w="63500">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740392" y="5696568"/>
            <a:ext cx="432000" cy="1588"/>
          </a:xfrm>
          <a:prstGeom prst="straightConnector1">
            <a:avLst/>
          </a:prstGeom>
          <a:ln w="63500">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27"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16</a:t>
            </a:fld>
            <a:endParaRPr lang="en-US" dirty="0">
              <a:solidFill>
                <a:srgbClr val="7F7F7F"/>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World_map_line.png"/>
          <p:cNvPicPr>
            <a:picLocks noChangeAspect="1"/>
          </p:cNvPicPr>
          <p:nvPr/>
        </p:nvPicPr>
        <p:blipFill>
          <a:blip r:embed="rId3"/>
          <a:stretch>
            <a:fillRect/>
          </a:stretch>
        </p:blipFill>
        <p:spPr>
          <a:xfrm>
            <a:off x="48" y="650882"/>
            <a:ext cx="10688637" cy="6912005"/>
          </a:xfrm>
          <a:prstGeom prst="rect">
            <a:avLst/>
          </a:prstGeom>
        </p:spPr>
      </p:pic>
      <p:pic>
        <p:nvPicPr>
          <p:cNvPr id="5" name="Picture 4"/>
          <p:cNvPicPr>
            <a:picLocks noChangeAspect="1"/>
          </p:cNvPicPr>
          <p:nvPr/>
        </p:nvPicPr>
        <p:blipFill>
          <a:blip r:embed="rId4" cstate="screen">
            <a:alphaModFix amt="80000"/>
            <a:extLst>
              <a:ext uri="{28A0092B-C50C-407E-A947-70E740481C1C}">
                <a14:useLocalDpi xmlns:a14="http://schemas.microsoft.com/office/drawing/2010/main"/>
              </a:ext>
            </a:extLst>
          </a:blip>
          <a:stretch>
            <a:fillRect/>
          </a:stretch>
        </p:blipFill>
        <p:spPr>
          <a:xfrm>
            <a:off x="6567503" y="4461685"/>
            <a:ext cx="814319" cy="356285"/>
          </a:xfrm>
          <a:prstGeom prst="rect">
            <a:avLst/>
          </a:prstGeom>
        </p:spPr>
      </p:pic>
      <p:sp>
        <p:nvSpPr>
          <p:cNvPr id="22" name="Oval 21"/>
          <p:cNvSpPr/>
          <p:nvPr/>
        </p:nvSpPr>
        <p:spPr>
          <a:xfrm>
            <a:off x="4201366" y="2620304"/>
            <a:ext cx="2266027" cy="2151757"/>
          </a:xfrm>
          <a:prstGeom prst="ellipse">
            <a:avLst/>
          </a:prstGeom>
          <a:solidFill>
            <a:schemeClr val="accent6">
              <a:alpha val="10000"/>
            </a:schemeClr>
          </a:solidFill>
          <a:ln>
            <a:solidFill>
              <a:schemeClr val="accent6">
                <a:alpha val="30000"/>
              </a:schemeClr>
            </a:solidFill>
          </a:ln>
        </p:spPr>
        <p:style>
          <a:lnRef idx="1">
            <a:schemeClr val="accent1"/>
          </a:lnRef>
          <a:fillRef idx="3">
            <a:schemeClr val="accent1"/>
          </a:fillRef>
          <a:effectRef idx="2">
            <a:schemeClr val="accent1"/>
          </a:effectRef>
          <a:fontRef idx="minor">
            <a:schemeClr val="lt1"/>
          </a:fontRef>
        </p:style>
        <p:txBody>
          <a:bodyPr lIns="91058" tIns="45525" rIns="91058" bIns="45525" rtlCol="0" anchor="ctr"/>
          <a:lstStyle/>
          <a:p>
            <a:pPr algn="ctr"/>
            <a:endParaRPr lang="en-US"/>
          </a:p>
        </p:txBody>
      </p:sp>
      <p:sp>
        <p:nvSpPr>
          <p:cNvPr id="2" name="Title 1"/>
          <p:cNvSpPr>
            <a:spLocks noGrp="1"/>
          </p:cNvSpPr>
          <p:nvPr>
            <p:ph type="title"/>
          </p:nvPr>
        </p:nvSpPr>
        <p:spPr>
          <a:xfrm>
            <a:off x="178146" y="84032"/>
            <a:ext cx="10243278" cy="588222"/>
          </a:xfrm>
        </p:spPr>
        <p:txBody>
          <a:bodyPr>
            <a:noAutofit/>
          </a:bodyPr>
          <a:lstStyle/>
          <a:p>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Predictive link between eco-geography and traits</a:t>
            </a:r>
          </a:p>
        </p:txBody>
      </p:sp>
      <p:pic>
        <p:nvPicPr>
          <p:cNvPr id="4" name="Content Placeholder 3" descr="wild-barley.jpg"/>
          <p:cNvPicPr>
            <a:picLocks noGrp="1" noChangeAspect="1"/>
          </p:cNvPicPr>
          <p:nvPr>
            <p:ph idx="1"/>
          </p:nvPr>
        </p:nvPicPr>
        <p:blipFill>
          <a:blip r:embed="rId5" cstate="print">
            <a:alphaModFix amt="80000"/>
            <a:extLst>
              <a:ext uri="{28A0092B-C50C-407E-A947-70E740481C1C}">
                <a14:useLocalDpi xmlns:a14="http://schemas.microsoft.com/office/drawing/2010/main"/>
              </a:ext>
            </a:extLst>
          </a:blip>
          <a:srcRect l="-6298" r="-6298"/>
          <a:stretch>
            <a:fillRect/>
          </a:stretch>
        </p:blipFill>
        <p:spPr>
          <a:xfrm>
            <a:off x="6487366" y="4808499"/>
            <a:ext cx="903041" cy="496963"/>
          </a:xfr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33792" y="3324224"/>
            <a:ext cx="1981201" cy="1219200"/>
          </a:xfrm>
          <a:prstGeom prst="rect">
            <a:avLst/>
          </a:prstGeom>
        </p:spPr>
      </p:pic>
      <p:sp>
        <p:nvSpPr>
          <p:cNvPr id="12" name="TextBox 11"/>
          <p:cNvSpPr txBox="1"/>
          <p:nvPr/>
        </p:nvSpPr>
        <p:spPr>
          <a:xfrm>
            <a:off x="447776" y="1521896"/>
            <a:ext cx="3209687" cy="2030932"/>
          </a:xfrm>
          <a:prstGeom prst="rect">
            <a:avLst/>
          </a:prstGeom>
          <a:solidFill>
            <a:srgbClr val="FDFADE">
              <a:alpha val="80000"/>
            </a:srgbClr>
          </a:solidFill>
          <a:ln>
            <a:solidFill>
              <a:schemeClr val="accent6">
                <a:lumMod val="60000"/>
                <a:lumOff val="40000"/>
              </a:schemeClr>
            </a:solidFill>
          </a:ln>
          <a:effectLst>
            <a:outerShdw blurRad="50800" dist="38100" dir="2700000" algn="tl" rotWithShape="0">
              <a:schemeClr val="accent6">
                <a:alpha val="43000"/>
              </a:schemeClr>
            </a:outerShdw>
          </a:effectLst>
        </p:spPr>
        <p:txBody>
          <a:bodyPr wrap="square" lIns="91058" tIns="45525" rIns="91058" bIns="45525" rtlCol="0">
            <a:spAutoFit/>
          </a:bodyPr>
          <a:lstStyle/>
          <a:p>
            <a:r>
              <a:rPr lang="en-US" sz="2100" dirty="0"/>
              <a:t>During traditional cultivation the farmer will select for and introduce germplasm for improved suitability of the landrace to the local conditions.</a:t>
            </a:r>
          </a:p>
        </p:txBody>
      </p:sp>
      <p:pic>
        <p:nvPicPr>
          <p:cNvPr id="13" name="Picture 12"/>
          <p:cNvPicPr>
            <a:picLocks noChangeAspect="1"/>
          </p:cNvPicPr>
          <p:nvPr/>
        </p:nvPicPr>
        <p:blipFill>
          <a:blip r:embed="rId4" cstate="screen">
            <a:alphaModFix amt="80000"/>
            <a:extLst>
              <a:ext uri="{28A0092B-C50C-407E-A947-70E740481C1C}">
                <a14:useLocalDpi xmlns:a14="http://schemas.microsoft.com/office/drawing/2010/main"/>
              </a:ext>
            </a:extLst>
          </a:blip>
          <a:stretch>
            <a:fillRect/>
          </a:stretch>
        </p:blipFill>
        <p:spPr>
          <a:xfrm>
            <a:off x="4048919" y="2816066"/>
            <a:ext cx="871442" cy="438469"/>
          </a:xfrm>
          <a:prstGeom prst="rect">
            <a:avLst/>
          </a:prstGeom>
        </p:spPr>
      </p:pic>
      <p:pic>
        <p:nvPicPr>
          <p:cNvPr id="14" name="Picture 13" descr="farmer.jpg"/>
          <p:cNvPicPr>
            <a:picLocks noChangeAspect="1"/>
          </p:cNvPicPr>
          <p:nvPr/>
        </p:nvPicPr>
        <p:blipFill>
          <a:blip r:embed="rId7" cstate="screen">
            <a:alphaModFix amt="80000"/>
            <a:extLst>
              <a:ext uri="{28A0092B-C50C-407E-A947-70E740481C1C}">
                <a14:useLocalDpi xmlns:a14="http://schemas.microsoft.com/office/drawing/2010/main"/>
              </a:ext>
            </a:extLst>
          </a:blip>
          <a:stretch>
            <a:fillRect/>
          </a:stretch>
        </p:blipFill>
        <p:spPr>
          <a:xfrm>
            <a:off x="5068748" y="2620268"/>
            <a:ext cx="594167" cy="867436"/>
          </a:xfrm>
          <a:prstGeom prst="rect">
            <a:avLst/>
          </a:prstGeom>
        </p:spPr>
      </p:pic>
      <p:pic>
        <p:nvPicPr>
          <p:cNvPr id="26" name="Picture 25"/>
          <p:cNvPicPr>
            <a:picLocks noChangeAspect="1"/>
          </p:cNvPicPr>
          <p:nvPr/>
        </p:nvPicPr>
        <p:blipFill>
          <a:blip r:embed="rId4" cstate="screen">
            <a:alphaModFix amt="80000"/>
            <a:extLst>
              <a:ext uri="{28A0092B-C50C-407E-A947-70E740481C1C}">
                <a14:useLocalDpi xmlns:a14="http://schemas.microsoft.com/office/drawing/2010/main"/>
              </a:ext>
            </a:extLst>
          </a:blip>
          <a:stretch>
            <a:fillRect/>
          </a:stretch>
        </p:blipFill>
        <p:spPr>
          <a:xfrm>
            <a:off x="8243903" y="2709083"/>
            <a:ext cx="814319" cy="356285"/>
          </a:xfrm>
          <a:prstGeom prst="rect">
            <a:avLst/>
          </a:prstGeom>
        </p:spPr>
      </p:pic>
      <p:pic>
        <p:nvPicPr>
          <p:cNvPr id="27" name="Content Placeholder 3" descr="wild-barley.jpg"/>
          <p:cNvPicPr>
            <a:picLocks noChangeAspect="1"/>
          </p:cNvPicPr>
          <p:nvPr/>
        </p:nvPicPr>
        <p:blipFill>
          <a:blip r:embed="rId8" cstate="print">
            <a:alphaModFix amt="80000"/>
            <a:extLst>
              <a:ext uri="{28A0092B-C50C-407E-A947-70E740481C1C}">
                <a14:useLocalDpi xmlns:a14="http://schemas.microsoft.com/office/drawing/2010/main"/>
              </a:ext>
            </a:extLst>
          </a:blip>
          <a:srcRect l="-6298" r="-6298"/>
          <a:stretch>
            <a:fillRect/>
          </a:stretch>
        </p:blipFill>
        <p:spPr>
          <a:xfrm>
            <a:off x="8163730" y="3055898"/>
            <a:ext cx="894493" cy="496963"/>
          </a:xfrm>
          <a:prstGeom prst="rect">
            <a:avLst/>
          </a:prstGeom>
        </p:spPr>
      </p:pic>
      <p:pic>
        <p:nvPicPr>
          <p:cNvPr id="28" name="Picture 27" descr="Farming-Varna.jpg"/>
          <p:cNvPicPr>
            <a:picLocks noChangeAspect="1"/>
          </p:cNvPicPr>
          <p:nvPr/>
        </p:nvPicPr>
        <p:blipFill>
          <a:blip r:embed="rId9" cstate="screen">
            <a:alphaModFix amt="80000"/>
            <a:extLst>
              <a:ext uri="{28A0092B-C50C-407E-A947-70E740481C1C}">
                <a14:useLocalDpi xmlns:a14="http://schemas.microsoft.com/office/drawing/2010/main"/>
              </a:ext>
            </a:extLst>
          </a:blip>
          <a:stretch>
            <a:fillRect/>
          </a:stretch>
        </p:blipFill>
        <p:spPr>
          <a:xfrm>
            <a:off x="5228681" y="5478035"/>
            <a:ext cx="877645" cy="513209"/>
          </a:xfrm>
          <a:prstGeom prst="rect">
            <a:avLst/>
          </a:prstGeom>
        </p:spPr>
      </p:pic>
      <p:pic>
        <p:nvPicPr>
          <p:cNvPr id="29" name="Picture 28"/>
          <p:cNvPicPr>
            <a:picLocks noChangeAspect="1"/>
          </p:cNvPicPr>
          <p:nvPr/>
        </p:nvPicPr>
        <p:blipFill>
          <a:blip r:embed="rId10" cstate="screen">
            <a:alphaModFix amt="80000"/>
            <a:extLst>
              <a:ext uri="{28A0092B-C50C-407E-A947-70E740481C1C}">
                <a14:useLocalDpi xmlns:a14="http://schemas.microsoft.com/office/drawing/2010/main"/>
              </a:ext>
            </a:extLst>
          </a:blip>
          <a:stretch>
            <a:fillRect/>
          </a:stretch>
        </p:blipFill>
        <p:spPr>
          <a:xfrm>
            <a:off x="5281016" y="5229241"/>
            <a:ext cx="493063" cy="248088"/>
          </a:xfrm>
          <a:prstGeom prst="rect">
            <a:avLst/>
          </a:prstGeom>
        </p:spPr>
      </p:pic>
      <p:pic>
        <p:nvPicPr>
          <p:cNvPr id="32" name="Picture 31" descr="Farming-Varna.jpg"/>
          <p:cNvPicPr>
            <a:picLocks noChangeAspect="1"/>
          </p:cNvPicPr>
          <p:nvPr/>
        </p:nvPicPr>
        <p:blipFill>
          <a:blip r:embed="rId9" cstate="screen">
            <a:alphaModFix amt="80000"/>
            <a:extLst>
              <a:ext uri="{28A0092B-C50C-407E-A947-70E740481C1C}">
                <a14:useLocalDpi xmlns:a14="http://schemas.microsoft.com/office/drawing/2010/main"/>
              </a:ext>
            </a:extLst>
          </a:blip>
          <a:stretch>
            <a:fillRect/>
          </a:stretch>
        </p:blipFill>
        <p:spPr>
          <a:xfrm>
            <a:off x="6639725" y="2506232"/>
            <a:ext cx="877645" cy="513209"/>
          </a:xfrm>
          <a:prstGeom prst="rect">
            <a:avLst/>
          </a:prstGeom>
        </p:spPr>
      </p:pic>
      <p:pic>
        <p:nvPicPr>
          <p:cNvPr id="33" name="Picture 32"/>
          <p:cNvPicPr>
            <a:picLocks noChangeAspect="1"/>
          </p:cNvPicPr>
          <p:nvPr/>
        </p:nvPicPr>
        <p:blipFill>
          <a:blip r:embed="rId10" cstate="screen">
            <a:alphaModFix amt="80000"/>
            <a:extLst>
              <a:ext uri="{28A0092B-C50C-407E-A947-70E740481C1C}">
                <a14:useLocalDpi xmlns:a14="http://schemas.microsoft.com/office/drawing/2010/main"/>
              </a:ext>
            </a:extLst>
          </a:blip>
          <a:stretch>
            <a:fillRect/>
          </a:stretch>
        </p:blipFill>
        <p:spPr>
          <a:xfrm>
            <a:off x="6692063" y="2257441"/>
            <a:ext cx="493063" cy="248088"/>
          </a:xfrm>
          <a:prstGeom prst="rect">
            <a:avLst/>
          </a:prstGeom>
        </p:spPr>
      </p:pic>
      <p:cxnSp>
        <p:nvCxnSpPr>
          <p:cNvPr id="35" name="Straight Arrow Connector 34"/>
          <p:cNvCxnSpPr/>
          <p:nvPr/>
        </p:nvCxnSpPr>
        <p:spPr>
          <a:xfrm rot="16200000" flipV="1">
            <a:off x="5198813" y="4841359"/>
            <a:ext cx="761997" cy="166155"/>
          </a:xfrm>
          <a:prstGeom prst="straightConnector1">
            <a:avLst/>
          </a:prstGeom>
          <a:ln>
            <a:solidFill>
              <a:schemeClr val="accent6">
                <a:lumMod val="60000"/>
                <a:lumOff val="40000"/>
                <a:alpha val="8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rot="10800000">
            <a:off x="6314948" y="4238642"/>
            <a:ext cx="400975" cy="304803"/>
          </a:xfrm>
          <a:prstGeom prst="straightConnector1">
            <a:avLst/>
          </a:prstGeom>
          <a:ln>
            <a:solidFill>
              <a:schemeClr val="accent6">
                <a:lumMod val="60000"/>
                <a:lumOff val="40000"/>
                <a:alpha val="8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rot="10800000">
            <a:off x="6487334" y="4010029"/>
            <a:ext cx="1066796" cy="276794"/>
          </a:xfrm>
          <a:prstGeom prst="straightConnector1">
            <a:avLst/>
          </a:prstGeom>
          <a:ln>
            <a:solidFill>
              <a:schemeClr val="accent6">
                <a:lumMod val="60000"/>
                <a:lumOff val="40000"/>
                <a:alpha val="8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27" idx="1"/>
          </p:cNvCxnSpPr>
          <p:nvPr/>
        </p:nvCxnSpPr>
        <p:spPr>
          <a:xfrm rot="10800000" flipV="1">
            <a:off x="6411127" y="3304381"/>
            <a:ext cx="1752600" cy="172281"/>
          </a:xfrm>
          <a:prstGeom prst="straightConnector1">
            <a:avLst/>
          </a:prstGeom>
          <a:ln>
            <a:solidFill>
              <a:schemeClr val="accent6">
                <a:lumMod val="60000"/>
                <a:lumOff val="40000"/>
                <a:alpha val="8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rot="10800000" flipV="1">
            <a:off x="5953930" y="2816049"/>
            <a:ext cx="685801" cy="375658"/>
          </a:xfrm>
          <a:prstGeom prst="straightConnector1">
            <a:avLst/>
          </a:prstGeom>
          <a:ln>
            <a:solidFill>
              <a:schemeClr val="accent6">
                <a:lumMod val="60000"/>
                <a:lumOff val="40000"/>
                <a:alpha val="80000"/>
              </a:schemeClr>
            </a:solidFill>
            <a:tailEnd type="arrow"/>
          </a:ln>
        </p:spPr>
        <p:style>
          <a:lnRef idx="2">
            <a:schemeClr val="accent1"/>
          </a:lnRef>
          <a:fillRef idx="0">
            <a:schemeClr val="accent1"/>
          </a:fillRef>
          <a:effectRef idx="1">
            <a:schemeClr val="accent1"/>
          </a:effectRef>
          <a:fontRef idx="minor">
            <a:schemeClr val="tx1"/>
          </a:fontRef>
        </p:style>
      </p:cxnSp>
      <p:pic>
        <p:nvPicPr>
          <p:cNvPr id="30" name="Picture 29"/>
          <p:cNvPicPr>
            <a:picLocks noChangeAspect="1"/>
          </p:cNvPicPr>
          <p:nvPr/>
        </p:nvPicPr>
        <p:blipFill>
          <a:blip r:embed="rId11" cstate="screen">
            <a:alphaModFix amt="80000"/>
            <a:extLst>
              <a:ext uri="{28A0092B-C50C-407E-A947-70E740481C1C}">
                <a14:useLocalDpi xmlns:a14="http://schemas.microsoft.com/office/drawing/2010/main"/>
              </a:ext>
            </a:extLst>
          </a:blip>
          <a:stretch>
            <a:fillRect/>
          </a:stretch>
        </p:blipFill>
        <p:spPr>
          <a:xfrm>
            <a:off x="7554125" y="4029866"/>
            <a:ext cx="835109" cy="513914"/>
          </a:xfrm>
          <a:prstGeom prst="rect">
            <a:avLst/>
          </a:prstGeom>
        </p:spPr>
      </p:pic>
      <p:pic>
        <p:nvPicPr>
          <p:cNvPr id="31" name="Picture 30" descr="farmer.jpg"/>
          <p:cNvPicPr>
            <a:picLocks noChangeAspect="1"/>
          </p:cNvPicPr>
          <p:nvPr/>
        </p:nvPicPr>
        <p:blipFill>
          <a:blip r:embed="rId12" cstate="screen">
            <a:alphaModFix amt="80000"/>
            <a:extLst>
              <a:ext uri="{28A0092B-C50C-407E-A947-70E740481C1C}">
                <a14:useLocalDpi xmlns:a14="http://schemas.microsoft.com/office/drawing/2010/main"/>
              </a:ext>
            </a:extLst>
          </a:blip>
          <a:stretch>
            <a:fillRect/>
          </a:stretch>
        </p:blipFill>
        <p:spPr>
          <a:xfrm>
            <a:off x="7935131" y="3781425"/>
            <a:ext cx="236391" cy="345112"/>
          </a:xfrm>
          <a:prstGeom prst="rect">
            <a:avLst/>
          </a:prstGeom>
        </p:spPr>
      </p:pic>
      <p:pic>
        <p:nvPicPr>
          <p:cNvPr id="8" name="Picture 7"/>
          <p:cNvPicPr>
            <a:picLocks noChangeAspect="1"/>
          </p:cNvPicPr>
          <p:nvPr/>
        </p:nvPicPr>
        <p:blipFill>
          <a:blip r:embed="rId13" cstate="screen">
            <a:alphaModFix amt="80000"/>
            <a:extLst>
              <a:ext uri="{28A0092B-C50C-407E-A947-70E740481C1C}">
                <a14:useLocalDpi xmlns:a14="http://schemas.microsoft.com/office/drawing/2010/main"/>
              </a:ext>
            </a:extLst>
          </a:blip>
          <a:stretch>
            <a:fillRect/>
          </a:stretch>
        </p:blipFill>
        <p:spPr>
          <a:xfrm>
            <a:off x="7606456" y="3851626"/>
            <a:ext cx="314815" cy="158400"/>
          </a:xfrm>
          <a:prstGeom prst="rect">
            <a:avLst/>
          </a:prstGeom>
        </p:spPr>
      </p:pic>
      <p:sp>
        <p:nvSpPr>
          <p:cNvPr id="34"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17</a:t>
            </a:fld>
            <a:endParaRPr lang="en-US" dirty="0">
              <a:solidFill>
                <a:srgbClr val="7F7F7F"/>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634583" y="5182478"/>
            <a:ext cx="9174232" cy="1444094"/>
          </a:xfrm>
          <a:prstGeom prst="rect">
            <a:avLst/>
          </a:prstGeom>
          <a:noFill/>
          <a:ln w="9525">
            <a:noFill/>
            <a:miter lim="800000"/>
            <a:headEnd/>
            <a:tailEnd/>
          </a:ln>
        </p:spPr>
        <p:txBody>
          <a:bodyPr wrap="square" lIns="104249" tIns="52124" rIns="104249" bIns="52124">
            <a:prstTxWarp prst="textNoShape">
              <a:avLst/>
            </a:prstTxWarp>
            <a:spAutoFit/>
          </a:bodyPr>
          <a:lstStyle/>
          <a:p>
            <a:r>
              <a:rPr lang="en-AU" sz="2900" b="1" u="sng" dirty="0">
                <a:solidFill>
                  <a:srgbClr val="0066FF"/>
                </a:solidFill>
                <a:latin typeface="Times New Roman" charset="0"/>
              </a:rPr>
              <a:t>Origin of Concept</a:t>
            </a:r>
            <a:r>
              <a:rPr lang="en-AU" sz="2900" b="1" dirty="0">
                <a:solidFill>
                  <a:srgbClr val="0066FF"/>
                </a:solidFill>
                <a:latin typeface="Times New Roman" charset="0"/>
              </a:rPr>
              <a:t>:</a:t>
            </a:r>
          </a:p>
          <a:p>
            <a:r>
              <a:rPr lang="en-AU" sz="2900" b="1" dirty="0">
                <a:solidFill>
                  <a:srgbClr val="0066FF"/>
                </a:solidFill>
                <a:latin typeface="Times New Roman" charset="0"/>
              </a:rPr>
              <a:t>Boron toxicity in marine sediments for wheat and barley genetic resources - example of  late 1980s.</a:t>
            </a:r>
          </a:p>
        </p:txBody>
      </p:sp>
      <p:pic>
        <p:nvPicPr>
          <p:cNvPr id="41987" name="Picture 3" descr="SA Map"/>
          <p:cNvPicPr>
            <a:picLocks noChangeAspect="1" noChangeArrowheads="1"/>
          </p:cNvPicPr>
          <p:nvPr/>
        </p:nvPicPr>
        <p:blipFill>
          <a:blip r:embed="rId3"/>
          <a:srcRect/>
          <a:stretch>
            <a:fillRect/>
          </a:stretch>
        </p:blipFill>
        <p:spPr bwMode="auto">
          <a:xfrm>
            <a:off x="5920385" y="2259965"/>
            <a:ext cx="3536900" cy="3019889"/>
          </a:xfrm>
          <a:prstGeom prst="rect">
            <a:avLst/>
          </a:prstGeom>
          <a:noFill/>
          <a:ln w="12700">
            <a:solidFill>
              <a:schemeClr val="tx1"/>
            </a:solidFill>
            <a:miter lim="800000"/>
            <a:headEnd/>
            <a:tailEnd/>
          </a:ln>
        </p:spPr>
      </p:pic>
      <p:pic>
        <p:nvPicPr>
          <p:cNvPr id="41988" name="Picture 4" descr="Med Map"/>
          <p:cNvPicPr>
            <a:picLocks noChangeAspect="1" noChangeArrowheads="1"/>
          </p:cNvPicPr>
          <p:nvPr/>
        </p:nvPicPr>
        <p:blipFill>
          <a:blip r:embed="rId4"/>
          <a:srcRect/>
          <a:stretch>
            <a:fillRect/>
          </a:stretch>
        </p:blipFill>
        <p:spPr bwMode="auto">
          <a:xfrm>
            <a:off x="1005645" y="1632723"/>
            <a:ext cx="4122651" cy="2643469"/>
          </a:xfrm>
          <a:prstGeom prst="rect">
            <a:avLst/>
          </a:prstGeom>
          <a:noFill/>
          <a:ln w="12700">
            <a:solidFill>
              <a:schemeClr val="tx1"/>
            </a:solidFill>
            <a:miter lim="800000"/>
            <a:headEnd/>
            <a:tailEnd/>
          </a:ln>
        </p:spPr>
      </p:pic>
      <p:sp>
        <p:nvSpPr>
          <p:cNvPr id="41989" name="Line 5"/>
          <p:cNvSpPr>
            <a:spLocks noChangeShapeType="1"/>
          </p:cNvSpPr>
          <p:nvPr/>
        </p:nvSpPr>
        <p:spPr bwMode="auto">
          <a:xfrm flipH="1" flipV="1">
            <a:off x="3112071" y="2908039"/>
            <a:ext cx="4752528" cy="792089"/>
          </a:xfrm>
          <a:prstGeom prst="line">
            <a:avLst/>
          </a:prstGeom>
          <a:noFill/>
          <a:ln w="63500">
            <a:solidFill>
              <a:srgbClr val="CC0000"/>
            </a:solidFill>
            <a:round/>
            <a:headEnd type="triangle" w="med" len="med"/>
            <a:tailEnd/>
          </a:ln>
        </p:spPr>
        <p:txBody>
          <a:bodyPr wrap="none" lIns="104249" tIns="52124" rIns="104249" bIns="52124" anchor="ctr">
            <a:prstTxWarp prst="textNoShape">
              <a:avLst/>
            </a:prstTxWarp>
          </a:bodyPr>
          <a:lstStyle/>
          <a:p>
            <a:endParaRPr lang="en-US"/>
          </a:p>
        </p:txBody>
      </p:sp>
      <p:sp>
        <p:nvSpPr>
          <p:cNvPr id="689160" name="Text Box 8"/>
          <p:cNvSpPr txBox="1">
            <a:spLocks noChangeArrowheads="1"/>
          </p:cNvSpPr>
          <p:nvPr/>
        </p:nvSpPr>
        <p:spPr bwMode="auto">
          <a:xfrm>
            <a:off x="467540" y="436920"/>
            <a:ext cx="9341239" cy="659264"/>
          </a:xfrm>
          <a:prstGeom prst="rect">
            <a:avLst/>
          </a:prstGeom>
          <a:noFill/>
          <a:ln w="9525">
            <a:noFill/>
            <a:miter lim="800000"/>
            <a:headEnd/>
            <a:tailEnd/>
          </a:ln>
          <a:effectLst/>
        </p:spPr>
        <p:txBody>
          <a:bodyPr wrap="none" lIns="104249" tIns="52124" rIns="104249" bIns="52124">
            <a:prstTxWarp prst="textNoShape">
              <a:avLst/>
            </a:prstTxWarp>
            <a:spAutoFit/>
          </a:bodyPr>
          <a:lstStyle/>
          <a:p>
            <a:pPr algn="ctr">
              <a:defRPr/>
            </a:pPr>
            <a:r>
              <a:rPr lang="en-AU" sz="3600" b="1" dirty="0">
                <a:solidFill>
                  <a:srgbClr val="FF0000"/>
                </a:solidFill>
                <a:effectLst>
                  <a:outerShdw blurRad="38100" dist="38100" dir="2700000" algn="tl">
                    <a:srgbClr val="DDDDDD"/>
                  </a:outerShdw>
                </a:effectLst>
                <a:latin typeface="Times New Roman" charset="0"/>
              </a:rPr>
              <a:t>F</a:t>
            </a:r>
            <a:r>
              <a:rPr lang="en-AU" sz="3600" b="1" dirty="0">
                <a:solidFill>
                  <a:schemeClr val="accent2"/>
                </a:solidFill>
                <a:effectLst>
                  <a:outerShdw blurRad="38100" dist="38100" dir="2700000" algn="tl">
                    <a:srgbClr val="DDDDDD"/>
                  </a:outerShdw>
                </a:effectLst>
                <a:latin typeface="Times New Roman" charset="0"/>
              </a:rPr>
              <a:t>ocused</a:t>
            </a:r>
            <a:r>
              <a:rPr lang="en-AU" sz="3600" b="1" dirty="0">
                <a:solidFill>
                  <a:schemeClr val="accent2"/>
                </a:solidFill>
                <a:latin typeface="Times New Roman" charset="0"/>
              </a:rPr>
              <a:t> </a:t>
            </a:r>
            <a:r>
              <a:rPr lang="en-AU" sz="3600" b="1" dirty="0">
                <a:solidFill>
                  <a:srgbClr val="FF0000"/>
                </a:solidFill>
                <a:effectLst>
                  <a:outerShdw blurRad="38100" dist="38100" dir="2700000" algn="tl">
                    <a:srgbClr val="DDDDDD"/>
                  </a:outerShdw>
                </a:effectLst>
                <a:latin typeface="Times New Roman" charset="0"/>
              </a:rPr>
              <a:t>I</a:t>
            </a:r>
            <a:r>
              <a:rPr lang="en-AU" sz="3600" b="1" dirty="0">
                <a:solidFill>
                  <a:schemeClr val="accent2"/>
                </a:solidFill>
                <a:effectLst>
                  <a:outerShdw blurRad="38100" dist="38100" dir="2700000" algn="tl">
                    <a:srgbClr val="DDDDDD"/>
                  </a:outerShdw>
                </a:effectLst>
                <a:latin typeface="Times New Roman" charset="0"/>
              </a:rPr>
              <a:t>dentification</a:t>
            </a:r>
            <a:r>
              <a:rPr lang="en-AU" sz="3600" b="1" dirty="0">
                <a:solidFill>
                  <a:schemeClr val="accent2"/>
                </a:solidFill>
                <a:latin typeface="Times New Roman" charset="0"/>
              </a:rPr>
              <a:t> of </a:t>
            </a:r>
            <a:r>
              <a:rPr lang="en-AU" sz="3600" b="1" dirty="0">
                <a:solidFill>
                  <a:srgbClr val="FF0000"/>
                </a:solidFill>
                <a:effectLst>
                  <a:outerShdw blurRad="38100" dist="38100" dir="2700000" algn="tl">
                    <a:srgbClr val="DDDDDD"/>
                  </a:outerShdw>
                </a:effectLst>
                <a:latin typeface="Times New Roman" charset="0"/>
              </a:rPr>
              <a:t>G</a:t>
            </a:r>
            <a:r>
              <a:rPr lang="en-AU" sz="3600" b="1" dirty="0">
                <a:solidFill>
                  <a:schemeClr val="accent2"/>
                </a:solidFill>
                <a:effectLst>
                  <a:outerShdw blurRad="38100" dist="38100" dir="2700000" algn="tl">
                    <a:srgbClr val="DDDDDD"/>
                  </a:outerShdw>
                </a:effectLst>
                <a:latin typeface="Times New Roman" charset="0"/>
              </a:rPr>
              <a:t>ermplasm</a:t>
            </a:r>
            <a:r>
              <a:rPr lang="en-AU" sz="3600" b="1" dirty="0">
                <a:solidFill>
                  <a:schemeClr val="accent2"/>
                </a:solidFill>
                <a:latin typeface="Times New Roman" charset="0"/>
              </a:rPr>
              <a:t> </a:t>
            </a:r>
            <a:r>
              <a:rPr lang="en-AU" sz="3600" b="1" dirty="0">
                <a:solidFill>
                  <a:srgbClr val="FF0000"/>
                </a:solidFill>
                <a:effectLst>
                  <a:outerShdw blurRad="38100" dist="38100" dir="2700000" algn="tl">
                    <a:srgbClr val="DDDDDD"/>
                  </a:outerShdw>
                </a:effectLst>
                <a:latin typeface="Times New Roman" charset="0"/>
              </a:rPr>
              <a:t>S</a:t>
            </a:r>
            <a:r>
              <a:rPr lang="en-AU" sz="3600" b="1" dirty="0">
                <a:solidFill>
                  <a:schemeClr val="accent2"/>
                </a:solidFill>
                <a:effectLst>
                  <a:outerShdw blurRad="38100" dist="38100" dir="2700000" algn="tl">
                    <a:srgbClr val="DDDDDD"/>
                  </a:outerShdw>
                </a:effectLst>
                <a:latin typeface="Times New Roman" charset="0"/>
              </a:rPr>
              <a:t>trategy</a:t>
            </a:r>
          </a:p>
        </p:txBody>
      </p:sp>
      <p:sp>
        <p:nvSpPr>
          <p:cNvPr id="11" name="Rectangle 10"/>
          <p:cNvSpPr/>
          <p:nvPr/>
        </p:nvSpPr>
        <p:spPr>
          <a:xfrm>
            <a:off x="6792988" y="4423339"/>
            <a:ext cx="1620886" cy="369298"/>
          </a:xfrm>
          <a:prstGeom prst="rect">
            <a:avLst/>
          </a:prstGeom>
        </p:spPr>
        <p:txBody>
          <a:bodyPr wrap="none" lIns="91405" tIns="45703" rIns="91405" bIns="45703">
            <a:spAutoFit/>
          </a:bodyPr>
          <a:lstStyle/>
          <a:p>
            <a:r>
              <a:rPr lang="en-AU" dirty="0" smtClean="0">
                <a:latin typeface="Times New Roman" charset="0"/>
              </a:rPr>
              <a:t>South Australia</a:t>
            </a:r>
            <a:endParaRPr lang="en-US" dirty="0"/>
          </a:p>
        </p:txBody>
      </p:sp>
      <p:sp>
        <p:nvSpPr>
          <p:cNvPr id="12" name="Rectangle 11"/>
          <p:cNvSpPr/>
          <p:nvPr/>
        </p:nvSpPr>
        <p:spPr>
          <a:xfrm>
            <a:off x="1818439" y="3258783"/>
            <a:ext cx="1921361" cy="369298"/>
          </a:xfrm>
          <a:prstGeom prst="rect">
            <a:avLst/>
          </a:prstGeom>
        </p:spPr>
        <p:txBody>
          <a:bodyPr wrap="none" lIns="91405" tIns="45703" rIns="91405" bIns="45703">
            <a:spAutoFit/>
          </a:bodyPr>
          <a:lstStyle/>
          <a:p>
            <a:r>
              <a:rPr lang="en-AU" dirty="0" smtClean="0">
                <a:latin typeface="Times New Roman" charset="0"/>
              </a:rPr>
              <a:t>Mediterranean Sea</a:t>
            </a:r>
            <a:endParaRPr lang="en-US" dirty="0"/>
          </a:p>
        </p:txBody>
      </p:sp>
      <p:sp>
        <p:nvSpPr>
          <p:cNvPr id="13"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18</a:t>
            </a:fld>
            <a:endParaRPr lang="en-US" dirty="0">
              <a:solidFill>
                <a:srgbClr val="7F7F7F"/>
              </a:solidFill>
            </a:endParaRPr>
          </a:p>
        </p:txBody>
      </p:sp>
      <p:sp>
        <p:nvSpPr>
          <p:cNvPr id="2" name="Rectangle 1"/>
          <p:cNvSpPr/>
          <p:nvPr/>
        </p:nvSpPr>
        <p:spPr>
          <a:xfrm>
            <a:off x="693495" y="6580448"/>
            <a:ext cx="4063740" cy="369332"/>
          </a:xfrm>
          <a:prstGeom prst="rect">
            <a:avLst/>
          </a:prstGeom>
        </p:spPr>
        <p:txBody>
          <a:bodyPr wrap="square" lIns="91405" tIns="45703" rIns="91405" bIns="45703">
            <a:spAutoFit/>
          </a:bodyPr>
          <a:lstStyle/>
          <a:p>
            <a:r>
              <a:rPr lang="en-AU" dirty="0">
                <a:latin typeface="Times New Roman" charset="0"/>
              </a:rPr>
              <a:t>Michael Mackay (1986, 1990, 1995) </a:t>
            </a:r>
            <a:endParaRPr lang="en-US" dirty="0"/>
          </a:p>
        </p:txBody>
      </p:sp>
    </p:spTree>
    <p:extLst>
      <p:ext uri="{BB962C8B-B14F-4D97-AF65-F5344CB8AC3E}">
        <p14:creationId xmlns:p14="http://schemas.microsoft.com/office/powerpoint/2010/main" val="230542822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759" y="325041"/>
            <a:ext cx="5878759" cy="1296144"/>
          </a:xfrm>
        </p:spPr>
        <p:txBody>
          <a:bodyPr>
            <a:noAutofit/>
          </a:bodyPr>
          <a:lstStyle/>
          <a:p>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Focused Identification of Germplasm strategy</a:t>
            </a:r>
          </a:p>
        </p:txBody>
      </p:sp>
      <p:sp>
        <p:nvSpPr>
          <p:cNvPr id="3" name="Content Placeholder 2"/>
          <p:cNvSpPr>
            <a:spLocks noGrp="1"/>
          </p:cNvSpPr>
          <p:nvPr>
            <p:ph idx="1"/>
          </p:nvPr>
        </p:nvSpPr>
        <p:spPr>
          <a:xfrm>
            <a:off x="534458" y="1837209"/>
            <a:ext cx="5529941" cy="4987350"/>
          </a:xfrm>
        </p:spPr>
        <p:txBody>
          <a:bodyPr>
            <a:normAutofit/>
          </a:bodyPr>
          <a:lstStyle/>
          <a:p>
            <a:pPr>
              <a:spcAft>
                <a:spcPts val="600"/>
              </a:spcAft>
            </a:pPr>
            <a:r>
              <a:rPr lang="en-US" dirty="0" smtClean="0"/>
              <a:t>Identify new and useful genetic diversity for crop improvement.</a:t>
            </a:r>
          </a:p>
          <a:p>
            <a:pPr lvl="1">
              <a:spcAft>
                <a:spcPts val="600"/>
              </a:spcAft>
            </a:pPr>
            <a:r>
              <a:rPr lang="en-US" i="1" dirty="0" smtClean="0"/>
              <a:t>Heuristic </a:t>
            </a:r>
            <a:r>
              <a:rPr lang="en-US" i="1" dirty="0"/>
              <a:t>experience and expert knowledge for finding upper and lower limits for environmental </a:t>
            </a:r>
            <a:r>
              <a:rPr lang="en-US" i="1" dirty="0" smtClean="0"/>
              <a:t>variables (1).</a:t>
            </a:r>
            <a:endParaRPr lang="en-US" i="1" dirty="0"/>
          </a:p>
          <a:p>
            <a:pPr lvl="1">
              <a:spcAft>
                <a:spcPts val="600"/>
              </a:spcAft>
            </a:pPr>
            <a:r>
              <a:rPr lang="en-US" i="1" dirty="0" smtClean="0"/>
              <a:t>Predictive eco-geographic data modelling analysis (2).</a:t>
            </a:r>
          </a:p>
        </p:txBody>
      </p:sp>
      <p:sp>
        <p:nvSpPr>
          <p:cNvPr id="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19</a:t>
            </a:fld>
            <a:endParaRPr lang="en-US" dirty="0">
              <a:solidFill>
                <a:srgbClr val="FFFF00"/>
              </a:solidFill>
            </a:endParaRPr>
          </a:p>
        </p:txBody>
      </p:sp>
      <p:pic>
        <p:nvPicPr>
          <p:cNvPr id="7" name="Picture 6" descr="FIGS.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24439" y="109017"/>
            <a:ext cx="4104456" cy="7421242"/>
          </a:xfrm>
          <a:prstGeom prst="rect">
            <a:avLst/>
          </a:prstGeom>
        </p:spPr>
      </p:pic>
      <p:sp>
        <p:nvSpPr>
          <p:cNvPr id="8" name="Rectangle 4"/>
          <p:cNvSpPr>
            <a:spLocks noChangeArrowheads="1"/>
          </p:cNvSpPr>
          <p:nvPr/>
        </p:nvSpPr>
        <p:spPr bwMode="auto">
          <a:xfrm>
            <a:off x="1095847" y="6589737"/>
            <a:ext cx="3920340"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p>
            <a:r>
              <a:rPr lang="en-US" dirty="0">
                <a:latin typeface="Calibri" charset="0"/>
                <a:hlinkClick r:id="rId4"/>
              </a:rPr>
              <a:t>http://www.figstraitmine.org</a:t>
            </a:r>
            <a:r>
              <a:rPr lang="en-US" dirty="0" smtClean="0">
                <a:latin typeface="Calibri" charset="0"/>
                <a:hlinkClick r:id="rId4"/>
              </a:rPr>
              <a:t>/</a:t>
            </a:r>
            <a:endParaRPr lang="en-US" dirty="0" smtClean="0">
              <a:latin typeface="Calibri" charset="0"/>
            </a:endParaRPr>
          </a:p>
          <a:p>
            <a:r>
              <a:rPr lang="en-US" dirty="0">
                <a:latin typeface="Calibri" charset="0"/>
                <a:hlinkClick r:id="rId5"/>
              </a:rPr>
              <a:t>http://figs.icarda.org/ConsultationWiki</a:t>
            </a:r>
            <a:r>
              <a:rPr lang="en-US" dirty="0" smtClean="0">
                <a:latin typeface="Calibri" charset="0"/>
                <a:hlinkClick r:id="rId5"/>
              </a:rPr>
              <a:t>/</a:t>
            </a:r>
            <a:r>
              <a:rPr lang="en-US" dirty="0" smtClean="0">
                <a:latin typeface="Calibri" charset="0"/>
              </a:rPr>
              <a:t>  </a:t>
            </a:r>
            <a:endParaRPr lang="en-US" dirty="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2576" y="200066"/>
            <a:ext cx="8639982" cy="782415"/>
          </a:xfrm>
          <a:prstGeom prst="rect">
            <a:avLst/>
          </a:prstGeom>
          <a:noFill/>
        </p:spPr>
        <p:txBody>
          <a:bodyPr wrap="square" lIns="104004" tIns="52001" rIns="104004" bIns="52001" rtlCol="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Climate data – </a:t>
            </a: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WorldClim (v2 2016)</a:t>
            </a:r>
            <a:endPar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TextBox 9"/>
          <p:cNvSpPr txBox="1"/>
          <p:nvPr/>
        </p:nvSpPr>
        <p:spPr>
          <a:xfrm>
            <a:off x="303759" y="1114425"/>
            <a:ext cx="4464496" cy="3983003"/>
          </a:xfrm>
          <a:prstGeom prst="rect">
            <a:avLst/>
          </a:prstGeom>
          <a:noFill/>
        </p:spPr>
        <p:txBody>
          <a:bodyPr wrap="square" lIns="104004" tIns="52001" rIns="104004" bIns="52001" rtlCol="0">
            <a:spAutoFit/>
          </a:bodyPr>
          <a:lstStyle/>
          <a:p>
            <a:r>
              <a:rPr lang="en-US" sz="2300" dirty="0" smtClean="0"/>
              <a:t>The </a:t>
            </a:r>
            <a:r>
              <a:rPr lang="en-US" sz="2300" dirty="0"/>
              <a:t>climate data </a:t>
            </a:r>
            <a:r>
              <a:rPr lang="en-US" sz="2300" dirty="0" smtClean="0"/>
              <a:t>available from </a:t>
            </a:r>
            <a:r>
              <a:rPr lang="en-US" sz="2300" dirty="0"/>
              <a:t>the </a:t>
            </a:r>
            <a:r>
              <a:rPr lang="en-US" sz="2300" dirty="0" smtClean="0"/>
              <a:t>WorldClim dataset (</a:t>
            </a:r>
            <a:r>
              <a:rPr lang="en-US" sz="2000" dirty="0" smtClean="0"/>
              <a:t>1 km</a:t>
            </a:r>
            <a:r>
              <a:rPr lang="en-US" sz="2000" baseline="30000" dirty="0" smtClean="0"/>
              <a:t>2</a:t>
            </a:r>
            <a:r>
              <a:rPr lang="en-US" sz="2000" dirty="0" smtClean="0"/>
              <a:t> resolution</a:t>
            </a:r>
            <a:r>
              <a:rPr lang="en-US" sz="2300" dirty="0" smtClean="0"/>
              <a:t>)</a:t>
            </a:r>
            <a:endParaRPr lang="en-US" sz="2300" dirty="0"/>
          </a:p>
          <a:p>
            <a:r>
              <a:rPr lang="en-US" sz="2300" dirty="0" smtClean="0">
                <a:hlinkClick r:id="rId3"/>
              </a:rPr>
              <a:t>http</a:t>
            </a:r>
            <a:r>
              <a:rPr lang="en-US" sz="2300" dirty="0">
                <a:hlinkClick r:id="rId3"/>
              </a:rPr>
              <a:t>://www.worldclim.org/</a:t>
            </a:r>
            <a:r>
              <a:rPr lang="en-US" sz="2300" dirty="0"/>
              <a:t> </a:t>
            </a:r>
          </a:p>
          <a:p>
            <a:r>
              <a:rPr lang="en-US" sz="2300" dirty="0" smtClean="0"/>
              <a:t>(</a:t>
            </a:r>
            <a:r>
              <a:rPr lang="en-US" sz="2300" dirty="0"/>
              <a:t>Hijmans </a:t>
            </a:r>
            <a:r>
              <a:rPr lang="en-US" sz="2300" i="1" dirty="0"/>
              <a:t>et al</a:t>
            </a:r>
            <a:r>
              <a:rPr lang="en-US" sz="2300" dirty="0" smtClean="0"/>
              <a:t>. 2005 [v1]; </a:t>
            </a:r>
          </a:p>
          <a:p>
            <a:r>
              <a:rPr lang="en-US" sz="2300" dirty="0" smtClean="0"/>
              <a:t>Fick and Hijmans 2017 [v2])</a:t>
            </a:r>
            <a:endParaRPr lang="en-US" sz="2300" dirty="0"/>
          </a:p>
          <a:p>
            <a:endParaRPr lang="en-US" sz="1100" dirty="0"/>
          </a:p>
          <a:p>
            <a:r>
              <a:rPr lang="en-US" sz="2300" dirty="0" smtClean="0"/>
              <a:t>Data </a:t>
            </a:r>
            <a:r>
              <a:rPr lang="en-US" sz="2300" dirty="0"/>
              <a:t>from weather stations worldwide </a:t>
            </a:r>
            <a:r>
              <a:rPr lang="en-US" sz="2300" dirty="0" smtClean="0"/>
              <a:t>combined  </a:t>
            </a:r>
            <a:r>
              <a:rPr lang="en-US" sz="2300" dirty="0"/>
              <a:t>to a continuous surface layer.</a:t>
            </a:r>
          </a:p>
          <a:p>
            <a:endParaRPr lang="en-US" sz="1100" dirty="0"/>
          </a:p>
          <a:p>
            <a:r>
              <a:rPr lang="en-US" sz="2300" dirty="0" smtClean="0"/>
              <a:t>Climate </a:t>
            </a:r>
            <a:r>
              <a:rPr lang="en-US" sz="2300" dirty="0"/>
              <a:t>data for each landrace </a:t>
            </a:r>
            <a:r>
              <a:rPr lang="en-US" sz="2300" dirty="0" smtClean="0"/>
              <a:t>extracted </a:t>
            </a:r>
            <a:r>
              <a:rPr lang="en-US" sz="2300" dirty="0"/>
              <a:t>from this surface layer.</a:t>
            </a:r>
          </a:p>
        </p:txBody>
      </p:sp>
      <p:pic>
        <p:nvPicPr>
          <p:cNvPr id="11" name="Picture 10" descr="tempy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3759" y="5221585"/>
            <a:ext cx="4104456" cy="2160240"/>
          </a:xfrm>
          <a:prstGeom prst="rect">
            <a:avLst/>
          </a:prstGeom>
          <a:noFill/>
          <a:ln w="9525">
            <a:noFill/>
            <a:miter lim="800000"/>
            <a:headEnd/>
            <a:tailEnd/>
          </a:ln>
        </p:spPr>
      </p:pic>
      <p:cxnSp>
        <p:nvCxnSpPr>
          <p:cNvPr id="13" name="Straight Arrow Connector 12"/>
          <p:cNvCxnSpPr/>
          <p:nvPr/>
        </p:nvCxnSpPr>
        <p:spPr>
          <a:xfrm rot="10800000" flipV="1">
            <a:off x="4144749" y="5798184"/>
            <a:ext cx="623506" cy="336132"/>
          </a:xfrm>
          <a:prstGeom prst="straightConnector1">
            <a:avLst/>
          </a:prstGeom>
          <a:ln w="76200">
            <a:tailEnd type="arrow"/>
          </a:ln>
        </p:spPr>
        <p:style>
          <a:lnRef idx="2">
            <a:schemeClr val="accent1"/>
          </a:lnRef>
          <a:fillRef idx="0">
            <a:schemeClr val="accent1"/>
          </a:fillRef>
          <a:effectRef idx="1">
            <a:schemeClr val="accent1"/>
          </a:effectRef>
          <a:fontRef idx="minor">
            <a:schemeClr val="tx1"/>
          </a:fontRef>
        </p:style>
      </p:cxnSp>
      <p:sp>
        <p:nvSpPr>
          <p:cNvPr id="14"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20</a:t>
            </a:fld>
            <a:endParaRPr lang="en-US" dirty="0">
              <a:solidFill>
                <a:srgbClr val="7F7F7F"/>
              </a:solidFill>
            </a:endParaRPr>
          </a:p>
        </p:txBody>
      </p:sp>
      <p:pic>
        <p:nvPicPr>
          <p:cNvPr id="4" name="Picture 3" descr="WorldClim Solar radiation 9118 stations.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5676" y="4395200"/>
            <a:ext cx="5493888" cy="2842609"/>
          </a:xfrm>
          <a:prstGeom prst="rect">
            <a:avLst/>
          </a:prstGeom>
        </p:spPr>
      </p:pic>
      <p:pic>
        <p:nvPicPr>
          <p:cNvPr id="5" name="Picture 4" descr="WorldClim Precipitation 60 419 stations.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88058" y="1318400"/>
            <a:ext cx="5331506" cy="2751057"/>
          </a:xfrm>
          <a:prstGeom prst="rect">
            <a:avLst/>
          </a:prstGeom>
        </p:spPr>
      </p:pic>
      <p:sp>
        <p:nvSpPr>
          <p:cNvPr id="9" name="Rectangle 8"/>
          <p:cNvSpPr/>
          <p:nvPr/>
        </p:nvSpPr>
        <p:spPr>
          <a:xfrm>
            <a:off x="6064399" y="6845340"/>
            <a:ext cx="3036772" cy="320461"/>
          </a:xfrm>
          <a:prstGeom prst="rect">
            <a:avLst/>
          </a:prstGeom>
        </p:spPr>
        <p:txBody>
          <a:bodyPr wrap="none" lIns="104004" tIns="52001" rIns="104004" bIns="52001">
            <a:spAutoFit/>
          </a:bodyPr>
          <a:lstStyle/>
          <a:p>
            <a:r>
              <a:rPr lang="en-US" sz="1400" dirty="0" smtClean="0"/>
              <a:t>Solar radiation: 9 118 weather stations</a:t>
            </a:r>
            <a:endParaRPr lang="en-US" sz="1400" dirty="0"/>
          </a:p>
        </p:txBody>
      </p:sp>
      <p:sp>
        <p:nvSpPr>
          <p:cNvPr id="8" name="Rectangle 7"/>
          <p:cNvSpPr/>
          <p:nvPr/>
        </p:nvSpPr>
        <p:spPr>
          <a:xfrm>
            <a:off x="6208415" y="3709417"/>
            <a:ext cx="2993554" cy="320461"/>
          </a:xfrm>
          <a:prstGeom prst="rect">
            <a:avLst/>
          </a:prstGeom>
        </p:spPr>
        <p:txBody>
          <a:bodyPr wrap="none" lIns="104004" tIns="52001" rIns="104004" bIns="52001">
            <a:spAutoFit/>
          </a:bodyPr>
          <a:lstStyle/>
          <a:p>
            <a:r>
              <a:rPr lang="en-US" sz="1400" dirty="0"/>
              <a:t>Precipitation: </a:t>
            </a:r>
            <a:r>
              <a:rPr lang="en-US" sz="1400" dirty="0" smtClean="0"/>
              <a:t>60 419 weather stations</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01-22 at 5.38.47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54785" y="0"/>
            <a:ext cx="2833856" cy="7562850"/>
          </a:xfrm>
          <a:prstGeom prst="rect">
            <a:avLst/>
          </a:prstGeom>
        </p:spPr>
      </p:pic>
      <p:sp>
        <p:nvSpPr>
          <p:cNvPr id="2" name="Title 1"/>
          <p:cNvSpPr>
            <a:spLocks noGrp="1"/>
          </p:cNvSpPr>
          <p:nvPr>
            <p:ph type="title"/>
          </p:nvPr>
        </p:nvSpPr>
        <p:spPr>
          <a:xfrm>
            <a:off x="303759" y="420829"/>
            <a:ext cx="6840760" cy="840316"/>
          </a:xfrm>
        </p:spPr>
        <p:txBody>
          <a:bodyPr>
            <a:noAutofit/>
          </a:bodyPr>
          <a:lstStyle/>
          <a:p>
            <a:r>
              <a:rPr lang="en-US"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Limitations of FIGS</a:t>
            </a:r>
          </a:p>
        </p:txBody>
      </p:sp>
      <p:sp>
        <p:nvSpPr>
          <p:cNvPr id="3" name="Content Placeholder 2"/>
          <p:cNvSpPr>
            <a:spLocks noGrp="1"/>
          </p:cNvSpPr>
          <p:nvPr>
            <p:ph idx="1"/>
          </p:nvPr>
        </p:nvSpPr>
        <p:spPr>
          <a:xfrm>
            <a:off x="391321" y="1799798"/>
            <a:ext cx="7329262" cy="5293995"/>
          </a:xfrm>
        </p:spPr>
        <p:txBody>
          <a:bodyPr>
            <a:normAutofit fontScale="92500" lnSpcReduction="10000"/>
          </a:bodyPr>
          <a:lstStyle/>
          <a:p>
            <a:r>
              <a:rPr lang="en-US" sz="3600" dirty="0"/>
              <a:t>Landraces and wild relatives</a:t>
            </a:r>
          </a:p>
          <a:p>
            <a:pPr lvl="1"/>
            <a:r>
              <a:rPr lang="en-US" dirty="0" smtClean="0"/>
              <a:t>The link between climate data and the trait data (</a:t>
            </a:r>
            <a:r>
              <a:rPr lang="en-US" dirty="0" smtClean="0">
                <a:solidFill>
                  <a:srgbClr val="FF0000"/>
                </a:solidFill>
              </a:rPr>
              <a:t>local adaptation</a:t>
            </a:r>
            <a:r>
              <a:rPr lang="en-US" dirty="0" smtClean="0"/>
              <a:t>) is required for trait mining with FIGS. Modern cultivars are not expected to show this predictive link.</a:t>
            </a:r>
          </a:p>
          <a:p>
            <a:endParaRPr lang="en-US" dirty="0" smtClean="0"/>
          </a:p>
          <a:p>
            <a:r>
              <a:rPr lang="en-US" dirty="0" smtClean="0"/>
              <a:t>Georeferenced accessions</a:t>
            </a:r>
          </a:p>
          <a:p>
            <a:pPr lvl="1"/>
            <a:r>
              <a:rPr lang="en-US" dirty="0" smtClean="0"/>
              <a:t>Trait mining with FIGS is based on multivariate models using climate data from the source location of the germplasm. To extract climate data the accessions need to be accurately </a:t>
            </a:r>
            <a:r>
              <a:rPr lang="en-US" dirty="0" smtClean="0">
                <a:solidFill>
                  <a:srgbClr val="FF0000"/>
                </a:solidFill>
              </a:rPr>
              <a:t>georeferenced</a:t>
            </a:r>
            <a:r>
              <a:rPr lang="en-US" dirty="0" smtClean="0"/>
              <a:t>.</a:t>
            </a:r>
          </a:p>
        </p:txBody>
      </p:sp>
      <p:sp>
        <p:nvSpPr>
          <p:cNvPr id="8"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21</a:t>
            </a:fld>
            <a:endParaRPr lang="en-US" dirty="0">
              <a:solidFill>
                <a:srgbClr val="FFFF00"/>
              </a:solidFill>
            </a:endParaRPr>
          </a:p>
        </p:txBody>
      </p:sp>
      <p:sp>
        <p:nvSpPr>
          <p:cNvPr id="5" name="Rectangle 4"/>
          <p:cNvSpPr/>
          <p:nvPr/>
        </p:nvSpPr>
        <p:spPr>
          <a:xfrm>
            <a:off x="7968927" y="6805762"/>
            <a:ext cx="2127920" cy="492408"/>
          </a:xfrm>
          <a:prstGeom prst="rect">
            <a:avLst/>
          </a:prstGeom>
          <a:solidFill>
            <a:schemeClr val="tx2">
              <a:alpha val="30000"/>
            </a:schemeClr>
          </a:solidFill>
        </p:spPr>
        <p:txBody>
          <a:bodyPr wrap="square" lIns="91405" tIns="45703" rIns="91405" bIns="45703">
            <a:spAutoFit/>
          </a:bodyPr>
          <a:lstStyle/>
          <a:p>
            <a:r>
              <a:rPr lang="en-US" sz="1300" dirty="0">
                <a:ln w="18415" cmpd="sng">
                  <a:solidFill>
                    <a:srgbClr val="FFFFFF"/>
                  </a:solidFill>
                  <a:prstDash val="solid"/>
                </a:ln>
                <a:solidFill>
                  <a:srgbClr val="FFFFFF"/>
                </a:solidFill>
                <a:effectLst>
                  <a:outerShdw blurRad="63500" dir="3600000" algn="tl" rotWithShape="0">
                    <a:srgbClr val="000000">
                      <a:alpha val="70000"/>
                    </a:srgbClr>
                  </a:outerShdw>
                </a:effectLst>
              </a:rPr>
              <a:t>Wheat in the </a:t>
            </a:r>
            <a:r>
              <a:rPr lang="en-US" sz="1300" dirty="0" err="1">
                <a:ln w="18415" cmpd="sng">
                  <a:solidFill>
                    <a:srgbClr val="FFFFFF"/>
                  </a:solidFill>
                  <a:prstDash val="solid"/>
                </a:ln>
                <a:solidFill>
                  <a:srgbClr val="FFFFFF"/>
                </a:solidFill>
                <a:effectLst>
                  <a:outerShdw blurRad="63500" dir="3600000" algn="tl" rotWithShape="0">
                    <a:srgbClr val="000000">
                      <a:alpha val="70000"/>
                    </a:srgbClr>
                  </a:outerShdw>
                </a:effectLst>
              </a:rPr>
              <a:t>Hulah</a:t>
            </a:r>
            <a:r>
              <a:rPr lang="en-US" sz="1300" dirty="0">
                <a:ln w="18415" cmpd="sng">
                  <a:solidFill>
                    <a:srgbClr val="FFFFFF"/>
                  </a:solidFill>
                  <a:prstDash val="solid"/>
                </a:ln>
                <a:solidFill>
                  <a:srgbClr val="FFFFFF"/>
                </a:solidFill>
                <a:effectLst>
                  <a:outerShdw blurRad="63500" dir="3600000" algn="tl" rotWithShape="0">
                    <a:srgbClr val="000000">
                      <a:alpha val="70000"/>
                    </a:srgbClr>
                  </a:outerShdw>
                </a:effectLst>
              </a:rPr>
              <a:t> valley (Israel), 2007 by </a:t>
            </a:r>
            <a:r>
              <a:rPr lang="en-US" sz="1300" dirty="0" err="1">
                <a:ln w="18415" cmpd="sng">
                  <a:solidFill>
                    <a:srgbClr val="FFFFFF"/>
                  </a:solidFill>
                  <a:prstDash val="solid"/>
                </a:ln>
                <a:solidFill>
                  <a:srgbClr val="FFFFFF"/>
                </a:solidFill>
                <a:effectLst>
                  <a:outerShdw blurRad="63500" dir="3600000" algn="tl" rotWithShape="0">
                    <a:srgbClr val="000000">
                      <a:alpha val="70000"/>
                    </a:srgbClr>
                  </a:outerShdw>
                </a:effectLst>
              </a:rPr>
              <a:t>Aviad</a:t>
            </a:r>
            <a:r>
              <a:rPr lang="en-US" sz="13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1300" dirty="0" err="1">
                <a:ln w="18415" cmpd="sng">
                  <a:solidFill>
                    <a:srgbClr val="FFFFFF"/>
                  </a:solidFill>
                  <a:prstDash val="solid"/>
                </a:ln>
                <a:solidFill>
                  <a:srgbClr val="FFFFFF"/>
                </a:solidFill>
                <a:effectLst>
                  <a:outerShdw blurRad="63500" dir="3600000" algn="tl" rotWithShape="0">
                    <a:srgbClr val="000000">
                      <a:alpha val="70000"/>
                    </a:srgbClr>
                  </a:outerShdw>
                </a:effectLst>
              </a:rPr>
              <a:t>Bublil</a:t>
            </a:r>
            <a:endParaRPr lang="en-US" sz="13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9174398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48376" y="1261145"/>
            <a:ext cx="4320480" cy="5109092"/>
          </a:xfrm>
          <a:prstGeom prst="rect">
            <a:avLst/>
          </a:prstGeom>
        </p:spPr>
        <p:txBody>
          <a:bodyPr wrap="square">
            <a:spAutoFit/>
          </a:bodyPr>
          <a:lstStyle/>
          <a:p>
            <a:r>
              <a:rPr lang="en-US" sz="2800" dirty="0" smtClean="0"/>
              <a:t>Guidelines </a:t>
            </a:r>
            <a:r>
              <a:rPr lang="en-US" sz="2800" dirty="0"/>
              <a:t>for conducting predictive characterization. </a:t>
            </a:r>
            <a:endParaRPr lang="en-US" sz="2800" dirty="0" smtClean="0"/>
          </a:p>
          <a:p>
            <a:endParaRPr lang="en-US" sz="2800" dirty="0"/>
          </a:p>
          <a:p>
            <a:r>
              <a:rPr lang="en-US" sz="2800" dirty="0" smtClean="0"/>
              <a:t>Documented </a:t>
            </a:r>
            <a:r>
              <a:rPr lang="en-US" sz="2800" dirty="0"/>
              <a:t>R-scripts and </a:t>
            </a:r>
            <a:r>
              <a:rPr lang="en-US" sz="2800" dirty="0" smtClean="0"/>
              <a:t>step-wise instructions.</a:t>
            </a:r>
          </a:p>
          <a:p>
            <a:endParaRPr lang="en-US" dirty="0" smtClean="0"/>
          </a:p>
          <a:p>
            <a:endParaRPr lang="en-US" dirty="0" smtClean="0"/>
          </a:p>
          <a:p>
            <a:endParaRPr lang="en-US" dirty="0"/>
          </a:p>
          <a:p>
            <a:endParaRPr lang="en-US" dirty="0" smtClean="0"/>
          </a:p>
          <a:p>
            <a:endParaRPr lang="en-US" dirty="0"/>
          </a:p>
          <a:p>
            <a:r>
              <a:rPr lang="en-US" sz="1600" dirty="0" smtClean="0">
                <a:solidFill>
                  <a:schemeClr val="tx1">
                    <a:lumMod val="50000"/>
                    <a:lumOff val="50000"/>
                  </a:schemeClr>
                </a:solidFill>
              </a:rPr>
              <a:t>Thormann I, Parra-Quijano M, Endresen DTF, Rubio-Teso ML, Iriondo JM &amp; Maxted N (2014). Predictive characterization of crop wild relatives and landraces: Technical guidelines version 1.Bioversity International, Rome, Italy. 44 pp. </a:t>
            </a:r>
            <a:r>
              <a:rPr lang="en-US" sz="1600" dirty="0">
                <a:solidFill>
                  <a:schemeClr val="tx1">
                    <a:lumMod val="50000"/>
                    <a:lumOff val="50000"/>
                  </a:schemeClr>
                </a:solidFill>
              </a:rPr>
              <a:t>ISBN: ISBN 978-92-9255-004-</a:t>
            </a:r>
            <a:r>
              <a:rPr lang="en-US" sz="1600" dirty="0" smtClean="0">
                <a:solidFill>
                  <a:schemeClr val="tx1">
                    <a:lumMod val="50000"/>
                    <a:lumOff val="50000"/>
                  </a:schemeClr>
                </a:solidFill>
              </a:rPr>
              <a:t>2.</a:t>
            </a:r>
            <a:endParaRPr lang="en-US" sz="1600" dirty="0">
              <a:solidFill>
                <a:schemeClr val="tx1">
                  <a:lumMod val="50000"/>
                  <a:lumOff val="50000"/>
                </a:schemeClr>
              </a:solidFill>
            </a:endParaRPr>
          </a:p>
        </p:txBody>
      </p:sp>
      <p:pic>
        <p:nvPicPr>
          <p:cNvPr id="4" name="Picture 3" descr="Screen Shot 2014-10-25 at 24.01.03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743" y="109017"/>
            <a:ext cx="5218532" cy="7364393"/>
          </a:xfrm>
          <a:prstGeom prst="rect">
            <a:avLst/>
          </a:prstGeom>
          <a:ln>
            <a:solidFill>
              <a:schemeClr val="bg1">
                <a:lumMod val="50000"/>
              </a:schemeClr>
            </a:solid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1640633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a:stretch>
            <a:fillRect/>
          </a:stretch>
        </p:blipFill>
        <p:spPr bwMode="auto">
          <a:xfrm>
            <a:off x="5739579" y="2286859"/>
            <a:ext cx="4949063" cy="4446894"/>
          </a:xfrm>
          <a:prstGeom prst="rect">
            <a:avLst/>
          </a:prstGeom>
          <a:noFill/>
          <a:ln w="9525">
            <a:noFill/>
            <a:miter lim="800000"/>
            <a:headEnd/>
            <a:tailEnd/>
          </a:ln>
        </p:spPr>
      </p:pic>
      <p:sp>
        <p:nvSpPr>
          <p:cNvPr id="2" name="Title 1"/>
          <p:cNvSpPr>
            <a:spLocks noGrp="1"/>
          </p:cNvSpPr>
          <p:nvPr>
            <p:ph type="title"/>
          </p:nvPr>
        </p:nvSpPr>
        <p:spPr>
          <a:xfrm>
            <a:off x="340713" y="499145"/>
            <a:ext cx="5723686" cy="762000"/>
          </a:xfrm>
        </p:spPr>
        <p:txBody>
          <a:bodyPr>
            <a:noAutofit/>
          </a:bodyPr>
          <a:lstStyle/>
          <a:p>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Steps to follow:</a:t>
            </a:r>
            <a:endPar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chemeClr val="bg1">
                    <a:lumMod val="50000"/>
                  </a:schemeClr>
                </a:solidFill>
              </a:rPr>
              <a:pPr>
                <a:defRPr/>
              </a:pPr>
              <a:t>23</a:t>
            </a:fld>
            <a:endParaRPr lang="en-US" dirty="0">
              <a:solidFill>
                <a:schemeClr val="bg1">
                  <a:lumMod val="50000"/>
                </a:schemeClr>
              </a:solidFill>
            </a:endParaRPr>
          </a:p>
        </p:txBody>
      </p:sp>
      <p:sp>
        <p:nvSpPr>
          <p:cNvPr id="10" name="Content Placeholder 2"/>
          <p:cNvSpPr>
            <a:spLocks noGrp="1"/>
          </p:cNvSpPr>
          <p:nvPr>
            <p:ph idx="1"/>
          </p:nvPr>
        </p:nvSpPr>
        <p:spPr>
          <a:xfrm>
            <a:off x="238919" y="1549177"/>
            <a:ext cx="7421272" cy="5184576"/>
          </a:xfrm>
        </p:spPr>
        <p:txBody>
          <a:bodyPr>
            <a:normAutofit/>
          </a:bodyPr>
          <a:lstStyle/>
          <a:p>
            <a:r>
              <a:rPr lang="en-US" dirty="0" smtClean="0"/>
              <a:t>Data collection and preparation</a:t>
            </a:r>
          </a:p>
          <a:p>
            <a:r>
              <a:rPr lang="en-US" dirty="0" smtClean="0"/>
              <a:t>Geo-referencing of collecting locations</a:t>
            </a:r>
          </a:p>
          <a:p>
            <a:r>
              <a:rPr lang="en-US" dirty="0" smtClean="0"/>
              <a:t>Pre-processing of dataset</a:t>
            </a:r>
          </a:p>
          <a:p>
            <a:r>
              <a:rPr lang="en-US" dirty="0" smtClean="0"/>
              <a:t>Choose modeling method</a:t>
            </a:r>
          </a:p>
          <a:p>
            <a:r>
              <a:rPr lang="en-US" dirty="0" smtClean="0"/>
              <a:t>Calibration of model</a:t>
            </a:r>
          </a:p>
          <a:p>
            <a:r>
              <a:rPr lang="en-US" dirty="0" smtClean="0"/>
              <a:t>Validation of model</a:t>
            </a:r>
          </a:p>
          <a:p>
            <a:r>
              <a:rPr lang="en-US" dirty="0"/>
              <a:t>Application of predictive model</a:t>
            </a:r>
          </a:p>
          <a:p>
            <a:r>
              <a:rPr lang="en-US" dirty="0" smtClean="0"/>
              <a:t>(Validation </a:t>
            </a:r>
            <a:r>
              <a:rPr lang="en-US" dirty="0" smtClean="0"/>
              <a:t>of prediction </a:t>
            </a:r>
            <a:r>
              <a:rPr lang="en-US" dirty="0" smtClean="0"/>
              <a:t>results)</a:t>
            </a:r>
            <a:endParaRPr lang="en-US" dirty="0" smtClean="0"/>
          </a:p>
        </p:txBody>
      </p:sp>
      <p:sp>
        <p:nvSpPr>
          <p:cNvPr id="3" name="Rectangle 2"/>
          <p:cNvSpPr/>
          <p:nvPr/>
        </p:nvSpPr>
        <p:spPr>
          <a:xfrm>
            <a:off x="238919" y="6733753"/>
            <a:ext cx="9320506" cy="523220"/>
          </a:xfrm>
          <a:prstGeom prst="rect">
            <a:avLst/>
          </a:prstGeom>
        </p:spPr>
        <p:txBody>
          <a:bodyPr wrap="square">
            <a:spAutoFit/>
          </a:bodyPr>
          <a:lstStyle/>
          <a:p>
            <a:pPr defTabSz="455724">
              <a:defRPr/>
            </a:pPr>
            <a:r>
              <a:rPr lang="en-US" sz="1400" dirty="0"/>
              <a:t>Thormann I, Parra-Quijano M, Endresen DTF, Rubio-Teso ML, Iriondo JM, and Maxted N </a:t>
            </a:r>
            <a:r>
              <a:rPr lang="en-US" sz="1400" dirty="0" smtClean="0"/>
              <a:t>(2014)</a:t>
            </a:r>
            <a:r>
              <a:rPr lang="en-US" sz="1400" dirty="0"/>
              <a:t>. Predictive characterization of crop wild relatives and landraces: Technical guidelines. Bioversity International, Rome, Italy.</a:t>
            </a:r>
          </a:p>
        </p:txBody>
      </p:sp>
    </p:spTree>
    <p:extLst>
      <p:ext uri="{BB962C8B-B14F-4D97-AF65-F5344CB8AC3E}">
        <p14:creationId xmlns:p14="http://schemas.microsoft.com/office/powerpoint/2010/main" val="402582885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3" y="420161"/>
            <a:ext cx="9263486" cy="840316"/>
          </a:xfrm>
        </p:spPr>
        <p:txBody>
          <a:bodyPr>
            <a:normAutofit/>
          </a:bodyPr>
          <a:lstStyle/>
          <a:p>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for the Trait Mining model</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534433" y="1727790"/>
            <a:ext cx="6106030" cy="5293995"/>
          </a:xfrm>
        </p:spPr>
        <p:txBody>
          <a:bodyPr>
            <a:normAutofit fontScale="85000" lnSpcReduction="20000"/>
          </a:bodyPr>
          <a:lstStyle/>
          <a:p>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Training set</a:t>
            </a:r>
          </a:p>
          <a:p>
            <a:pPr lvl="1"/>
            <a:r>
              <a:rPr lang="en-US" dirty="0" smtClean="0"/>
              <a:t>For the initial calibration / training.</a:t>
            </a:r>
          </a:p>
          <a:p>
            <a:pPr lvl="1"/>
            <a:endParaRPr lang="en-US" sz="1600" dirty="0"/>
          </a:p>
          <a:p>
            <a:r>
              <a:rPr lang="en-US" sz="3600" b="1" dirty="0">
                <a:ln w="10541" cmpd="sng">
                  <a:solidFill>
                    <a:schemeClr val="accent2"/>
                  </a:solidFill>
                  <a:prstDash val="solid"/>
                </a:ln>
                <a:solidFill>
                  <a:schemeClr val="accent6"/>
                </a:solidFill>
              </a:rPr>
              <a:t>Calibration set</a:t>
            </a:r>
          </a:p>
          <a:p>
            <a:pPr lvl="1"/>
            <a:r>
              <a:rPr lang="en-US" dirty="0" smtClean="0"/>
              <a:t>For calibration and tuning.</a:t>
            </a:r>
          </a:p>
          <a:p>
            <a:pPr lvl="1"/>
            <a:r>
              <a:rPr lang="en-US" dirty="0" smtClean="0"/>
              <a:t>Often cross-validation on the training set is used to reduce the consumption of raw data.</a:t>
            </a:r>
          </a:p>
          <a:p>
            <a:pPr lvl="1"/>
            <a:endParaRPr lang="en-US" sz="1600" dirty="0"/>
          </a:p>
          <a:p>
            <a:r>
              <a:rPr lang="en-US" sz="3600" b="1" dirty="0">
                <a:ln w="10541" cmpd="sng">
                  <a:solidFill>
                    <a:srgbClr val="008000"/>
                  </a:solidFill>
                  <a:prstDash val="solid"/>
                </a:ln>
                <a:solidFill>
                  <a:schemeClr val="accent3"/>
                </a:solidFill>
              </a:rPr>
              <a:t>Test set</a:t>
            </a:r>
          </a:p>
          <a:p>
            <a:pPr lvl="1"/>
            <a:r>
              <a:rPr lang="en-US" dirty="0" smtClean="0"/>
              <a:t>For the model validation </a:t>
            </a:r>
            <a:r>
              <a:rPr lang="en-US" dirty="0"/>
              <a:t>/</a:t>
            </a:r>
            <a:r>
              <a:rPr lang="en-US" dirty="0" smtClean="0"/>
              <a:t> testing.</a:t>
            </a:r>
          </a:p>
          <a:p>
            <a:pPr lvl="1"/>
            <a:r>
              <a:rPr lang="en-US" dirty="0"/>
              <a:t>D</a:t>
            </a:r>
            <a:r>
              <a:rPr lang="en-US" dirty="0" smtClean="0"/>
              <a:t>ata not used in the model calibration.</a:t>
            </a:r>
          </a:p>
          <a:p>
            <a:pPr lvl="1"/>
            <a:r>
              <a:rPr lang="en-US" dirty="0" smtClean="0"/>
              <a:t>The best would of course be an </a:t>
            </a:r>
            <a:r>
              <a:rPr lang="en-US" b="1" dirty="0" smtClean="0">
                <a:solidFill>
                  <a:srgbClr val="FF0000"/>
                </a:solidFill>
              </a:rPr>
              <a:t>independent test set</a:t>
            </a:r>
            <a:r>
              <a:rPr lang="en-US" dirty="0" smtClean="0"/>
              <a:t>!</a:t>
            </a:r>
          </a:p>
        </p:txBody>
      </p:sp>
      <p:pic>
        <p:nvPicPr>
          <p:cNvPr id="5" name="Picture 4" descr="Sets.png"/>
          <p:cNvPicPr>
            <a:picLocks noChangeAspect="1"/>
          </p:cNvPicPr>
          <p:nvPr/>
        </p:nvPicPr>
        <p:blipFill>
          <a:blip r:embed="rId3"/>
          <a:stretch>
            <a:fillRect/>
          </a:stretch>
        </p:blipFill>
        <p:spPr>
          <a:xfrm>
            <a:off x="6879162" y="1680651"/>
            <a:ext cx="3577725" cy="2773045"/>
          </a:xfrm>
          <a:prstGeom prst="rect">
            <a:avLst/>
          </a:prstGeom>
        </p:spPr>
      </p:pic>
      <p:pic>
        <p:nvPicPr>
          <p:cNvPr id="9" name="Picture 8" descr="Picture 2.png"/>
          <p:cNvPicPr>
            <a:picLocks noChangeAspect="1"/>
          </p:cNvPicPr>
          <p:nvPr/>
        </p:nvPicPr>
        <p:blipFill>
          <a:blip r:embed="rId4"/>
          <a:stretch>
            <a:fillRect/>
          </a:stretch>
        </p:blipFill>
        <p:spPr>
          <a:xfrm>
            <a:off x="7333698" y="4551732"/>
            <a:ext cx="2979173" cy="1834691"/>
          </a:xfrm>
          <a:prstGeom prst="rect">
            <a:avLst/>
          </a:prstGeom>
        </p:spPr>
      </p:pic>
      <p:sp>
        <p:nvSpPr>
          <p:cNvPr id="7"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24</a:t>
            </a:fld>
            <a:endParaRPr lang="en-US" dirty="0">
              <a:solidFill>
                <a:srgbClr val="7F7F7F"/>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Title 1"/>
          <p:cNvSpPr>
            <a:spLocks noGrp="1"/>
          </p:cNvSpPr>
          <p:nvPr>
            <p:ph type="title"/>
          </p:nvPr>
        </p:nvSpPr>
        <p:spPr>
          <a:xfrm>
            <a:off x="375768" y="250143"/>
            <a:ext cx="7128792" cy="925513"/>
          </a:xfrm>
          <a:extLst/>
        </p:spPr>
        <p:txBody>
          <a:bodyPr>
            <a:normAutofit fontScale="90000"/>
          </a:bodyPr>
          <a:lstStyle/>
          <a:p>
            <a:pPr>
              <a:defRPr/>
            </a:pP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Choosing modeling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method</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2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There is no silver bullet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3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13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Qiao</a:t>
            </a:r>
            <a:r>
              <a:rPr lang="en-US" sz="13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Soberon and Peterson, 2015)</a:t>
            </a:r>
            <a:endParaRPr lang="en-US" sz="1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3794" name="Content Placeholder 2"/>
          <p:cNvSpPr>
            <a:spLocks noGrp="1"/>
          </p:cNvSpPr>
          <p:nvPr>
            <p:ph idx="1"/>
          </p:nvPr>
        </p:nvSpPr>
        <p:spPr>
          <a:xfrm>
            <a:off x="375768" y="1765201"/>
            <a:ext cx="7488832" cy="5321402"/>
          </a:xfrm>
        </p:spPr>
        <p:txBody>
          <a:bodyPr/>
          <a:lstStyle/>
          <a:p>
            <a:r>
              <a:rPr lang="en-US" sz="2400" dirty="0">
                <a:latin typeface="Calibri" charset="0"/>
                <a:ea typeface="ＭＳ Ｐゴシック" charset="0"/>
              </a:rPr>
              <a:t>Choosing the appropriate data modeling method depend on </a:t>
            </a:r>
            <a:r>
              <a:rPr lang="en-US" sz="2400" b="1" dirty="0">
                <a:latin typeface="Calibri" charset="0"/>
                <a:ea typeface="ＭＳ Ｐゴシック" charset="0"/>
              </a:rPr>
              <a:t>the types of data quality issues </a:t>
            </a:r>
            <a:r>
              <a:rPr lang="en-US" sz="2400" dirty="0">
                <a:latin typeface="Calibri" charset="0"/>
                <a:ea typeface="ＭＳ Ｐゴシック" charset="0"/>
              </a:rPr>
              <a:t>you discover in your respective data set.</a:t>
            </a:r>
          </a:p>
          <a:p>
            <a:pPr lvl="1"/>
            <a:r>
              <a:rPr lang="en-US" sz="2100" dirty="0" smtClean="0">
                <a:latin typeface="Calibri" charset="0"/>
                <a:ea typeface="ＭＳ Ｐゴシック" charset="0"/>
              </a:rPr>
              <a:t>Some </a:t>
            </a:r>
            <a:r>
              <a:rPr lang="en-US" sz="2100" dirty="0">
                <a:latin typeface="Calibri" charset="0"/>
                <a:ea typeface="ＭＳ Ｐゴシック" charset="0"/>
              </a:rPr>
              <a:t>modeling methods are more sensitive to some </a:t>
            </a:r>
            <a:r>
              <a:rPr lang="en-US" sz="2100" b="1" dirty="0">
                <a:latin typeface="Calibri" charset="0"/>
                <a:ea typeface="ＭＳ Ｐゴシック" charset="0"/>
              </a:rPr>
              <a:t>types of data quality issues </a:t>
            </a:r>
            <a:r>
              <a:rPr lang="en-US" sz="2100" dirty="0">
                <a:latin typeface="Calibri" charset="0"/>
                <a:ea typeface="ＭＳ Ｐゴシック" charset="0"/>
              </a:rPr>
              <a:t>and less sensitive to other issues.</a:t>
            </a:r>
          </a:p>
          <a:p>
            <a:pPr lvl="1"/>
            <a:r>
              <a:rPr lang="en-US" sz="2100" dirty="0" smtClean="0">
                <a:latin typeface="Calibri" charset="0"/>
                <a:ea typeface="ＭＳ Ｐゴシック" charset="0"/>
              </a:rPr>
              <a:t>Different </a:t>
            </a:r>
            <a:r>
              <a:rPr lang="en-US" sz="2100" dirty="0">
                <a:latin typeface="Calibri" charset="0"/>
                <a:ea typeface="ＭＳ Ｐゴシック" charset="0"/>
              </a:rPr>
              <a:t>modeling methods or algorithms </a:t>
            </a:r>
            <a:r>
              <a:rPr lang="en-US" sz="2100" dirty="0" smtClean="0">
                <a:latin typeface="Calibri" charset="0"/>
                <a:ea typeface="ＭＳ Ｐゴシック" charset="0"/>
              </a:rPr>
              <a:t>handle different types of </a:t>
            </a:r>
            <a:r>
              <a:rPr lang="en-US" sz="2100" dirty="0">
                <a:latin typeface="Calibri" charset="0"/>
                <a:ea typeface="ＭＳ Ｐゴシック" charset="0"/>
              </a:rPr>
              <a:t>data </a:t>
            </a:r>
            <a:r>
              <a:rPr lang="en-US" sz="2100" dirty="0" smtClean="0">
                <a:latin typeface="Calibri" charset="0"/>
                <a:ea typeface="ＭＳ Ｐゴシック" charset="0"/>
              </a:rPr>
              <a:t>quality issues </a:t>
            </a:r>
            <a:r>
              <a:rPr lang="en-US" sz="2100" dirty="0">
                <a:latin typeface="Calibri" charset="0"/>
                <a:ea typeface="ＭＳ Ｐゴシック" charset="0"/>
              </a:rPr>
              <a:t>differently.</a:t>
            </a:r>
          </a:p>
          <a:p>
            <a:r>
              <a:rPr lang="en-US" sz="2400" dirty="0" smtClean="0">
                <a:latin typeface="Calibri" charset="0"/>
                <a:ea typeface="ＭＳ Ｐゴシック" charset="0"/>
              </a:rPr>
              <a:t>It </a:t>
            </a:r>
            <a:r>
              <a:rPr lang="en-US" sz="2400" dirty="0">
                <a:latin typeface="Calibri" charset="0"/>
                <a:ea typeface="ＭＳ Ｐゴシック" charset="0"/>
              </a:rPr>
              <a:t>is a bad strategy to simply choose the same method that performed well in your previous studies.</a:t>
            </a:r>
          </a:p>
          <a:p>
            <a:r>
              <a:rPr lang="en-US" sz="2400" dirty="0" smtClean="0">
                <a:latin typeface="Calibri" charset="0"/>
                <a:ea typeface="ＭＳ Ｐゴシック" charset="0"/>
              </a:rPr>
              <a:t>"Ensembles" </a:t>
            </a:r>
            <a:r>
              <a:rPr lang="en-US" sz="2400" dirty="0">
                <a:latin typeface="Calibri" charset="0"/>
                <a:ea typeface="ＭＳ Ｐゴシック" charset="0"/>
              </a:rPr>
              <a:t>can combine the qualities of multiple algorithms. </a:t>
            </a:r>
          </a:p>
        </p:txBody>
      </p:sp>
      <p:sp>
        <p:nvSpPr>
          <p:cNvPr id="33795" name="Slide Number Placeholder 13"/>
          <p:cNvSpPr>
            <a:spLocks noGrp="1"/>
          </p:cNvSpPr>
          <p:nvPr>
            <p:ph type="sldNum" sz="quarter" idx="12"/>
          </p:nvPr>
        </p:nvSpPr>
        <p:spPr bwMode="auto">
          <a:xfrm>
            <a:off x="8926525" y="7058025"/>
            <a:ext cx="534987" cy="401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520507" eaLnBrk="0" hangingPunct="0">
              <a:defRPr sz="2400">
                <a:solidFill>
                  <a:schemeClr val="tx1"/>
                </a:solidFill>
                <a:latin typeface="Arial" charset="0"/>
                <a:ea typeface="ＭＳ Ｐゴシック" charset="0"/>
                <a:cs typeface="ＭＳ Ｐゴシック" charset="0"/>
              </a:defRPr>
            </a:lvl1pPr>
            <a:lvl2pPr marL="742675" indent="-285644" defTabSz="520507" eaLnBrk="0" hangingPunct="0">
              <a:defRPr sz="2400">
                <a:solidFill>
                  <a:schemeClr val="tx1"/>
                </a:solidFill>
                <a:latin typeface="Arial" charset="0"/>
                <a:ea typeface="ＭＳ Ｐゴシック" charset="0"/>
              </a:defRPr>
            </a:lvl2pPr>
            <a:lvl3pPr marL="1142576" indent="-228516" defTabSz="520507" eaLnBrk="0" hangingPunct="0">
              <a:defRPr sz="2400">
                <a:solidFill>
                  <a:schemeClr val="tx1"/>
                </a:solidFill>
                <a:latin typeface="Arial" charset="0"/>
                <a:ea typeface="ＭＳ Ｐゴシック" charset="0"/>
              </a:defRPr>
            </a:lvl3pPr>
            <a:lvl4pPr marL="1599606" indent="-228516" defTabSz="520507" eaLnBrk="0" hangingPunct="0">
              <a:defRPr sz="2400">
                <a:solidFill>
                  <a:schemeClr val="tx1"/>
                </a:solidFill>
                <a:latin typeface="Arial" charset="0"/>
                <a:ea typeface="ＭＳ Ｐゴシック" charset="0"/>
              </a:defRPr>
            </a:lvl4pPr>
            <a:lvl5pPr marL="2056637" indent="-228516" defTabSz="520507" eaLnBrk="0" hangingPunct="0">
              <a:defRPr sz="2400">
                <a:solidFill>
                  <a:schemeClr val="tx1"/>
                </a:solidFill>
                <a:latin typeface="Arial" charset="0"/>
                <a:ea typeface="ＭＳ Ｐゴシック" charset="0"/>
              </a:defRPr>
            </a:lvl5pPr>
            <a:lvl6pPr marL="2513668" indent="-228516" defTabSz="520507" eaLnBrk="0" fontAlgn="base" hangingPunct="0">
              <a:spcBef>
                <a:spcPct val="0"/>
              </a:spcBef>
              <a:spcAft>
                <a:spcPct val="0"/>
              </a:spcAft>
              <a:defRPr sz="2400">
                <a:solidFill>
                  <a:schemeClr val="tx1"/>
                </a:solidFill>
                <a:latin typeface="Arial" charset="0"/>
                <a:ea typeface="ＭＳ Ｐゴシック" charset="0"/>
              </a:defRPr>
            </a:lvl6pPr>
            <a:lvl7pPr marL="2970697" indent="-228516" defTabSz="520507" eaLnBrk="0" fontAlgn="base" hangingPunct="0">
              <a:spcBef>
                <a:spcPct val="0"/>
              </a:spcBef>
              <a:spcAft>
                <a:spcPct val="0"/>
              </a:spcAft>
              <a:defRPr sz="2400">
                <a:solidFill>
                  <a:schemeClr val="tx1"/>
                </a:solidFill>
                <a:latin typeface="Arial" charset="0"/>
                <a:ea typeface="ＭＳ Ｐゴシック" charset="0"/>
              </a:defRPr>
            </a:lvl7pPr>
            <a:lvl8pPr marL="3427729" indent="-228516" defTabSz="520507" eaLnBrk="0" fontAlgn="base" hangingPunct="0">
              <a:spcBef>
                <a:spcPct val="0"/>
              </a:spcBef>
              <a:spcAft>
                <a:spcPct val="0"/>
              </a:spcAft>
              <a:defRPr sz="2400">
                <a:solidFill>
                  <a:schemeClr val="tx1"/>
                </a:solidFill>
                <a:latin typeface="Arial" charset="0"/>
                <a:ea typeface="ＭＳ Ｐゴシック" charset="0"/>
              </a:defRPr>
            </a:lvl8pPr>
            <a:lvl9pPr marL="3884760" indent="-228516" defTabSz="520507"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B0E1AF-3E25-6946-A8E3-A098DF497972}" type="slidenum">
              <a:rPr lang="en-US" sz="1400">
                <a:solidFill>
                  <a:srgbClr val="000000"/>
                </a:solidFill>
                <a:latin typeface="Calibri" charset="0"/>
              </a:rPr>
              <a:pPr eaLnBrk="1" hangingPunct="1"/>
              <a:t>25</a:t>
            </a:fld>
            <a:endParaRPr lang="en-US" sz="1400" dirty="0">
              <a:solidFill>
                <a:srgbClr val="000000"/>
              </a:solidFill>
              <a:latin typeface="Calibri" charset="0"/>
            </a:endParaRPr>
          </a:p>
        </p:txBody>
      </p:sp>
      <p:pic>
        <p:nvPicPr>
          <p:cNvPr id="5" name="Picture 10" descr="Wheat field at Nobbelov, July 2010.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113716" y="-1"/>
            <a:ext cx="2585178" cy="756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43708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919" y="315888"/>
            <a:ext cx="7100664" cy="657225"/>
          </a:xfrm>
          <a:extLst/>
        </p:spPr>
        <p:txBody>
          <a:bodyPr>
            <a:noAutofit/>
          </a:bodyPr>
          <a:lstStyle/>
          <a:p>
            <a:pPr algn="l">
              <a:defRPr/>
            </a:pP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Some data </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odeling </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methods</a:t>
            </a:r>
          </a:p>
        </p:txBody>
      </p:sp>
      <p:sp>
        <p:nvSpPr>
          <p:cNvPr id="9" name="Content Placeholder 8"/>
          <p:cNvSpPr>
            <a:spLocks noGrp="1"/>
          </p:cNvSpPr>
          <p:nvPr>
            <p:ph idx="1"/>
          </p:nvPr>
        </p:nvSpPr>
        <p:spPr>
          <a:xfrm>
            <a:off x="519783" y="1136666"/>
            <a:ext cx="7344816" cy="6151564"/>
          </a:xfrm>
        </p:spPr>
        <p:txBody>
          <a:bodyPr>
            <a:noAutofit/>
          </a:bodyPr>
          <a:lstStyle/>
          <a:p>
            <a:pPr>
              <a:defRPr/>
            </a:pPr>
            <a:r>
              <a:rPr lang="en-US" sz="2200" dirty="0"/>
              <a:t>Parallel Factor Analysis (PARAFAC) (Multi-way)</a:t>
            </a:r>
            <a:endParaRPr lang="en-US" sz="2200" dirty="0">
              <a:solidFill>
                <a:srgbClr val="7F7F7F"/>
              </a:solidFill>
            </a:endParaRPr>
          </a:p>
          <a:p>
            <a:pPr>
              <a:defRPr/>
            </a:pPr>
            <a:r>
              <a:rPr lang="en-US" sz="2200" dirty="0"/>
              <a:t>Multi-linear Partial Least Squares (</a:t>
            </a:r>
            <a:r>
              <a:rPr lang="en-US" sz="2200" b="1" dirty="0">
                <a:solidFill>
                  <a:srgbClr val="0000FF"/>
                </a:solidFill>
              </a:rPr>
              <a:t>N-PLS</a:t>
            </a:r>
            <a:r>
              <a:rPr lang="en-US" sz="2200" dirty="0"/>
              <a:t>) (Multi-way)</a:t>
            </a:r>
          </a:p>
          <a:p>
            <a:pPr>
              <a:defRPr/>
            </a:pPr>
            <a:r>
              <a:rPr lang="en-US" sz="2200" dirty="0"/>
              <a:t>Soft Independent Modeling of Class Analogy (</a:t>
            </a:r>
            <a:r>
              <a:rPr lang="en-US" sz="2200" b="1" dirty="0">
                <a:solidFill>
                  <a:srgbClr val="0000FF"/>
                </a:solidFill>
              </a:rPr>
              <a:t>SIMCA</a:t>
            </a:r>
            <a:r>
              <a:rPr lang="en-US" sz="2200" dirty="0"/>
              <a:t>)</a:t>
            </a:r>
            <a:endParaRPr lang="en-US" sz="2200" dirty="0">
              <a:solidFill>
                <a:srgbClr val="7F7F7F"/>
              </a:solidFill>
            </a:endParaRPr>
          </a:p>
          <a:p>
            <a:pPr>
              <a:defRPr/>
            </a:pPr>
            <a:r>
              <a:rPr lang="en-US" sz="2200" dirty="0"/>
              <a:t>k-Nearest Neighbor (kNN) </a:t>
            </a:r>
          </a:p>
          <a:p>
            <a:pPr>
              <a:defRPr/>
            </a:pPr>
            <a:r>
              <a:rPr lang="en-US" sz="2200" dirty="0"/>
              <a:t>Partial Least Squares Discriminant Analysis (PLS-DA)</a:t>
            </a:r>
          </a:p>
          <a:p>
            <a:pPr>
              <a:defRPr/>
            </a:pPr>
            <a:r>
              <a:rPr lang="en-US" sz="2200" dirty="0"/>
              <a:t>Linear Discriminant Analysis (LDA)</a:t>
            </a:r>
          </a:p>
          <a:p>
            <a:pPr>
              <a:defRPr/>
            </a:pPr>
            <a:r>
              <a:rPr lang="en-US" sz="2200" dirty="0"/>
              <a:t>Principal component logistic regression (PCLR)</a:t>
            </a:r>
          </a:p>
          <a:p>
            <a:pPr>
              <a:defRPr/>
            </a:pPr>
            <a:r>
              <a:rPr lang="en-US" sz="2200" dirty="0"/>
              <a:t>Generalized Partial Least Squares (GPLS)</a:t>
            </a:r>
          </a:p>
          <a:p>
            <a:pPr>
              <a:defRPr/>
            </a:pPr>
            <a:r>
              <a:rPr lang="en-US" sz="2200" dirty="0"/>
              <a:t>Random Forests (</a:t>
            </a:r>
            <a:r>
              <a:rPr lang="en-US" sz="2200" b="1" dirty="0">
                <a:solidFill>
                  <a:srgbClr val="0000FF"/>
                </a:solidFill>
              </a:rPr>
              <a:t>RF</a:t>
            </a:r>
            <a:r>
              <a:rPr lang="en-US" sz="2200" dirty="0"/>
              <a:t>)</a:t>
            </a:r>
          </a:p>
          <a:p>
            <a:pPr>
              <a:defRPr/>
            </a:pPr>
            <a:r>
              <a:rPr lang="en-US" sz="2200" dirty="0"/>
              <a:t>Neural Networks (NN)</a:t>
            </a:r>
          </a:p>
          <a:p>
            <a:pPr>
              <a:defRPr/>
            </a:pPr>
            <a:r>
              <a:rPr lang="en-US" sz="2200" dirty="0"/>
              <a:t>Support Vector Machines (SVM)</a:t>
            </a:r>
          </a:p>
          <a:p>
            <a:pPr>
              <a:defRPr/>
            </a:pPr>
            <a:r>
              <a:rPr lang="en-US" sz="2200" dirty="0"/>
              <a:t>Boosted Regression Trees (BRT)</a:t>
            </a:r>
          </a:p>
          <a:p>
            <a:pPr>
              <a:defRPr/>
            </a:pPr>
            <a:r>
              <a:rPr lang="en-US" sz="2200" dirty="0"/>
              <a:t>Multivariate Regression Trees (MRT)</a:t>
            </a:r>
          </a:p>
          <a:p>
            <a:pPr>
              <a:defRPr/>
            </a:pPr>
            <a:r>
              <a:rPr lang="en-US" sz="2200" dirty="0"/>
              <a:t>Bayesian Regression Trees</a:t>
            </a:r>
            <a:endParaRPr lang="en-US" sz="1400" dirty="0"/>
          </a:p>
          <a:p>
            <a:pPr>
              <a:defRPr/>
            </a:pPr>
            <a:endParaRPr lang="en-US" sz="1400" i="1" dirty="0"/>
          </a:p>
          <a:p>
            <a:pPr marL="0" indent="0">
              <a:buNone/>
              <a:defRPr/>
            </a:pPr>
            <a:r>
              <a:rPr lang="en-US" sz="1300" i="1" dirty="0"/>
              <a:t>  Modeling methods used by Endresen (2010), Endresen et </a:t>
            </a:r>
            <a:r>
              <a:rPr lang="en-US" sz="1300" i="1" dirty="0" smtClean="0"/>
              <a:t>al. </a:t>
            </a:r>
            <a:r>
              <a:rPr lang="en-US" sz="1300" i="1" dirty="0"/>
              <a:t>(2011, 2012), and Bari et </a:t>
            </a:r>
            <a:r>
              <a:rPr lang="en-US" sz="1300" i="1" dirty="0" smtClean="0"/>
              <a:t>al. </a:t>
            </a:r>
            <a:r>
              <a:rPr lang="en-US" sz="1300" i="1" dirty="0"/>
              <a:t>(</a:t>
            </a:r>
            <a:r>
              <a:rPr lang="en-US" sz="1300" i="1" dirty="0" smtClean="0"/>
              <a:t>2012, 2016)</a:t>
            </a:r>
            <a:r>
              <a:rPr lang="en-US" sz="1300" i="1" dirty="0"/>
              <a:t>.</a:t>
            </a:r>
          </a:p>
        </p:txBody>
      </p:sp>
      <p:sp>
        <p:nvSpPr>
          <p:cNvPr id="57348" name="Slide Number Placeholder 13"/>
          <p:cNvSpPr>
            <a:spLocks noGrp="1"/>
          </p:cNvSpPr>
          <p:nvPr>
            <p:ph type="sldNum" sz="quarter" idx="12"/>
          </p:nvPr>
        </p:nvSpPr>
        <p:spPr bwMode="auto">
          <a:xfrm>
            <a:off x="8926525" y="7058025"/>
            <a:ext cx="534987" cy="401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520507" eaLnBrk="0" hangingPunct="0">
              <a:defRPr sz="2400">
                <a:solidFill>
                  <a:schemeClr val="tx1"/>
                </a:solidFill>
                <a:latin typeface="Arial" charset="0"/>
                <a:ea typeface="ＭＳ Ｐゴシック" charset="0"/>
                <a:cs typeface="ＭＳ Ｐゴシック" charset="0"/>
              </a:defRPr>
            </a:lvl1pPr>
            <a:lvl2pPr marL="742675" indent="-285644" defTabSz="520507" eaLnBrk="0" hangingPunct="0">
              <a:defRPr sz="2400">
                <a:solidFill>
                  <a:schemeClr val="tx1"/>
                </a:solidFill>
                <a:latin typeface="Arial" charset="0"/>
                <a:ea typeface="ＭＳ Ｐゴシック" charset="0"/>
              </a:defRPr>
            </a:lvl2pPr>
            <a:lvl3pPr marL="1142576" indent="-228516" defTabSz="520507" eaLnBrk="0" hangingPunct="0">
              <a:defRPr sz="2400">
                <a:solidFill>
                  <a:schemeClr val="tx1"/>
                </a:solidFill>
                <a:latin typeface="Arial" charset="0"/>
                <a:ea typeface="ＭＳ Ｐゴシック" charset="0"/>
              </a:defRPr>
            </a:lvl3pPr>
            <a:lvl4pPr marL="1599606" indent="-228516" defTabSz="520507" eaLnBrk="0" hangingPunct="0">
              <a:defRPr sz="2400">
                <a:solidFill>
                  <a:schemeClr val="tx1"/>
                </a:solidFill>
                <a:latin typeface="Arial" charset="0"/>
                <a:ea typeface="ＭＳ Ｐゴシック" charset="0"/>
              </a:defRPr>
            </a:lvl4pPr>
            <a:lvl5pPr marL="2056637" indent="-228516" defTabSz="520507" eaLnBrk="0" hangingPunct="0">
              <a:defRPr sz="2400">
                <a:solidFill>
                  <a:schemeClr val="tx1"/>
                </a:solidFill>
                <a:latin typeface="Arial" charset="0"/>
                <a:ea typeface="ＭＳ Ｐゴシック" charset="0"/>
              </a:defRPr>
            </a:lvl5pPr>
            <a:lvl6pPr marL="2513668" indent="-228516" defTabSz="520507" eaLnBrk="0" fontAlgn="base" hangingPunct="0">
              <a:spcBef>
                <a:spcPct val="0"/>
              </a:spcBef>
              <a:spcAft>
                <a:spcPct val="0"/>
              </a:spcAft>
              <a:defRPr sz="2400">
                <a:solidFill>
                  <a:schemeClr val="tx1"/>
                </a:solidFill>
                <a:latin typeface="Arial" charset="0"/>
                <a:ea typeface="ＭＳ Ｐゴシック" charset="0"/>
              </a:defRPr>
            </a:lvl6pPr>
            <a:lvl7pPr marL="2970697" indent="-228516" defTabSz="520507" eaLnBrk="0" fontAlgn="base" hangingPunct="0">
              <a:spcBef>
                <a:spcPct val="0"/>
              </a:spcBef>
              <a:spcAft>
                <a:spcPct val="0"/>
              </a:spcAft>
              <a:defRPr sz="2400">
                <a:solidFill>
                  <a:schemeClr val="tx1"/>
                </a:solidFill>
                <a:latin typeface="Arial" charset="0"/>
                <a:ea typeface="ＭＳ Ｐゴシック" charset="0"/>
              </a:defRPr>
            </a:lvl7pPr>
            <a:lvl8pPr marL="3427729" indent="-228516" defTabSz="520507" eaLnBrk="0" fontAlgn="base" hangingPunct="0">
              <a:spcBef>
                <a:spcPct val="0"/>
              </a:spcBef>
              <a:spcAft>
                <a:spcPct val="0"/>
              </a:spcAft>
              <a:defRPr sz="2400">
                <a:solidFill>
                  <a:schemeClr val="tx1"/>
                </a:solidFill>
                <a:latin typeface="Arial" charset="0"/>
                <a:ea typeface="ＭＳ Ｐゴシック" charset="0"/>
              </a:defRPr>
            </a:lvl8pPr>
            <a:lvl9pPr marL="3884760" indent="-228516" defTabSz="520507"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DA42B9F-C8BD-004C-81BD-6DAD52837E6D}" type="slidenum">
              <a:rPr lang="en-US" sz="1400">
                <a:solidFill>
                  <a:srgbClr val="FFFF00"/>
                </a:solidFill>
                <a:latin typeface="Calibri" charset="0"/>
              </a:rPr>
              <a:pPr eaLnBrk="1" hangingPunct="1"/>
              <a:t>26</a:t>
            </a:fld>
            <a:endParaRPr lang="en-US" sz="1400">
              <a:solidFill>
                <a:srgbClr val="FFFF00"/>
              </a:solidFill>
              <a:latin typeface="Calibri" charset="0"/>
            </a:endParaRPr>
          </a:p>
        </p:txBody>
      </p:sp>
      <p:pic>
        <p:nvPicPr>
          <p:cNvPr id="6" name="Picture 10" descr="Wheat field at Nobbelov, July 2010.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113716" y="-1"/>
            <a:ext cx="2585178" cy="756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823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64" y="328632"/>
            <a:ext cx="6555140" cy="657225"/>
          </a:xfrm>
        </p:spPr>
        <p:txBody>
          <a:bodyPr>
            <a:noAutofit/>
          </a:bodyPr>
          <a:lstStyle/>
          <a:p>
            <a:pPr algn="l"/>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Validation of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model results</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Content Placeholder 8"/>
          <p:cNvSpPr>
            <a:spLocks noGrp="1"/>
          </p:cNvSpPr>
          <p:nvPr>
            <p:ph idx="1"/>
          </p:nvPr>
        </p:nvSpPr>
        <p:spPr>
          <a:xfrm>
            <a:off x="445363" y="1260475"/>
            <a:ext cx="6400800" cy="6050280"/>
          </a:xfrm>
        </p:spPr>
        <p:txBody>
          <a:bodyPr>
            <a:noAutofit/>
          </a:bodyPr>
          <a:lstStyle/>
          <a:p>
            <a:r>
              <a:rPr lang="en-US" sz="2200" dirty="0"/>
              <a:t>Pearson product-moment correlation </a:t>
            </a:r>
            <a:r>
              <a:rPr lang="en-US" sz="2200" dirty="0" smtClean="0"/>
              <a:t>(R)</a:t>
            </a:r>
            <a:endParaRPr lang="en-US" sz="2200" dirty="0"/>
          </a:p>
          <a:p>
            <a:r>
              <a:rPr lang="en-US" sz="2200" dirty="0"/>
              <a:t>Coefficient of determination (R</a:t>
            </a:r>
            <a:r>
              <a:rPr lang="en-US" sz="2200" baseline="30000" dirty="0"/>
              <a:t>2</a:t>
            </a:r>
            <a:r>
              <a:rPr lang="en-US" sz="2200" dirty="0"/>
              <a:t>) </a:t>
            </a:r>
          </a:p>
          <a:p>
            <a:r>
              <a:rPr lang="en-US" sz="2200" dirty="0" smtClean="0"/>
              <a:t>Cohen’s </a:t>
            </a:r>
            <a:r>
              <a:rPr lang="en-US" sz="2200" dirty="0"/>
              <a:t>Kappa (K</a:t>
            </a:r>
            <a:r>
              <a:rPr lang="en-US" sz="2200" dirty="0" smtClean="0"/>
              <a:t>)</a:t>
            </a:r>
            <a:endParaRPr lang="en-US" sz="2200" dirty="0"/>
          </a:p>
          <a:p>
            <a:r>
              <a:rPr lang="en-US" sz="2200" dirty="0"/>
              <a:t>Proportion observed agreement (PO</a:t>
            </a:r>
            <a:r>
              <a:rPr lang="en-US" sz="2200" dirty="0" smtClean="0"/>
              <a:t>)</a:t>
            </a:r>
            <a:endParaRPr lang="en-US" sz="2200" dirty="0"/>
          </a:p>
          <a:p>
            <a:r>
              <a:rPr lang="en-US" sz="2200" dirty="0" smtClean="0"/>
              <a:t>Proportion </a:t>
            </a:r>
            <a:r>
              <a:rPr lang="en-US" sz="2200" dirty="0"/>
              <a:t>positive agreement (PA</a:t>
            </a:r>
            <a:r>
              <a:rPr lang="en-US" sz="2200" dirty="0" smtClean="0"/>
              <a:t>)</a:t>
            </a:r>
            <a:endParaRPr lang="en-US" sz="2200" dirty="0"/>
          </a:p>
          <a:p>
            <a:r>
              <a:rPr lang="en-US" sz="2200" b="1" dirty="0"/>
              <a:t>Positive predictive value (</a:t>
            </a:r>
            <a:r>
              <a:rPr lang="en-US" sz="2200" b="1" dirty="0">
                <a:solidFill>
                  <a:srgbClr val="0000FF"/>
                </a:solidFill>
              </a:rPr>
              <a:t>PPV</a:t>
            </a:r>
            <a:r>
              <a:rPr lang="en-US" sz="2200" b="1" dirty="0" smtClean="0"/>
              <a:t>)</a:t>
            </a:r>
            <a:endParaRPr lang="en-US" sz="2200" b="1" dirty="0"/>
          </a:p>
          <a:p>
            <a:r>
              <a:rPr lang="en-US" sz="2200" b="1" dirty="0"/>
              <a:t>Positive diagnostic likelihood ratio (</a:t>
            </a:r>
            <a:r>
              <a:rPr lang="en-US" sz="2200" b="1" dirty="0">
                <a:solidFill>
                  <a:srgbClr val="0000FF"/>
                </a:solidFill>
              </a:rPr>
              <a:t>LR+</a:t>
            </a:r>
            <a:r>
              <a:rPr lang="en-US" sz="2200" b="1" dirty="0" smtClean="0"/>
              <a:t>)</a:t>
            </a:r>
            <a:endParaRPr lang="en-US" sz="2200" b="1" dirty="0"/>
          </a:p>
          <a:p>
            <a:r>
              <a:rPr lang="en-US" sz="2200" dirty="0"/>
              <a:t>Sensitivity and specificity</a:t>
            </a:r>
          </a:p>
          <a:p>
            <a:r>
              <a:rPr lang="en-US" sz="2200" dirty="0"/>
              <a:t>Area under the curve (AUC)</a:t>
            </a:r>
          </a:p>
          <a:p>
            <a:pPr lvl="1"/>
            <a:r>
              <a:rPr lang="en-US" sz="1700" dirty="0"/>
              <a:t>Receiver operating characteristics (ROC)</a:t>
            </a:r>
          </a:p>
          <a:p>
            <a:r>
              <a:rPr lang="en-US" sz="2200" dirty="0"/>
              <a:t>Root mean square error (RMSE)</a:t>
            </a:r>
          </a:p>
          <a:p>
            <a:pPr lvl="1"/>
            <a:r>
              <a:rPr lang="en-US" sz="1700" dirty="0"/>
              <a:t>RMSE of calibration (RMSEC)</a:t>
            </a:r>
          </a:p>
          <a:p>
            <a:pPr lvl="1"/>
            <a:r>
              <a:rPr lang="en-US" sz="1700" dirty="0"/>
              <a:t>RMSE of cross-validation (RMSECV)</a:t>
            </a:r>
          </a:p>
          <a:p>
            <a:pPr lvl="1"/>
            <a:r>
              <a:rPr lang="en-US" sz="1700" dirty="0"/>
              <a:t>RMSE of prediction (RMSEP)</a:t>
            </a:r>
          </a:p>
          <a:p>
            <a:r>
              <a:rPr lang="en-US" sz="2200" dirty="0"/>
              <a:t>Predicted residual sum of squares (PRESS)</a:t>
            </a:r>
            <a:endParaRPr lang="en-US" sz="1700" dirty="0"/>
          </a:p>
          <a:p>
            <a:endParaRPr lang="en-US" sz="2200" dirty="0"/>
          </a:p>
        </p:txBody>
      </p:sp>
      <p:sp>
        <p:nvSpPr>
          <p:cNvPr id="10"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27</a:t>
            </a:fld>
            <a:endParaRPr lang="en-US" dirty="0">
              <a:solidFill>
                <a:srgbClr val="FFFF00"/>
              </a:solidFill>
            </a:endParaRPr>
          </a:p>
        </p:txBody>
      </p:sp>
      <p:pic>
        <p:nvPicPr>
          <p:cNvPr id="7" name="Picture 6" descr="Screen shot 2011-02-24 at 17.23.31.png"/>
          <p:cNvPicPr>
            <a:picLocks noChangeAspect="1"/>
          </p:cNvPicPr>
          <p:nvPr/>
        </p:nvPicPr>
        <p:blipFill>
          <a:blip r:embed="rId3"/>
          <a:stretch>
            <a:fillRect/>
          </a:stretch>
        </p:blipFill>
        <p:spPr>
          <a:xfrm>
            <a:off x="7563416" y="3"/>
            <a:ext cx="3125233" cy="7562851"/>
          </a:xfrm>
          <a:prstGeom prst="rect">
            <a:avLst/>
          </a:prstGeom>
          <a:ln>
            <a:solidFill>
              <a:schemeClr val="accent1"/>
            </a:solidFill>
          </a:ln>
        </p:spPr>
      </p:pic>
    </p:spTree>
    <p:extLst>
      <p:ext uri="{BB962C8B-B14F-4D97-AF65-F5344CB8AC3E}">
        <p14:creationId xmlns:p14="http://schemas.microsoft.com/office/powerpoint/2010/main" val="136779440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730" y="302887"/>
            <a:ext cx="7315200" cy="1260475"/>
          </a:xfrm>
        </p:spPr>
        <p:txBody>
          <a:bodyPr>
            <a:noAutofit/>
          </a:bodyPr>
          <a:lstStyle/>
          <a:p>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Prediction performance</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391322" y="1563362"/>
            <a:ext cx="7172085" cy="5192483"/>
          </a:xfrm>
        </p:spPr>
        <p:txBody>
          <a:bodyPr>
            <a:normAutofit/>
          </a:bodyPr>
          <a:lstStyle/>
          <a:p>
            <a:pPr marL="0" indent="0">
              <a:buNone/>
            </a:pPr>
            <a:r>
              <a:rPr lang="en-US" sz="2000" dirty="0" smtClean="0"/>
              <a:t>Model performance indicators that work better for unbalanced class / </a:t>
            </a:r>
            <a:r>
              <a:rPr lang="en-US" sz="2000" dirty="0"/>
              <a:t>skew </a:t>
            </a:r>
            <a:r>
              <a:rPr lang="en-US" sz="2000" dirty="0" smtClean="0"/>
              <a:t>prevalence </a:t>
            </a:r>
            <a:r>
              <a:rPr lang="mr-IN" sz="2000" dirty="0" smtClean="0"/>
              <a:t>–</a:t>
            </a:r>
            <a:r>
              <a:rPr lang="en-US" sz="2000" dirty="0" smtClean="0"/>
              <a:t> which is common for evaluation data.</a:t>
            </a:r>
          </a:p>
          <a:p>
            <a:pPr marL="0" indent="0">
              <a:buNone/>
            </a:pPr>
            <a:endParaRPr lang="en-US" sz="2900" dirty="0" smtClean="0"/>
          </a:p>
          <a:p>
            <a:r>
              <a:rPr lang="en-US" sz="2900" dirty="0" smtClean="0"/>
              <a:t>Positive </a:t>
            </a:r>
            <a:r>
              <a:rPr lang="en-US" sz="2900" dirty="0"/>
              <a:t>predictive value (PPV)</a:t>
            </a:r>
          </a:p>
          <a:p>
            <a:pPr lvl="2"/>
            <a:r>
              <a:rPr lang="en-US" sz="2100" dirty="0"/>
              <a:t>PPV = True positives / (True positives + False positives)</a:t>
            </a:r>
          </a:p>
          <a:p>
            <a:pPr lvl="2"/>
            <a:r>
              <a:rPr lang="en-US" sz="2100" dirty="0"/>
              <a:t>Classification performance for the identification of resistant samples </a:t>
            </a:r>
            <a:r>
              <a:rPr lang="en-US" sz="2100" dirty="0" smtClean="0"/>
              <a:t>(for the positives only)</a:t>
            </a:r>
            <a:endParaRPr lang="en-US" sz="2100" dirty="0"/>
          </a:p>
          <a:p>
            <a:endParaRPr lang="en-US" sz="2900" dirty="0"/>
          </a:p>
          <a:p>
            <a:r>
              <a:rPr lang="en-US" sz="2900" dirty="0"/>
              <a:t>Positive diagnostic likelihood ratio (LR+)</a:t>
            </a:r>
          </a:p>
          <a:p>
            <a:pPr lvl="2"/>
            <a:r>
              <a:rPr lang="en-US" sz="2100" dirty="0"/>
              <a:t>LR+ = sensitivity / (1 – specificity)</a:t>
            </a:r>
          </a:p>
          <a:p>
            <a:pPr lvl="2"/>
            <a:r>
              <a:rPr lang="en-US" sz="2100" dirty="0"/>
              <a:t>Less sensitive to prevalence than PPV</a:t>
            </a:r>
          </a:p>
          <a:p>
            <a:endParaRPr lang="en-US" sz="2900" dirty="0"/>
          </a:p>
        </p:txBody>
      </p:sp>
      <p:sp>
        <p:nvSpPr>
          <p:cNvPr id="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28</a:t>
            </a:fld>
            <a:endParaRPr lang="en-US" dirty="0">
              <a:solidFill>
                <a:srgbClr val="FFFF00"/>
              </a:solidFill>
            </a:endParaRPr>
          </a:p>
        </p:txBody>
      </p:sp>
      <p:pic>
        <p:nvPicPr>
          <p:cNvPr id="7" name="Picture 6" descr="Screen shot 2010-06-29 at 23.32.19.png"/>
          <p:cNvPicPr>
            <a:picLocks noChangeAspect="1"/>
          </p:cNvPicPr>
          <p:nvPr/>
        </p:nvPicPr>
        <p:blipFill>
          <a:blip r:embed="rId3"/>
          <a:stretch>
            <a:fillRect/>
          </a:stretch>
        </p:blipFill>
        <p:spPr>
          <a:xfrm>
            <a:off x="7681153" y="0"/>
            <a:ext cx="3007485" cy="75628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287" tIns="52144" rIns="104287" bIns="52144"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599903" y="2413273"/>
            <a:ext cx="5976664" cy="185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Examples of FIGS studies</a:t>
            </a:r>
            <a:endParaRPr lang="en-US" sz="57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01" y="4122737"/>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wheat-graphicsfairy009.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9737" y="1889873"/>
            <a:ext cx="3259158" cy="5491952"/>
          </a:xfrm>
          <a:prstGeom prst="rect">
            <a:avLst/>
          </a:prstGeom>
        </p:spPr>
      </p:pic>
    </p:spTree>
    <p:extLst>
      <p:ext uri="{BB962C8B-B14F-4D97-AF65-F5344CB8AC3E}">
        <p14:creationId xmlns:p14="http://schemas.microsoft.com/office/powerpoint/2010/main" val="422000350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alix Accessions at Alnarp, 2011 by Dag Endresen.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04561" y="0"/>
            <a:ext cx="3171599" cy="7543800"/>
          </a:xfrm>
          <a:prstGeom prst="rect">
            <a:avLst/>
          </a:prstGeom>
        </p:spPr>
      </p:pic>
      <p:sp>
        <p:nvSpPr>
          <p:cNvPr id="2" name="Title 1"/>
          <p:cNvSpPr>
            <a:spLocks noGrp="1"/>
          </p:cNvSpPr>
          <p:nvPr>
            <p:ph type="title"/>
          </p:nvPr>
        </p:nvSpPr>
        <p:spPr>
          <a:xfrm>
            <a:off x="303761" y="37009"/>
            <a:ext cx="6624735" cy="936104"/>
          </a:xfrm>
        </p:spPr>
        <p:txBody>
          <a:bodyPr>
            <a:noAutofit/>
          </a:bodyPr>
          <a:lstStyle/>
          <a:p>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Example of studies</a:t>
            </a: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p:txBody>
      </p:sp>
      <p:sp>
        <p:nvSpPr>
          <p:cNvPr id="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30</a:t>
            </a:fld>
            <a:endParaRPr lang="en-US" dirty="0">
              <a:solidFill>
                <a:srgbClr val="FFFF00"/>
              </a:solidFill>
            </a:endParaRPr>
          </a:p>
        </p:txBody>
      </p:sp>
      <p:sp>
        <p:nvSpPr>
          <p:cNvPr id="10" name="Content Placeholder 2"/>
          <p:cNvSpPr>
            <a:spLocks noGrp="1"/>
          </p:cNvSpPr>
          <p:nvPr>
            <p:ph idx="1"/>
          </p:nvPr>
        </p:nvSpPr>
        <p:spPr>
          <a:xfrm>
            <a:off x="159741" y="1117129"/>
            <a:ext cx="7344818" cy="6264696"/>
          </a:xfrm>
        </p:spPr>
        <p:txBody>
          <a:bodyPr>
            <a:normAutofit lnSpcReduction="10000"/>
          </a:bodyPr>
          <a:lstStyle/>
          <a:p>
            <a:r>
              <a:rPr lang="en-US" sz="2400" dirty="0"/>
              <a:t>Heuristic approach:</a:t>
            </a:r>
          </a:p>
          <a:p>
            <a:pPr lvl="1"/>
            <a:r>
              <a:rPr lang="en-US" sz="2000" dirty="0"/>
              <a:t>Sunn pest on wheat (Bouhssini </a:t>
            </a:r>
            <a:r>
              <a:rPr lang="en-US" sz="2000" i="1" dirty="0"/>
              <a:t>et al</a:t>
            </a:r>
            <a:r>
              <a:rPr lang="en-US" sz="2000" dirty="0"/>
              <a:t>. 2009)</a:t>
            </a:r>
          </a:p>
          <a:p>
            <a:pPr lvl="1"/>
            <a:r>
              <a:rPr lang="en-US" sz="2000" dirty="0" smtClean="0"/>
              <a:t>Powdery </a:t>
            </a:r>
            <a:r>
              <a:rPr lang="en-US" sz="2000" dirty="0"/>
              <a:t>mildew, </a:t>
            </a:r>
            <a:r>
              <a:rPr lang="en-US" sz="2000" i="1" dirty="0"/>
              <a:t>Pm3</a:t>
            </a:r>
            <a:r>
              <a:rPr lang="en-US" sz="2000" dirty="0"/>
              <a:t> (Bhullar </a:t>
            </a:r>
            <a:r>
              <a:rPr lang="en-US" sz="2000" i="1" dirty="0"/>
              <a:t>et al</a:t>
            </a:r>
            <a:r>
              <a:rPr lang="en-US" sz="2000" dirty="0"/>
              <a:t>. 2009)</a:t>
            </a:r>
          </a:p>
          <a:p>
            <a:pPr lvl="1"/>
            <a:r>
              <a:rPr lang="en-US" sz="2000" dirty="0" smtClean="0"/>
              <a:t>Russian </a:t>
            </a:r>
            <a:r>
              <a:rPr lang="en-US" sz="2000" dirty="0"/>
              <a:t>wheat aphid (Bouhssini </a:t>
            </a:r>
            <a:r>
              <a:rPr lang="en-US" sz="2000" i="1" dirty="0"/>
              <a:t>et al</a:t>
            </a:r>
            <a:r>
              <a:rPr lang="en-US" sz="2000" dirty="0"/>
              <a:t>. 2011)</a:t>
            </a:r>
          </a:p>
          <a:p>
            <a:r>
              <a:rPr lang="en-US" sz="2400" dirty="0"/>
              <a:t>Multi-way approach:</a:t>
            </a:r>
          </a:p>
          <a:p>
            <a:pPr lvl="1"/>
            <a:r>
              <a:rPr lang="en-US" sz="2000" dirty="0"/>
              <a:t>Morphological traits </a:t>
            </a:r>
            <a:r>
              <a:rPr lang="en-US" sz="2000" dirty="0" smtClean="0"/>
              <a:t>Nordic </a:t>
            </a:r>
            <a:r>
              <a:rPr lang="en-US" sz="2000" dirty="0"/>
              <a:t>Barley landraces (Endresen 2010)</a:t>
            </a:r>
          </a:p>
          <a:p>
            <a:r>
              <a:rPr lang="en-US" sz="2400" dirty="0"/>
              <a:t>Multivariate approach:</a:t>
            </a:r>
          </a:p>
          <a:p>
            <a:pPr lvl="1"/>
            <a:r>
              <a:rPr lang="en-US" sz="2000" dirty="0"/>
              <a:t>Net blotch on barley landraces (Endresen </a:t>
            </a:r>
            <a:r>
              <a:rPr lang="en-US" sz="2000" i="1" dirty="0"/>
              <a:t>et al</a:t>
            </a:r>
            <a:r>
              <a:rPr lang="en-US" sz="2000" dirty="0"/>
              <a:t>. 2011)</a:t>
            </a:r>
          </a:p>
          <a:p>
            <a:pPr lvl="1"/>
            <a:r>
              <a:rPr lang="en-US" sz="2000" dirty="0"/>
              <a:t>Stem rust on wheat landraces (Endresen </a:t>
            </a:r>
            <a:r>
              <a:rPr lang="en-US" sz="2000" i="1" dirty="0"/>
              <a:t>et al</a:t>
            </a:r>
            <a:r>
              <a:rPr lang="en-US" sz="2000" dirty="0"/>
              <a:t>. </a:t>
            </a:r>
            <a:r>
              <a:rPr lang="en-US" sz="2000" dirty="0" smtClean="0"/>
              <a:t>2011</a:t>
            </a:r>
            <a:r>
              <a:rPr lang="en-US" sz="2000" dirty="0"/>
              <a:t>)</a:t>
            </a:r>
            <a:r>
              <a:rPr lang="en-US" sz="2000" dirty="0" smtClean="0"/>
              <a:t> </a:t>
            </a:r>
          </a:p>
          <a:p>
            <a:pPr lvl="1"/>
            <a:r>
              <a:rPr lang="en-US" sz="2000" dirty="0"/>
              <a:t>Stem rust on wheat landraces </a:t>
            </a:r>
            <a:r>
              <a:rPr lang="en-US" sz="2000" dirty="0" smtClean="0"/>
              <a:t>(Bari </a:t>
            </a:r>
            <a:r>
              <a:rPr lang="en-US" sz="2000" i="1" dirty="0"/>
              <a:t>et al</a:t>
            </a:r>
            <a:r>
              <a:rPr lang="en-US" sz="2000" dirty="0"/>
              <a:t>. 2012)</a:t>
            </a:r>
          </a:p>
          <a:p>
            <a:pPr lvl="1"/>
            <a:r>
              <a:rPr lang="en-US" sz="2000" dirty="0"/>
              <a:t>Ug99 stem rust on wheat (Endresen </a:t>
            </a:r>
            <a:r>
              <a:rPr lang="en-US" sz="2000" i="1" dirty="0"/>
              <a:t>et al</a:t>
            </a:r>
            <a:r>
              <a:rPr lang="en-US" sz="2000" dirty="0"/>
              <a:t>. 2012)</a:t>
            </a:r>
          </a:p>
          <a:p>
            <a:pPr lvl="1"/>
            <a:r>
              <a:rPr lang="en-US" sz="2000" dirty="0"/>
              <a:t>Faba bean drought tolerance (Khazaei </a:t>
            </a:r>
            <a:r>
              <a:rPr lang="en-US" sz="2000" i="1" dirty="0"/>
              <a:t>et al</a:t>
            </a:r>
            <a:r>
              <a:rPr lang="en-US" sz="2000" dirty="0"/>
              <a:t>. 2013a, 2013b</a:t>
            </a:r>
            <a:r>
              <a:rPr lang="en-US" sz="2000" dirty="0" smtClean="0"/>
              <a:t>)</a:t>
            </a:r>
          </a:p>
          <a:p>
            <a:pPr lvl="1"/>
            <a:r>
              <a:rPr lang="en-US" sz="2000" dirty="0" smtClean="0"/>
              <a:t>Stripe (yellow) rust on wheat (Bari </a:t>
            </a:r>
            <a:r>
              <a:rPr lang="en-US" sz="2000" i="1" dirty="0" smtClean="0"/>
              <a:t>et al</a:t>
            </a:r>
            <a:r>
              <a:rPr lang="en-US" sz="2000" dirty="0" smtClean="0"/>
              <a:t>. 2014)</a:t>
            </a:r>
          </a:p>
          <a:p>
            <a:pPr lvl="1"/>
            <a:r>
              <a:rPr lang="en-US" sz="2000" dirty="0" smtClean="0"/>
              <a:t>Faba bean drought adaptation (Bari </a:t>
            </a:r>
            <a:r>
              <a:rPr lang="en-US" sz="2000" i="1" dirty="0" smtClean="0"/>
              <a:t>et al</a:t>
            </a:r>
            <a:r>
              <a:rPr lang="en-US" sz="2000" dirty="0" smtClean="0"/>
              <a:t>. 2016)</a:t>
            </a:r>
          </a:p>
          <a:p>
            <a:r>
              <a:rPr lang="en-US" sz="2400" dirty="0" smtClean="0"/>
              <a:t>Crop </a:t>
            </a:r>
            <a:r>
              <a:rPr lang="en-US" sz="2400" dirty="0"/>
              <a:t>wild </a:t>
            </a:r>
            <a:r>
              <a:rPr lang="en-US" sz="2400" dirty="0" smtClean="0"/>
              <a:t>relatives:</a:t>
            </a:r>
          </a:p>
          <a:p>
            <a:pPr lvl="1"/>
            <a:r>
              <a:rPr lang="en-US" sz="2000" dirty="0" smtClean="0"/>
              <a:t>Technical guidelines (Thormann </a:t>
            </a:r>
            <a:r>
              <a:rPr lang="en-US" sz="2000" i="1" dirty="0" smtClean="0"/>
              <a:t>et al</a:t>
            </a:r>
            <a:r>
              <a:rPr lang="en-US" sz="2000" dirty="0" smtClean="0"/>
              <a:t>. 2014)</a:t>
            </a:r>
          </a:p>
          <a:p>
            <a:pPr lvl="1"/>
            <a:r>
              <a:rPr lang="en-US" sz="2000" dirty="0" smtClean="0"/>
              <a:t>Avena CWR (Thormann </a:t>
            </a:r>
            <a:r>
              <a:rPr lang="en-US" sz="2000" i="1" dirty="0" smtClean="0"/>
              <a:t>et al</a:t>
            </a:r>
            <a:r>
              <a:rPr lang="en-US" sz="2000" dirty="0" smtClean="0"/>
              <a:t>. 2015)</a:t>
            </a:r>
            <a:endParaRPr lang="en-US" sz="2000" dirty="0"/>
          </a:p>
        </p:txBody>
      </p:sp>
      <p:sp>
        <p:nvSpPr>
          <p:cNvPr id="4" name="Rectangle 3"/>
          <p:cNvSpPr/>
          <p:nvPr/>
        </p:nvSpPr>
        <p:spPr>
          <a:xfrm>
            <a:off x="9232751" y="6373714"/>
            <a:ext cx="1415368" cy="600164"/>
          </a:xfrm>
          <a:prstGeom prst="rect">
            <a:avLst/>
          </a:prstGeom>
          <a:solidFill>
            <a:schemeClr val="tx2">
              <a:alpha val="30000"/>
            </a:schemeClr>
          </a:solidFill>
          <a:effectLst>
            <a:outerShdw blurRad="50800" dist="38100" dir="2700000" algn="tl" rotWithShape="0">
              <a:srgbClr val="000000">
                <a:alpha val="43000"/>
              </a:srgbClr>
            </a:outerShdw>
          </a:effectLst>
        </p:spPr>
        <p:txBody>
          <a:bodyPr wrap="square" lIns="91405" tIns="45703" rIns="91405" bIns="45703">
            <a:spAutoFit/>
          </a:bodyPr>
          <a:lstStyle/>
          <a:p>
            <a:r>
              <a:rPr lang="en-US" sz="1100" dirty="0">
                <a:solidFill>
                  <a:srgbClr val="FFFF00"/>
                </a:solidFill>
              </a:rPr>
              <a:t>Salix Accessions at Alnarp, 2011 by Dag Endresen, CC-By</a:t>
            </a:r>
          </a:p>
        </p:txBody>
      </p:sp>
    </p:spTree>
    <p:extLst>
      <p:ext uri="{BB962C8B-B14F-4D97-AF65-F5344CB8AC3E}">
        <p14:creationId xmlns:p14="http://schemas.microsoft.com/office/powerpoint/2010/main" val="344836115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098"/>
          <p:cNvPicPr>
            <a:picLocks noChangeAspect="1" noChangeArrowheads="1"/>
          </p:cNvPicPr>
          <p:nvPr/>
        </p:nvPicPr>
        <p:blipFill>
          <a:blip r:embed="rId3"/>
          <a:srcRect/>
          <a:stretch>
            <a:fillRect/>
          </a:stretch>
        </p:blipFill>
        <p:spPr bwMode="auto">
          <a:xfrm>
            <a:off x="7020719" y="0"/>
            <a:ext cx="3667919" cy="7562850"/>
          </a:xfrm>
          <a:prstGeom prst="rect">
            <a:avLst/>
          </a:prstGeom>
          <a:noFill/>
          <a:ln w="9525">
            <a:noFill/>
            <a:miter lim="800000"/>
            <a:headEnd/>
            <a:tailEnd/>
          </a:ln>
        </p:spPr>
      </p:pic>
      <p:sp>
        <p:nvSpPr>
          <p:cNvPr id="2" name="Title 1"/>
          <p:cNvSpPr>
            <a:spLocks noGrp="1"/>
          </p:cNvSpPr>
          <p:nvPr>
            <p:ph type="title"/>
          </p:nvPr>
        </p:nvSpPr>
        <p:spPr>
          <a:xfrm>
            <a:off x="178149" y="181028"/>
            <a:ext cx="6502254" cy="960285"/>
          </a:xfrm>
        </p:spPr>
        <p:txBody>
          <a:bodyPr rtlCol="0">
            <a:normAutofit fontScale="90000"/>
          </a:bodyPr>
          <a:lstStyle/>
          <a:p>
            <a:pPr>
              <a:defRPr/>
            </a:pP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Sunn pest on wheat</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(Heuristic FIGS </a:t>
            </a:r>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approach 2009)</a:t>
            </a:r>
            <a:endParaRPr lang="en-US"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a:xfrm>
            <a:off x="10119806" y="7012057"/>
            <a:ext cx="445360" cy="402652"/>
          </a:xfrm>
        </p:spPr>
        <p:txBody>
          <a:bodyPr/>
          <a:lstStyle/>
          <a:p>
            <a:pPr>
              <a:defRPr/>
            </a:pPr>
            <a:fld id="{B5DD1209-57FA-B446-8D42-2BC882829A31}" type="slidenum">
              <a:rPr lang="en-US" smtClean="0">
                <a:solidFill>
                  <a:srgbClr val="FFFF00"/>
                </a:solidFill>
              </a:rPr>
              <a:pPr>
                <a:defRPr/>
              </a:pPr>
              <a:t>31</a:t>
            </a:fld>
            <a:endParaRPr lang="en-US" dirty="0">
              <a:solidFill>
                <a:srgbClr val="FFFF00"/>
              </a:solidFill>
            </a:endParaRPr>
          </a:p>
        </p:txBody>
      </p:sp>
      <p:sp>
        <p:nvSpPr>
          <p:cNvPr id="8" name="Rectangle 7"/>
          <p:cNvSpPr/>
          <p:nvPr/>
        </p:nvSpPr>
        <p:spPr>
          <a:xfrm>
            <a:off x="8544785" y="6733753"/>
            <a:ext cx="1336038" cy="705154"/>
          </a:xfrm>
          <a:prstGeom prst="rect">
            <a:avLst/>
          </a:prstGeom>
        </p:spPr>
        <p:txBody>
          <a:bodyPr wrap="square" lIns="103978" tIns="51987" rIns="103978" bIns="51987">
            <a:spAutoFit/>
          </a:bodyPr>
          <a:lstStyle/>
          <a:p>
            <a:r>
              <a:rPr lang="en-US" sz="1300" dirty="0">
                <a:solidFill>
                  <a:schemeClr val="bg1"/>
                </a:solidFill>
              </a:rPr>
              <a:t>Based on a slide by Ken Street, ICARDA</a:t>
            </a:r>
          </a:p>
        </p:txBody>
      </p:sp>
      <p:pic>
        <p:nvPicPr>
          <p:cNvPr id="9" name="Picture 3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16527" y="6684450"/>
            <a:ext cx="574701" cy="758394"/>
          </a:xfrm>
          <a:prstGeom prst="rect">
            <a:avLst/>
          </a:prstGeom>
          <a:noFill/>
          <a:ln w="12700">
            <a:solidFill>
              <a:schemeClr val="bg1">
                <a:lumMod val="50000"/>
              </a:schemeClr>
            </a:solidFill>
            <a:miter lim="800000"/>
            <a:headEnd/>
            <a:tailEnd/>
          </a:ln>
          <a:effectLst>
            <a:outerShdw blurRad="50800" dist="38100" dir="2700000" algn="tl" rotWithShape="0">
              <a:srgbClr val="000000">
                <a:alpha val="43000"/>
              </a:srgbClr>
            </a:outerShdw>
          </a:effectLst>
        </p:spPr>
      </p:pic>
      <p:pic>
        <p:nvPicPr>
          <p:cNvPr id="10" name="Picture 32" descr="kenn"/>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936607" y="6684450"/>
            <a:ext cx="595735" cy="758394"/>
          </a:xfrm>
          <a:prstGeom prst="rect">
            <a:avLst/>
          </a:prstGeom>
          <a:noFill/>
          <a:ln w="9525">
            <a:solidFill>
              <a:schemeClr val="bg1">
                <a:lumMod val="50000"/>
              </a:schemeClr>
            </a:solidFill>
            <a:miter lim="800000"/>
            <a:headEnd/>
            <a:tailEnd/>
          </a:ln>
          <a:effectLst>
            <a:outerShdw blurRad="50800" dist="38100" dir="2700000" algn="tl" rotWithShape="0">
              <a:srgbClr val="000000">
                <a:alpha val="43000"/>
              </a:srgbClr>
            </a:outerShdw>
          </a:effectLst>
        </p:spPr>
      </p:pic>
      <p:sp>
        <p:nvSpPr>
          <p:cNvPr id="7" name="Rectangle 3"/>
          <p:cNvSpPr txBox="1">
            <a:spLocks noChangeArrowheads="1"/>
          </p:cNvSpPr>
          <p:nvPr/>
        </p:nvSpPr>
        <p:spPr>
          <a:xfrm>
            <a:off x="231751" y="1261145"/>
            <a:ext cx="6592664" cy="6120680"/>
          </a:xfrm>
          <a:prstGeom prst="rect">
            <a:avLst/>
          </a:prstGeom>
        </p:spPr>
        <p:txBody>
          <a:bodyPr vert="horz" lIns="103978" tIns="51987" rIns="103978" bIns="51987" rtlCol="0">
            <a:normAutofit fontScale="77500" lnSpcReduction="20000"/>
          </a:bodyPr>
          <a:lstStyle/>
          <a:p>
            <a:pPr marL="389907" indent="-389907">
              <a:lnSpc>
                <a:spcPct val="110000"/>
              </a:lnSpc>
              <a:spcBef>
                <a:spcPct val="20000"/>
              </a:spcBef>
              <a:buFont typeface="Arial"/>
              <a:buChar char="•"/>
              <a:defRPr/>
            </a:pPr>
            <a:r>
              <a:rPr lang="en-US" sz="2600" dirty="0"/>
              <a:t>No previous sources of Sunn pest resistance had been found in hexaploid wheat</a:t>
            </a:r>
            <a:r>
              <a:rPr lang="en-US" sz="2600" dirty="0" smtClean="0"/>
              <a:t>.</a:t>
            </a:r>
          </a:p>
          <a:p>
            <a:pPr marL="845460" lvl="1" indent="-389907">
              <a:lnSpc>
                <a:spcPct val="110000"/>
              </a:lnSpc>
              <a:spcBef>
                <a:spcPct val="20000"/>
              </a:spcBef>
              <a:buFont typeface="Arial"/>
              <a:buChar char="•"/>
              <a:defRPr/>
            </a:pPr>
            <a:r>
              <a:rPr lang="en-US" sz="2200" dirty="0" smtClean="0"/>
              <a:t>2 </a:t>
            </a:r>
            <a:r>
              <a:rPr lang="en-US" sz="2200" dirty="0"/>
              <a:t>000 accessions were screened at ICARDA without results during 2000 to 2006</a:t>
            </a:r>
            <a:r>
              <a:rPr lang="en-US" sz="2200" dirty="0" smtClean="0"/>
              <a:t>. </a:t>
            </a:r>
          </a:p>
          <a:p>
            <a:pPr marL="845464" lvl="1" indent="-389907">
              <a:lnSpc>
                <a:spcPct val="110000"/>
              </a:lnSpc>
              <a:spcBef>
                <a:spcPct val="20000"/>
              </a:spcBef>
              <a:buFont typeface="Arial"/>
              <a:buChar char="•"/>
              <a:defRPr/>
            </a:pPr>
            <a:r>
              <a:rPr lang="en-US" sz="2200" b="1" dirty="0" smtClean="0">
                <a:solidFill>
                  <a:srgbClr val="FF0000"/>
                </a:solidFill>
              </a:rPr>
              <a:t>No resistant accessions found.</a:t>
            </a:r>
            <a:endParaRPr lang="en-US" sz="2200" b="1" dirty="0">
              <a:solidFill>
                <a:srgbClr val="FF0000"/>
              </a:solidFill>
            </a:endParaRPr>
          </a:p>
          <a:p>
            <a:pPr marL="845464" lvl="1" indent="-389907">
              <a:lnSpc>
                <a:spcPct val="110000"/>
              </a:lnSpc>
              <a:spcBef>
                <a:spcPct val="20000"/>
              </a:spcBef>
              <a:buFont typeface="Arial"/>
              <a:buChar char="•"/>
              <a:defRPr/>
            </a:pPr>
            <a:endParaRPr lang="en-US" sz="2300" dirty="0"/>
          </a:p>
          <a:p>
            <a:pPr marL="389907" indent="-389907">
              <a:lnSpc>
                <a:spcPct val="110000"/>
              </a:lnSpc>
              <a:spcBef>
                <a:spcPct val="20000"/>
              </a:spcBef>
              <a:buFont typeface="Arial"/>
              <a:buChar char="•"/>
              <a:defRPr/>
            </a:pPr>
            <a:r>
              <a:rPr lang="en-US" sz="2600" dirty="0"/>
              <a:t>A FIGS set of 534 accessions was developed and screened in 2007 and 2008. </a:t>
            </a:r>
          </a:p>
          <a:p>
            <a:pPr marL="845350" lvl="1" indent="-389907">
              <a:lnSpc>
                <a:spcPct val="110000"/>
              </a:lnSpc>
              <a:spcBef>
                <a:spcPct val="20000"/>
              </a:spcBef>
              <a:buFont typeface="Arial"/>
              <a:buChar char="•"/>
              <a:defRPr/>
            </a:pPr>
            <a:r>
              <a:rPr lang="en-US" sz="2100" dirty="0"/>
              <a:t>Starting with 16 000 wheat landraces from VIR, ICARDA and AWCC.</a:t>
            </a:r>
          </a:p>
          <a:p>
            <a:pPr marL="845350" lvl="1" indent="-389907">
              <a:lnSpc>
                <a:spcPct val="110000"/>
              </a:lnSpc>
              <a:spcBef>
                <a:spcPct val="20000"/>
              </a:spcBef>
              <a:buFont typeface="Arial"/>
              <a:buChar char="•"/>
              <a:defRPr/>
            </a:pPr>
            <a:r>
              <a:rPr lang="en-US" sz="2100" dirty="0"/>
              <a:t>Excluding origin CHN, PAK, IND - were Sunn pest was only recently reported (6 328 accessions).</a:t>
            </a:r>
          </a:p>
          <a:p>
            <a:pPr marL="845350" lvl="1" indent="-389907">
              <a:lnSpc>
                <a:spcPct val="110000"/>
              </a:lnSpc>
              <a:spcBef>
                <a:spcPct val="20000"/>
              </a:spcBef>
              <a:buFont typeface="Arial"/>
              <a:buChar char="•"/>
              <a:defRPr/>
            </a:pPr>
            <a:r>
              <a:rPr lang="en-US" sz="2100" dirty="0"/>
              <a:t>One accession per collecting site (2 830 accessions).</a:t>
            </a:r>
          </a:p>
          <a:p>
            <a:pPr marL="845350" lvl="1" indent="-389907">
              <a:lnSpc>
                <a:spcPct val="110000"/>
              </a:lnSpc>
              <a:spcBef>
                <a:spcPct val="20000"/>
              </a:spcBef>
              <a:buFont typeface="Arial"/>
              <a:buChar char="•"/>
              <a:defRPr/>
            </a:pPr>
            <a:r>
              <a:rPr lang="en-US" sz="2100" dirty="0"/>
              <a:t>Excluding dry environments below 280 mm/year.</a:t>
            </a:r>
          </a:p>
          <a:p>
            <a:pPr marL="845350" lvl="1" indent="-389907">
              <a:lnSpc>
                <a:spcPct val="110000"/>
              </a:lnSpc>
              <a:spcBef>
                <a:spcPct val="20000"/>
              </a:spcBef>
              <a:buFont typeface="Arial"/>
              <a:buChar char="•"/>
              <a:defRPr/>
            </a:pPr>
            <a:r>
              <a:rPr lang="en-US" sz="2100" dirty="0"/>
              <a:t>Excluding sites of low winter temperature below 10 degrees Celsius (1 502 accessions).</a:t>
            </a:r>
          </a:p>
          <a:p>
            <a:pPr marL="845350" lvl="1" indent="-389907">
              <a:lnSpc>
                <a:spcPct val="110000"/>
              </a:lnSpc>
              <a:spcBef>
                <a:spcPct val="20000"/>
              </a:spcBef>
              <a:buFont typeface="Arial"/>
              <a:buChar char="•"/>
              <a:defRPr/>
            </a:pPr>
            <a:r>
              <a:rPr lang="en-US" sz="2100" dirty="0"/>
              <a:t>Reduced to 534 accessions, using PCA clustering.</a:t>
            </a:r>
          </a:p>
          <a:p>
            <a:pPr marL="845350" lvl="1" indent="-389907">
              <a:lnSpc>
                <a:spcPct val="110000"/>
              </a:lnSpc>
              <a:spcBef>
                <a:spcPct val="20000"/>
              </a:spcBef>
              <a:buFont typeface="Arial"/>
              <a:buChar char="•"/>
              <a:defRPr/>
            </a:pPr>
            <a:endParaRPr lang="en-US" sz="2300" dirty="0"/>
          </a:p>
          <a:p>
            <a:pPr>
              <a:lnSpc>
                <a:spcPct val="110000"/>
              </a:lnSpc>
              <a:spcBef>
                <a:spcPct val="20000"/>
              </a:spcBef>
              <a:defRPr/>
            </a:pPr>
            <a:r>
              <a:rPr lang="en-US" sz="2600" b="1" dirty="0"/>
              <a:t>	</a:t>
            </a:r>
            <a:r>
              <a:rPr lang="en-US" sz="2600" b="1" dirty="0">
                <a:solidFill>
                  <a:srgbClr val="FF0000"/>
                </a:solidFill>
              </a:rPr>
              <a:t>10 new resistant accessions were found!</a:t>
            </a:r>
            <a:endParaRPr lang="en-US" sz="2300" b="1" dirty="0">
              <a:solidFill>
                <a:srgbClr val="FF0000"/>
              </a:solidFill>
            </a:endParaRPr>
          </a:p>
          <a:p>
            <a:pPr marL="909807" lvl="1" indent="-389907">
              <a:lnSpc>
                <a:spcPct val="110000"/>
              </a:lnSpc>
              <a:spcBef>
                <a:spcPct val="20000"/>
              </a:spcBef>
              <a:buFont typeface="Arial"/>
              <a:buChar char="•"/>
            </a:pPr>
            <a:endParaRPr lang="en-US" sz="2300" dirty="0"/>
          </a:p>
          <a:p>
            <a:pPr marL="177734" lvl="1">
              <a:lnSpc>
                <a:spcPct val="110000"/>
              </a:lnSpc>
              <a:spcBef>
                <a:spcPct val="20000"/>
              </a:spcBef>
            </a:pPr>
            <a:r>
              <a:rPr lang="en-US" dirty="0"/>
              <a:t>Bouhssini, M., </a:t>
            </a:r>
            <a:r>
              <a:rPr lang="en-US" dirty="0" smtClean="0"/>
              <a:t>K. Street, A. </a:t>
            </a:r>
            <a:r>
              <a:rPr lang="en-US" dirty="0" err="1" smtClean="0"/>
              <a:t>Joubi</a:t>
            </a:r>
            <a:r>
              <a:rPr lang="en-US" dirty="0" smtClean="0"/>
              <a:t>, Z. Ibrahim, and F. </a:t>
            </a:r>
            <a:r>
              <a:rPr lang="en-US" dirty="0" err="1" smtClean="0"/>
              <a:t>Rihawi</a:t>
            </a:r>
            <a:r>
              <a:rPr lang="en-US" dirty="0" smtClean="0"/>
              <a:t> </a:t>
            </a:r>
            <a:r>
              <a:rPr lang="en-US" dirty="0"/>
              <a:t>(2009)</a:t>
            </a:r>
            <a:r>
              <a:rPr lang="en-US" dirty="0" smtClean="0"/>
              <a:t>. Sources </a:t>
            </a:r>
            <a:r>
              <a:rPr lang="en-US" dirty="0"/>
              <a:t>of wheat resistance to Sunn pest, </a:t>
            </a:r>
            <a:r>
              <a:rPr lang="en-US" i="1" dirty="0" err="1"/>
              <a:t>Eurygaster</a:t>
            </a:r>
            <a:r>
              <a:rPr lang="en-US" i="1" dirty="0"/>
              <a:t> </a:t>
            </a:r>
            <a:r>
              <a:rPr lang="en-US" i="1" dirty="0" err="1" smtClean="0"/>
              <a:t>integriceps</a:t>
            </a:r>
            <a:r>
              <a:rPr lang="en-US" dirty="0" smtClean="0"/>
              <a:t> </a:t>
            </a:r>
            <a:r>
              <a:rPr lang="en-US" dirty="0" err="1" smtClean="0"/>
              <a:t>Puton</a:t>
            </a:r>
            <a:r>
              <a:rPr lang="en-US" dirty="0"/>
              <a:t>, in Syria. </a:t>
            </a:r>
            <a:r>
              <a:rPr lang="en-US" i="1" dirty="0"/>
              <a:t>Genetic Resources and Crop </a:t>
            </a:r>
            <a:r>
              <a:rPr lang="en-US" i="1" dirty="0" smtClean="0"/>
              <a:t>Evolution </a:t>
            </a:r>
            <a:r>
              <a:rPr lang="en-US" dirty="0" smtClean="0"/>
              <a:t>56:1065-1069. doi:10.1007/s10722-009-9427-1 </a:t>
            </a:r>
            <a:endParaRPr lang="en-US" sz="2300" dirty="0"/>
          </a:p>
        </p:txBody>
      </p:sp>
    </p:spTree>
    <p:extLst>
      <p:ext uri="{BB962C8B-B14F-4D97-AF65-F5344CB8AC3E}">
        <p14:creationId xmlns:p14="http://schemas.microsoft.com/office/powerpoint/2010/main" val="146580622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medium.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92594" y="0"/>
            <a:ext cx="2896047" cy="7562850"/>
          </a:xfrm>
          <a:prstGeom prst="rect">
            <a:avLst/>
          </a:prstGeom>
        </p:spPr>
      </p:pic>
      <p:sp>
        <p:nvSpPr>
          <p:cNvPr id="2" name="Title 1"/>
          <p:cNvSpPr>
            <a:spLocks noGrp="1"/>
          </p:cNvSpPr>
          <p:nvPr>
            <p:ph type="title"/>
          </p:nvPr>
        </p:nvSpPr>
        <p:spPr>
          <a:xfrm>
            <a:off x="354233" y="228852"/>
            <a:ext cx="6502254" cy="816269"/>
          </a:xfrm>
        </p:spPr>
        <p:txBody>
          <a:bodyPr rtlCol="0">
            <a:normAutofit fontScale="90000"/>
          </a:bodyPr>
          <a:lstStyle/>
          <a:p>
            <a:pPr>
              <a:defRPr/>
            </a:pP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Powdery mildew on wheat</a:t>
            </a:r>
            <a:b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(Heuristic FIGS </a:t>
            </a:r>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approach 2009)</a:t>
            </a:r>
            <a:endParaRPr lang="en-US"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a:xfrm>
            <a:off x="10119806" y="7012057"/>
            <a:ext cx="445360" cy="402652"/>
          </a:xfrm>
        </p:spPr>
        <p:txBody>
          <a:bodyPr/>
          <a:lstStyle/>
          <a:p>
            <a:pPr>
              <a:defRPr/>
            </a:pPr>
            <a:fld id="{B5DD1209-57FA-B446-8D42-2BC882829A31}" type="slidenum">
              <a:rPr lang="en-US" smtClean="0">
                <a:solidFill>
                  <a:srgbClr val="FFFF00"/>
                </a:solidFill>
              </a:rPr>
              <a:pPr>
                <a:defRPr/>
              </a:pPr>
              <a:t>32</a:t>
            </a:fld>
            <a:endParaRPr lang="en-US" dirty="0">
              <a:solidFill>
                <a:srgbClr val="FFFF00"/>
              </a:solidFill>
            </a:endParaRPr>
          </a:p>
        </p:txBody>
      </p:sp>
      <p:sp>
        <p:nvSpPr>
          <p:cNvPr id="7" name="Rectangle 3"/>
          <p:cNvSpPr txBox="1">
            <a:spLocks noChangeArrowheads="1"/>
          </p:cNvSpPr>
          <p:nvPr/>
        </p:nvSpPr>
        <p:spPr>
          <a:xfrm>
            <a:off x="231751" y="1477169"/>
            <a:ext cx="7344816" cy="5904656"/>
          </a:xfrm>
          <a:prstGeom prst="rect">
            <a:avLst/>
          </a:prstGeom>
        </p:spPr>
        <p:txBody>
          <a:bodyPr vert="horz" lIns="103978" tIns="51987" rIns="103978" bIns="51987" rtlCol="0">
            <a:normAutofit lnSpcReduction="10000"/>
          </a:bodyPr>
          <a:lstStyle/>
          <a:p>
            <a:pPr marL="389907" indent="-389907">
              <a:lnSpc>
                <a:spcPct val="90000"/>
              </a:lnSpc>
              <a:spcBef>
                <a:spcPct val="20000"/>
              </a:spcBef>
              <a:buFont typeface="Arial"/>
              <a:buChar char="•"/>
              <a:defRPr/>
            </a:pPr>
            <a:r>
              <a:rPr lang="en-US" sz="2600" dirty="0"/>
              <a:t>A powdery mildew resistance set was derived based on the environmental conditions for PM hotspots.</a:t>
            </a:r>
          </a:p>
          <a:p>
            <a:pPr marL="389907" indent="-389907">
              <a:lnSpc>
                <a:spcPct val="90000"/>
              </a:lnSpc>
              <a:spcBef>
                <a:spcPct val="20000"/>
              </a:spcBef>
              <a:buFont typeface="Arial"/>
              <a:buChar char="•"/>
              <a:defRPr/>
            </a:pPr>
            <a:endParaRPr lang="en-US" sz="2600" dirty="0"/>
          </a:p>
          <a:p>
            <a:pPr marL="845350" lvl="1" indent="-389907">
              <a:lnSpc>
                <a:spcPct val="90000"/>
              </a:lnSpc>
              <a:spcBef>
                <a:spcPct val="20000"/>
              </a:spcBef>
              <a:buFont typeface="Arial"/>
              <a:buChar char="•"/>
              <a:defRPr/>
            </a:pPr>
            <a:r>
              <a:rPr lang="en-US" sz="2400" dirty="0"/>
              <a:t>Starting with 16,089 wheat landraces (6159 sites).</a:t>
            </a:r>
          </a:p>
          <a:p>
            <a:pPr marL="845350" lvl="1" indent="-389907">
              <a:lnSpc>
                <a:spcPct val="90000"/>
              </a:lnSpc>
              <a:spcBef>
                <a:spcPct val="20000"/>
              </a:spcBef>
              <a:buFont typeface="Arial"/>
              <a:buChar char="•"/>
              <a:defRPr/>
            </a:pPr>
            <a:r>
              <a:rPr lang="en-US" sz="2400" dirty="0"/>
              <a:t>FIGS subset of 1320 wheat accessions (420 sites).</a:t>
            </a:r>
          </a:p>
          <a:p>
            <a:pPr marL="845350" lvl="1" indent="-389907">
              <a:lnSpc>
                <a:spcPct val="90000"/>
              </a:lnSpc>
              <a:spcBef>
                <a:spcPct val="20000"/>
              </a:spcBef>
              <a:buFont typeface="Arial"/>
              <a:buChar char="•"/>
              <a:defRPr/>
            </a:pPr>
            <a:r>
              <a:rPr lang="en-US" sz="2400" b="1" dirty="0"/>
              <a:t>211 accessions </a:t>
            </a:r>
            <a:r>
              <a:rPr lang="en-US" sz="2400" dirty="0"/>
              <a:t>were scored as resistant in the field trials.</a:t>
            </a:r>
          </a:p>
          <a:p>
            <a:pPr marL="389907" indent="-389907">
              <a:lnSpc>
                <a:spcPct val="90000"/>
              </a:lnSpc>
              <a:spcBef>
                <a:spcPct val="20000"/>
              </a:spcBef>
              <a:buFont typeface="Arial"/>
              <a:buChar char="•"/>
              <a:defRPr/>
            </a:pPr>
            <a:endParaRPr lang="en-US" sz="2600" dirty="0"/>
          </a:p>
          <a:p>
            <a:pPr marL="909807" lvl="1" indent="-389907">
              <a:lnSpc>
                <a:spcPct val="90000"/>
              </a:lnSpc>
              <a:spcBef>
                <a:spcPct val="20000"/>
              </a:spcBef>
              <a:buFont typeface="Arial"/>
              <a:buChar char="•"/>
            </a:pPr>
            <a:r>
              <a:rPr lang="en-US" sz="2300" dirty="0"/>
              <a:t>Only 7 resistance alleles (</a:t>
            </a:r>
            <a:r>
              <a:rPr lang="en-US" sz="2300" i="1" dirty="0"/>
              <a:t>Pm3a</a:t>
            </a:r>
            <a:r>
              <a:rPr lang="en-US" sz="2300" dirty="0"/>
              <a:t> to </a:t>
            </a:r>
            <a:r>
              <a:rPr lang="en-US" sz="2300" i="1" dirty="0"/>
              <a:t>Pm3g</a:t>
            </a:r>
            <a:r>
              <a:rPr lang="en-US" sz="2300" dirty="0"/>
              <a:t>) were previously known at the </a:t>
            </a:r>
            <a:r>
              <a:rPr lang="en-US" sz="2300" i="1" dirty="0"/>
              <a:t>Pm3</a:t>
            </a:r>
            <a:r>
              <a:rPr lang="en-US" sz="2300" dirty="0"/>
              <a:t> locus.</a:t>
            </a:r>
          </a:p>
          <a:p>
            <a:pPr marL="909807" lvl="1" indent="-389907">
              <a:lnSpc>
                <a:spcPct val="90000"/>
              </a:lnSpc>
              <a:spcBef>
                <a:spcPct val="20000"/>
              </a:spcBef>
              <a:buFont typeface="Arial"/>
              <a:buChar char="•"/>
            </a:pPr>
            <a:r>
              <a:rPr lang="en-US" sz="2300" b="1" dirty="0" smtClean="0">
                <a:solidFill>
                  <a:srgbClr val="FF0000"/>
                </a:solidFill>
              </a:rPr>
              <a:t>7 </a:t>
            </a:r>
            <a:r>
              <a:rPr lang="en-US" sz="2300" b="1" dirty="0">
                <a:solidFill>
                  <a:srgbClr val="FF0000"/>
                </a:solidFill>
              </a:rPr>
              <a:t>new resistance alleles </a:t>
            </a:r>
            <a:r>
              <a:rPr lang="en-US" sz="2300" dirty="0"/>
              <a:t>(</a:t>
            </a:r>
            <a:r>
              <a:rPr lang="en-US" sz="2300" i="1" dirty="0"/>
              <a:t>Pm3h</a:t>
            </a:r>
            <a:r>
              <a:rPr lang="en-US" sz="2300" dirty="0"/>
              <a:t> to </a:t>
            </a:r>
            <a:r>
              <a:rPr lang="en-US" sz="2300" i="1" dirty="0"/>
              <a:t>Pm3n</a:t>
            </a:r>
            <a:r>
              <a:rPr lang="en-US" sz="2300" dirty="0" smtClean="0"/>
              <a:t>) were found in this study.</a:t>
            </a:r>
            <a:endParaRPr lang="en-US" sz="2300" dirty="0"/>
          </a:p>
          <a:p>
            <a:pPr marL="177734" lvl="1">
              <a:lnSpc>
                <a:spcPct val="90000"/>
              </a:lnSpc>
              <a:spcBef>
                <a:spcPct val="20000"/>
              </a:spcBef>
            </a:pPr>
            <a:endParaRPr lang="en-US" dirty="0"/>
          </a:p>
          <a:p>
            <a:pPr marL="177734" lvl="1">
              <a:lnSpc>
                <a:spcPct val="90000"/>
              </a:lnSpc>
              <a:spcBef>
                <a:spcPct val="20000"/>
              </a:spcBef>
            </a:pPr>
            <a:endParaRPr lang="en-US" sz="1600" dirty="0" smtClean="0"/>
          </a:p>
          <a:p>
            <a:pPr marL="177734" lvl="1">
              <a:lnSpc>
                <a:spcPct val="90000"/>
              </a:lnSpc>
              <a:spcBef>
                <a:spcPct val="20000"/>
              </a:spcBef>
            </a:pPr>
            <a:r>
              <a:rPr lang="en-US" sz="1600" dirty="0" smtClean="0"/>
              <a:t>Bhullar, N.K., K. Street, M. Mackay, N. Yahiaoui, and B. Keller (</a:t>
            </a:r>
            <a:r>
              <a:rPr lang="en-US" sz="1600" dirty="0"/>
              <a:t>2009)</a:t>
            </a:r>
            <a:r>
              <a:rPr lang="en-US" sz="1600" dirty="0" smtClean="0"/>
              <a:t>. Unlocking wheat genetic resources for the molecular identification of previously undescribed functional alleles at the </a:t>
            </a:r>
            <a:r>
              <a:rPr lang="en-US" sz="1600" i="1" dirty="0" smtClean="0"/>
              <a:t>Pm3</a:t>
            </a:r>
            <a:r>
              <a:rPr lang="en-US" sz="1600" dirty="0" smtClean="0"/>
              <a:t> resistance locus. </a:t>
            </a:r>
            <a:r>
              <a:rPr lang="en-US" sz="1600" i="1" dirty="0" smtClean="0"/>
              <a:t>PNAS</a:t>
            </a:r>
            <a:r>
              <a:rPr lang="en-US" sz="1600" dirty="0" smtClean="0"/>
              <a:t> 106(23):9519-9524. </a:t>
            </a:r>
            <a:r>
              <a:rPr lang="es-ES_tradnl" sz="1600" dirty="0" smtClean="0"/>
              <a:t>doi:10.1073</a:t>
            </a:r>
            <a:r>
              <a:rPr lang="es-ES_tradnl" sz="1600" dirty="0"/>
              <a:t>/pnas.</a:t>
            </a:r>
            <a:r>
              <a:rPr lang="es-ES_tradnl" sz="1600" dirty="0" smtClean="0"/>
              <a:t>0904152106</a:t>
            </a:r>
            <a:endParaRPr lang="en-US" sz="2000" dirty="0"/>
          </a:p>
        </p:txBody>
      </p:sp>
      <p:sp>
        <p:nvSpPr>
          <p:cNvPr id="4" name="Rectangle 3"/>
          <p:cNvSpPr/>
          <p:nvPr/>
        </p:nvSpPr>
        <p:spPr>
          <a:xfrm>
            <a:off x="8944723" y="6135904"/>
            <a:ext cx="1296143" cy="707876"/>
          </a:xfrm>
          <a:prstGeom prst="rect">
            <a:avLst/>
          </a:prstGeom>
          <a:solidFill>
            <a:schemeClr val="tx2">
              <a:alpha val="25000"/>
            </a:schemeClr>
          </a:solidFill>
        </p:spPr>
        <p:txBody>
          <a:bodyPr wrap="square" lIns="91405" tIns="45703" rIns="91405" bIns="45703">
            <a:spAutoFit/>
          </a:bodyPr>
          <a:lstStyle/>
          <a:p>
            <a:r>
              <a:rPr lang="en-US" sz="1000" dirty="0">
                <a:solidFill>
                  <a:srgbClr val="FFFFFF"/>
                </a:solidFill>
              </a:rPr>
              <a:t>Powdery mildew on wheat. Bhullar et al (2009) PNAS 106: 9519-9524, Fig 2.</a:t>
            </a:r>
          </a:p>
        </p:txBody>
      </p:sp>
      <p:pic>
        <p:nvPicPr>
          <p:cNvPr id="11" name="Picture 10" descr="PNAS cover 2009 vol 106 issue 23.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36607" y="5797649"/>
            <a:ext cx="965033" cy="1281910"/>
          </a:xfrm>
          <a:prstGeom prst="rect">
            <a:avLst/>
          </a:prstGeom>
          <a:ln>
            <a:solidFill>
              <a:schemeClr val="bg1">
                <a:lumMod val="50000"/>
              </a:schemeClr>
            </a:solid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2489066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W-Fält.jpg"/>
          <p:cNvPicPr>
            <a:picLocks noChangeAspect="1"/>
          </p:cNvPicPr>
          <p:nvPr/>
        </p:nvPicPr>
        <p:blipFill>
          <a:blip r:embed="rId3"/>
          <a:srcRect/>
          <a:stretch>
            <a:fillRect/>
          </a:stretch>
        </p:blipFill>
        <p:spPr bwMode="auto">
          <a:xfrm>
            <a:off x="-22275" y="6829447"/>
            <a:ext cx="3768858" cy="733426"/>
          </a:xfrm>
          <a:prstGeom prst="rect">
            <a:avLst/>
          </a:prstGeom>
          <a:noFill/>
          <a:ln w="9525">
            <a:noFill/>
            <a:miter lim="800000"/>
            <a:headEnd/>
            <a:tailEnd/>
          </a:ln>
        </p:spPr>
      </p:pic>
      <p:pic>
        <p:nvPicPr>
          <p:cNvPr id="9" name="Picture 10" descr="SW_field.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51538" y="6829447"/>
            <a:ext cx="3768858" cy="733426"/>
          </a:xfrm>
          <a:prstGeom prst="rect">
            <a:avLst/>
          </a:prstGeom>
          <a:noFill/>
          <a:ln w="9525">
            <a:solidFill>
              <a:schemeClr val="bg1">
                <a:lumMod val="50000"/>
              </a:schemeClr>
            </a:solidFill>
            <a:miter lim="800000"/>
            <a:headEnd/>
            <a:tailEnd/>
          </a:ln>
        </p:spPr>
      </p:pic>
      <p:pic>
        <p:nvPicPr>
          <p:cNvPr id="15" name="Picture 14" descr="Screen shot 2009-11-25 at 21.45.29.png"/>
          <p:cNvPicPr>
            <a:picLocks noChangeAspect="1"/>
          </p:cNvPicPr>
          <p:nvPr/>
        </p:nvPicPr>
        <p:blipFill>
          <a:blip r:embed="rId5"/>
          <a:stretch>
            <a:fillRect/>
          </a:stretch>
        </p:blipFill>
        <p:spPr>
          <a:xfrm>
            <a:off x="0" y="672253"/>
            <a:ext cx="10688638" cy="6157172"/>
          </a:xfrm>
          <a:prstGeom prst="rect">
            <a:avLst/>
          </a:prstGeom>
        </p:spPr>
      </p:pic>
      <p:sp>
        <p:nvSpPr>
          <p:cNvPr id="2" name="Title 1"/>
          <p:cNvSpPr>
            <a:spLocks noGrp="1"/>
          </p:cNvSpPr>
          <p:nvPr>
            <p:ph type="title"/>
          </p:nvPr>
        </p:nvSpPr>
        <p:spPr>
          <a:xfrm>
            <a:off x="89084" y="19"/>
            <a:ext cx="10510495" cy="672253"/>
          </a:xfrm>
        </p:spPr>
        <p:txBody>
          <a:bodyPr rtlCol="0">
            <a:noAutofit/>
          </a:bodyPr>
          <a:lstStyle/>
          <a:p>
            <a:pPr>
              <a:defRPr/>
            </a:pP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Morphological traits in Nordic Barley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landraces</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4" descr="Bjørke_forsøksgård.png"/>
          <p:cNvPicPr>
            <a:picLocks noChangeAspect="1"/>
          </p:cNvPicPr>
          <p:nvPr/>
        </p:nvPicPr>
        <p:blipFill>
          <a:blip r:embed="rId6"/>
          <a:srcRect/>
          <a:stretch>
            <a:fillRect/>
          </a:stretch>
        </p:blipFill>
        <p:spPr bwMode="auto">
          <a:xfrm>
            <a:off x="5570" y="6829447"/>
            <a:ext cx="3445973" cy="733426"/>
          </a:xfrm>
          <a:prstGeom prst="rect">
            <a:avLst/>
          </a:prstGeom>
          <a:noFill/>
          <a:ln w="9525">
            <a:solidFill>
              <a:schemeClr val="bg1">
                <a:lumMod val="50000"/>
              </a:schemeClr>
            </a:solidFill>
            <a:miter lim="800000"/>
            <a:headEnd/>
            <a:tailEnd/>
          </a:ln>
        </p:spPr>
      </p:pic>
      <p:pic>
        <p:nvPicPr>
          <p:cNvPr id="8" name="Picture 7" descr="Priekuli_Breeding_Inst_plava_zala.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214832" y="6861338"/>
            <a:ext cx="3473807" cy="733426"/>
          </a:xfrm>
          <a:prstGeom prst="rect">
            <a:avLst/>
          </a:prstGeom>
          <a:noFill/>
          <a:ln w="9525">
            <a:solidFill>
              <a:schemeClr val="bg1">
                <a:lumMod val="50000"/>
              </a:schemeClr>
            </a:solidFill>
            <a:miter lim="800000"/>
            <a:headEnd/>
            <a:tailEnd/>
          </a:ln>
        </p:spPr>
      </p:pic>
      <p:pic>
        <p:nvPicPr>
          <p:cNvPr id="10" name="Picture 9"/>
          <p:cNvPicPr>
            <a:picLocks noChangeAspect="1"/>
          </p:cNvPicPr>
          <p:nvPr/>
        </p:nvPicPr>
        <p:blipFill>
          <a:blip r:embed="rId8"/>
          <a:stretch>
            <a:fillRect/>
          </a:stretch>
        </p:blipFill>
        <p:spPr>
          <a:xfrm>
            <a:off x="276279" y="2269258"/>
            <a:ext cx="531536" cy="651028"/>
          </a:xfrm>
          <a:prstGeom prst="rect">
            <a:avLst/>
          </a:prstGeom>
          <a:ln>
            <a:solidFill>
              <a:schemeClr val="bg1">
                <a:lumMod val="50000"/>
              </a:schemeClr>
            </a:solidFill>
          </a:ln>
          <a:effectLst>
            <a:outerShdw blurRad="50800" dist="38100" dir="2700000" algn="tl" rotWithShape="0">
              <a:srgbClr val="000000">
                <a:alpha val="43000"/>
              </a:srgbClr>
            </a:outerShdw>
          </a:effectLst>
        </p:spPr>
      </p:pic>
      <p:sp>
        <p:nvSpPr>
          <p:cNvPr id="11" name="Rectangle 10"/>
          <p:cNvSpPr/>
          <p:nvPr/>
        </p:nvSpPr>
        <p:spPr>
          <a:xfrm>
            <a:off x="807815" y="2294637"/>
            <a:ext cx="3445014" cy="584416"/>
          </a:xfrm>
          <a:prstGeom prst="rect">
            <a:avLst/>
          </a:prstGeom>
        </p:spPr>
        <p:txBody>
          <a:bodyPr wrap="square" lIns="91091" tIns="45542" rIns="91091" bIns="45542">
            <a:spAutoFit/>
          </a:bodyPr>
          <a:lstStyle/>
          <a:p>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Field observations by Agnese Kolodinska Brantestam (2002 to 2003)</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7" name="Rectangle 16"/>
          <p:cNvSpPr/>
          <p:nvPr/>
        </p:nvSpPr>
        <p:spPr>
          <a:xfrm>
            <a:off x="7360545" y="7290755"/>
            <a:ext cx="1188293" cy="292028"/>
          </a:xfrm>
          <a:prstGeom prst="rect">
            <a:avLst/>
          </a:prstGeom>
        </p:spPr>
        <p:txBody>
          <a:bodyPr wrap="square" lIns="91091" tIns="45542" rIns="91091" bIns="45542">
            <a:spAutoFit/>
          </a:bodyPr>
          <a:lstStyle/>
          <a:p>
            <a:r>
              <a:rPr lang="en-US" sz="1300" dirty="0">
                <a:solidFill>
                  <a:srgbClr val="FFFFFF"/>
                </a:solidFill>
              </a:rPr>
              <a:t>Priekuli (LVA)</a:t>
            </a:r>
          </a:p>
        </p:txBody>
      </p:sp>
      <p:sp>
        <p:nvSpPr>
          <p:cNvPr id="18" name="Rectangle 17"/>
          <p:cNvSpPr/>
          <p:nvPr/>
        </p:nvSpPr>
        <p:spPr>
          <a:xfrm>
            <a:off x="2143299" y="7258862"/>
            <a:ext cx="1256798" cy="292028"/>
          </a:xfrm>
          <a:prstGeom prst="rect">
            <a:avLst/>
          </a:prstGeom>
        </p:spPr>
        <p:txBody>
          <a:bodyPr wrap="square" lIns="91091" tIns="45542" rIns="91091" bIns="45542">
            <a:spAutoFit/>
          </a:bodyPr>
          <a:lstStyle/>
          <a:p>
            <a:pPr algn="r"/>
            <a:r>
              <a:rPr lang="en-US" sz="1300" dirty="0">
                <a:solidFill>
                  <a:srgbClr val="FFFFFF"/>
                </a:solidFill>
              </a:rPr>
              <a:t>Bjørke (NOR)</a:t>
            </a:r>
          </a:p>
        </p:txBody>
      </p:sp>
      <p:sp>
        <p:nvSpPr>
          <p:cNvPr id="19" name="Rectangle 18"/>
          <p:cNvSpPr/>
          <p:nvPr/>
        </p:nvSpPr>
        <p:spPr>
          <a:xfrm>
            <a:off x="3603965" y="7258862"/>
            <a:ext cx="1567781" cy="292028"/>
          </a:xfrm>
          <a:prstGeom prst="rect">
            <a:avLst/>
          </a:prstGeom>
        </p:spPr>
        <p:txBody>
          <a:bodyPr wrap="square" lIns="91091" tIns="45542" rIns="91091" bIns="45542">
            <a:spAutoFit/>
          </a:bodyPr>
          <a:lstStyle/>
          <a:p>
            <a:r>
              <a:rPr lang="en-US" sz="1300" dirty="0">
                <a:solidFill>
                  <a:srgbClr val="FFFFFF"/>
                </a:solidFill>
              </a:rPr>
              <a:t>Landskrona (SWE)</a:t>
            </a:r>
          </a:p>
        </p:txBody>
      </p:sp>
      <p:cxnSp>
        <p:nvCxnSpPr>
          <p:cNvPr id="20" name="Straight Connector 19"/>
          <p:cNvCxnSpPr/>
          <p:nvPr/>
        </p:nvCxnSpPr>
        <p:spPr>
          <a:xfrm>
            <a:off x="0" y="6829442"/>
            <a:ext cx="10688638" cy="1751"/>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0" y="672270"/>
            <a:ext cx="10688638" cy="1751"/>
          </a:xfrm>
          <a:prstGeom prst="line">
            <a:avLst/>
          </a:prstGeom>
        </p:spPr>
        <p:style>
          <a:lnRef idx="2">
            <a:schemeClr val="accent1"/>
          </a:lnRef>
          <a:fillRef idx="0">
            <a:schemeClr val="accent1"/>
          </a:fillRef>
          <a:effectRef idx="1">
            <a:schemeClr val="accent1"/>
          </a:effectRef>
          <a:fontRef idx="minor">
            <a:schemeClr val="tx1"/>
          </a:fontRef>
        </p:style>
      </p:cxnSp>
      <p:sp>
        <p:nvSpPr>
          <p:cNvPr id="22"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33</a:t>
            </a:fld>
            <a:endParaRPr lang="en-US" dirty="0">
              <a:solidFill>
                <a:srgbClr val="FFFF00"/>
              </a:solidFill>
            </a:endParaRPr>
          </a:p>
        </p:txBody>
      </p:sp>
      <p:cxnSp>
        <p:nvCxnSpPr>
          <p:cNvPr id="4" name="Straight Arrow Connector 3"/>
          <p:cNvCxnSpPr/>
          <p:nvPr/>
        </p:nvCxnSpPr>
        <p:spPr>
          <a:xfrm flipV="1">
            <a:off x="8224639" y="5776598"/>
            <a:ext cx="1296144" cy="1533219"/>
          </a:xfrm>
          <a:prstGeom prst="straightConnector1">
            <a:avLst/>
          </a:prstGeom>
          <a:ln w="44450">
            <a:solidFill>
              <a:schemeClr val="accent6"/>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4696247" y="6352665"/>
            <a:ext cx="1296144" cy="957152"/>
          </a:xfrm>
          <a:prstGeom prst="straightConnector1">
            <a:avLst/>
          </a:prstGeom>
          <a:ln w="44450">
            <a:solidFill>
              <a:schemeClr val="accent6"/>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3040063" y="4213478"/>
            <a:ext cx="2592288" cy="3045384"/>
          </a:xfrm>
          <a:prstGeom prst="straightConnector1">
            <a:avLst/>
          </a:prstGeom>
          <a:ln w="44450">
            <a:solidFill>
              <a:schemeClr val="accent6"/>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204269" y="973113"/>
            <a:ext cx="5212058" cy="1077184"/>
          </a:xfrm>
          <a:prstGeom prst="rect">
            <a:avLst/>
          </a:prstGeom>
        </p:spPr>
        <p:txBody>
          <a:bodyPr wrap="square" lIns="91405" tIns="45703" rIns="91405" bIns="45703">
            <a:spAutoFit/>
          </a:bodyPr>
          <a:lstStyle/>
          <a:p>
            <a:pPr defTabSz="520013">
              <a:defRPr/>
            </a:pPr>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Endresen, D.T.F. (2010). Predictive association between trait data and ecogeographic data for Nordic barley landraces. </a:t>
            </a:r>
            <a:r>
              <a:rPr lang="en-US" sz="1600" i="1" dirty="0">
                <a:ln w="18415" cmpd="sng">
                  <a:solidFill>
                    <a:srgbClr val="FFFFFF"/>
                  </a:solidFill>
                  <a:prstDash val="solid"/>
                </a:ln>
                <a:solidFill>
                  <a:srgbClr val="FFFFFF"/>
                </a:solidFill>
                <a:effectLst>
                  <a:outerShdw blurRad="63500" dir="3600000" algn="tl" rotWithShape="0">
                    <a:srgbClr val="000000">
                      <a:alpha val="70000"/>
                    </a:srgbClr>
                  </a:outerShdw>
                </a:effectLst>
              </a:rPr>
              <a:t>Crop Science </a:t>
            </a:r>
            <a:r>
              <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rPr>
              <a:t>50: 2418-2430. DOI: 10.2135/cropsci2010.03.0174</a:t>
            </a:r>
          </a:p>
        </p:txBody>
      </p:sp>
      <p:sp>
        <p:nvSpPr>
          <p:cNvPr id="31" name="Rectangle 30"/>
          <p:cNvSpPr/>
          <p:nvPr/>
        </p:nvSpPr>
        <p:spPr>
          <a:xfrm>
            <a:off x="222604" y="4318940"/>
            <a:ext cx="2673444" cy="830637"/>
          </a:xfrm>
          <a:prstGeom prst="rect">
            <a:avLst/>
          </a:prstGeom>
        </p:spPr>
        <p:txBody>
          <a:bodyPr wrap="square" lIns="91091" tIns="45542" rIns="91091" bIns="45542">
            <a:spAutoFit/>
          </a:bodyPr>
          <a:lstStyle/>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Multi-way N-PLS data analysis</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2"/>
          <p:cNvGrpSpPr/>
          <p:nvPr/>
        </p:nvGrpSpPr>
        <p:grpSpPr>
          <a:xfrm>
            <a:off x="2071399" y="3871950"/>
            <a:ext cx="2494016" cy="2381869"/>
            <a:chOff x="6553200" y="2488319"/>
            <a:chExt cx="2133600" cy="2159881"/>
          </a:xfrm>
        </p:grpSpPr>
        <p:sp>
          <p:nvSpPr>
            <p:cNvPr id="218" name="Cube 217"/>
            <p:cNvSpPr/>
            <p:nvPr/>
          </p:nvSpPr>
          <p:spPr>
            <a:xfrm>
              <a:off x="6553200" y="2498442"/>
              <a:ext cx="2125692" cy="2149758"/>
            </a:xfrm>
            <a:prstGeom prst="cube">
              <a:avLst>
                <a:gd name="adj" fmla="val 10062"/>
              </a:avLst>
            </a:prstGeom>
            <a:solidFill>
              <a:schemeClr val="accent6"/>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19" name="Straight Connector 218"/>
            <p:cNvCxnSpPr/>
            <p:nvPr/>
          </p:nvCxnSpPr>
          <p:spPr>
            <a:xfrm>
              <a:off x="6562009" y="3954361"/>
              <a:ext cx="1890000" cy="1588"/>
            </a:xfrm>
            <a:prstGeom prst="line">
              <a:avLst/>
            </a:prstGeom>
            <a:ln>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20" name="Straight Connector 219"/>
            <p:cNvCxnSpPr/>
            <p:nvPr/>
          </p:nvCxnSpPr>
          <p:spPr>
            <a:xfrm rot="16200000" flipH="1">
              <a:off x="6058332" y="3677443"/>
              <a:ext cx="19399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1" name="Straight Connector 220"/>
            <p:cNvCxnSpPr/>
            <p:nvPr/>
          </p:nvCxnSpPr>
          <p:spPr>
            <a:xfrm rot="16200000" flipH="1">
              <a:off x="6375132" y="3677161"/>
              <a:ext cx="1938338" cy="158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2" name="Straight Connector 221"/>
            <p:cNvCxnSpPr/>
            <p:nvPr/>
          </p:nvCxnSpPr>
          <p:spPr>
            <a:xfrm rot="16200000" flipH="1">
              <a:off x="62167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3" name="Straight Connector 222"/>
            <p:cNvCxnSpPr/>
            <p:nvPr/>
          </p:nvCxnSpPr>
          <p:spPr>
            <a:xfrm rot="16200000" flipH="1">
              <a:off x="59035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4" name="Straight Connector 223"/>
            <p:cNvCxnSpPr/>
            <p:nvPr/>
          </p:nvCxnSpPr>
          <p:spPr>
            <a:xfrm rot="16200000" flipH="1">
              <a:off x="57451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5" name="Straight Connector 224"/>
            <p:cNvCxnSpPr/>
            <p:nvPr/>
          </p:nvCxnSpPr>
          <p:spPr>
            <a:xfrm rot="16200000" flipH="1">
              <a:off x="6846732" y="3677161"/>
              <a:ext cx="19399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rot="16200000" flipH="1">
              <a:off x="7163532" y="3677161"/>
              <a:ext cx="1938338" cy="158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7" name="Straight Connector 226"/>
            <p:cNvCxnSpPr/>
            <p:nvPr/>
          </p:nvCxnSpPr>
          <p:spPr>
            <a:xfrm rot="16200000" flipH="1">
              <a:off x="70051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2" name="Straight Connector 231"/>
            <p:cNvCxnSpPr/>
            <p:nvPr/>
          </p:nvCxnSpPr>
          <p:spPr>
            <a:xfrm rot="16200000" flipH="1">
              <a:off x="66883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7" name="Straight Connector 236"/>
            <p:cNvCxnSpPr/>
            <p:nvPr/>
          </p:nvCxnSpPr>
          <p:spPr>
            <a:xfrm rot="16200000" flipH="1">
              <a:off x="65335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7" name="Straight Connector 246"/>
            <p:cNvCxnSpPr/>
            <p:nvPr/>
          </p:nvCxnSpPr>
          <p:spPr>
            <a:xfrm rot="16200000" flipH="1">
              <a:off x="7318332" y="3677161"/>
              <a:ext cx="1938338" cy="158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8" name="Straight Connector 247"/>
            <p:cNvCxnSpPr/>
            <p:nvPr/>
          </p:nvCxnSpPr>
          <p:spPr>
            <a:xfrm>
              <a:off x="6562332" y="4091161"/>
              <a:ext cx="1890000" cy="1588"/>
            </a:xfrm>
            <a:prstGeom prst="line">
              <a:avLst/>
            </a:prstGeom>
            <a:ln w="12700">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49" name="Straight Connector 248"/>
            <p:cNvCxnSpPr/>
            <p:nvPr/>
          </p:nvCxnSpPr>
          <p:spPr>
            <a:xfrm>
              <a:off x="6562009" y="3954361"/>
              <a:ext cx="1890000" cy="1588"/>
            </a:xfrm>
            <a:prstGeom prst="line">
              <a:avLst/>
            </a:prstGeom>
            <a:ln w="12700">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50" name="Straight Connector 249"/>
            <p:cNvCxnSpPr/>
            <p:nvPr/>
          </p:nvCxnSpPr>
          <p:spPr>
            <a:xfrm>
              <a:off x="6562009" y="3813961"/>
              <a:ext cx="1889125" cy="1588"/>
            </a:xfrm>
            <a:prstGeom prst="line">
              <a:avLst/>
            </a:prstGeom>
            <a:ln>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51" name="Straight Connector 250"/>
            <p:cNvCxnSpPr/>
            <p:nvPr/>
          </p:nvCxnSpPr>
          <p:spPr>
            <a:xfrm>
              <a:off x="6562332" y="36771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2" name="Straight Connector 251"/>
            <p:cNvCxnSpPr/>
            <p:nvPr/>
          </p:nvCxnSpPr>
          <p:spPr>
            <a:xfrm>
              <a:off x="6562332" y="35403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3" name="Straight Connector 252"/>
            <p:cNvCxnSpPr/>
            <p:nvPr/>
          </p:nvCxnSpPr>
          <p:spPr>
            <a:xfrm>
              <a:off x="6562009" y="33999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4" name="Straight Connector 253"/>
            <p:cNvCxnSpPr/>
            <p:nvPr/>
          </p:nvCxnSpPr>
          <p:spPr>
            <a:xfrm>
              <a:off x="6562009" y="3263161"/>
              <a:ext cx="1890000"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5" name="Straight Connector 254"/>
            <p:cNvCxnSpPr/>
            <p:nvPr/>
          </p:nvCxnSpPr>
          <p:spPr>
            <a:xfrm>
              <a:off x="6562009" y="31227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6" name="Straight Connector 255"/>
            <p:cNvCxnSpPr/>
            <p:nvPr/>
          </p:nvCxnSpPr>
          <p:spPr>
            <a:xfrm>
              <a:off x="6562009" y="2985961"/>
              <a:ext cx="1889125" cy="3175"/>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7" name="Straight Connector 256"/>
            <p:cNvCxnSpPr/>
            <p:nvPr/>
          </p:nvCxnSpPr>
          <p:spPr>
            <a:xfrm>
              <a:off x="6562009" y="28455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8" name="Straight Connector 257"/>
            <p:cNvCxnSpPr/>
            <p:nvPr/>
          </p:nvCxnSpPr>
          <p:spPr>
            <a:xfrm>
              <a:off x="6562332" y="4231561"/>
              <a:ext cx="1890000" cy="1588"/>
            </a:xfrm>
            <a:prstGeom prst="line">
              <a:avLst/>
            </a:prstGeom>
            <a:ln w="12700">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59" name="Straight Connector 258"/>
            <p:cNvCxnSpPr/>
            <p:nvPr/>
          </p:nvCxnSpPr>
          <p:spPr>
            <a:xfrm rot="5400000" flipH="1" flipV="1">
              <a:off x="6704580" y="2489340"/>
              <a:ext cx="218189" cy="216148"/>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0" name="Straight Connector 259"/>
            <p:cNvCxnSpPr/>
            <p:nvPr/>
          </p:nvCxnSpPr>
          <p:spPr>
            <a:xfrm flipV="1">
              <a:off x="68755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1" name="Straight Connector 260"/>
            <p:cNvCxnSpPr/>
            <p:nvPr/>
          </p:nvCxnSpPr>
          <p:spPr>
            <a:xfrm flipV="1">
              <a:off x="70303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2" name="Straight Connector 261"/>
            <p:cNvCxnSpPr/>
            <p:nvPr/>
          </p:nvCxnSpPr>
          <p:spPr>
            <a:xfrm flipV="1">
              <a:off x="71887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3" name="Straight Connector 262"/>
            <p:cNvCxnSpPr/>
            <p:nvPr/>
          </p:nvCxnSpPr>
          <p:spPr>
            <a:xfrm flipV="1">
              <a:off x="73471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4" name="Straight Connector 263"/>
            <p:cNvCxnSpPr/>
            <p:nvPr/>
          </p:nvCxnSpPr>
          <p:spPr>
            <a:xfrm flipV="1">
              <a:off x="75055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5" name="Straight Connector 264"/>
            <p:cNvCxnSpPr/>
            <p:nvPr/>
          </p:nvCxnSpPr>
          <p:spPr>
            <a:xfrm flipV="1">
              <a:off x="76603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6" name="Straight Connector 265"/>
            <p:cNvCxnSpPr/>
            <p:nvPr/>
          </p:nvCxnSpPr>
          <p:spPr>
            <a:xfrm flipV="1">
              <a:off x="78187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7" name="Straight Connector 266"/>
            <p:cNvCxnSpPr/>
            <p:nvPr/>
          </p:nvCxnSpPr>
          <p:spPr>
            <a:xfrm flipV="1">
              <a:off x="79771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8" name="Straight Connector 267"/>
            <p:cNvCxnSpPr/>
            <p:nvPr/>
          </p:nvCxnSpPr>
          <p:spPr>
            <a:xfrm flipV="1">
              <a:off x="81355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9" name="Straight Connector 268"/>
            <p:cNvCxnSpPr/>
            <p:nvPr/>
          </p:nvCxnSpPr>
          <p:spPr>
            <a:xfrm flipV="1">
              <a:off x="82903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0" name="Straight Connector 269"/>
            <p:cNvCxnSpPr/>
            <p:nvPr/>
          </p:nvCxnSpPr>
          <p:spPr>
            <a:xfrm flipV="1">
              <a:off x="8458200" y="2904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1" name="Straight Connector 270"/>
            <p:cNvCxnSpPr/>
            <p:nvPr/>
          </p:nvCxnSpPr>
          <p:spPr>
            <a:xfrm flipV="1">
              <a:off x="8468505" y="3048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2" name="Straight Connector 271"/>
            <p:cNvCxnSpPr/>
            <p:nvPr/>
          </p:nvCxnSpPr>
          <p:spPr>
            <a:xfrm flipV="1">
              <a:off x="8468505" y="2760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3" name="Straight Connector 272"/>
            <p:cNvCxnSpPr/>
            <p:nvPr/>
          </p:nvCxnSpPr>
          <p:spPr>
            <a:xfrm flipV="1">
              <a:off x="8468505" y="2616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4" name="Straight Connector 273"/>
            <p:cNvCxnSpPr/>
            <p:nvPr/>
          </p:nvCxnSpPr>
          <p:spPr>
            <a:xfrm flipV="1">
              <a:off x="8458200" y="3462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5" name="Straight Connector 274"/>
            <p:cNvCxnSpPr/>
            <p:nvPr/>
          </p:nvCxnSpPr>
          <p:spPr>
            <a:xfrm flipV="1">
              <a:off x="8468505" y="3599592"/>
              <a:ext cx="218295" cy="216513"/>
            </a:xfrm>
            <a:prstGeom prst="line">
              <a:avLst/>
            </a:prstGeom>
            <a:ln cap="rnd">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76" name="Straight Connector 275"/>
            <p:cNvCxnSpPr/>
            <p:nvPr/>
          </p:nvCxnSpPr>
          <p:spPr>
            <a:xfrm flipV="1">
              <a:off x="8468505" y="33295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7" name="Straight Connector 276"/>
            <p:cNvCxnSpPr/>
            <p:nvPr/>
          </p:nvCxnSpPr>
          <p:spPr>
            <a:xfrm flipV="1">
              <a:off x="8468505" y="3192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8" name="Straight Connector 277"/>
            <p:cNvCxnSpPr/>
            <p:nvPr/>
          </p:nvCxnSpPr>
          <p:spPr>
            <a:xfrm flipV="1">
              <a:off x="8458200" y="3751992"/>
              <a:ext cx="218295" cy="216513"/>
            </a:xfrm>
            <a:prstGeom prst="line">
              <a:avLst/>
            </a:prstGeom>
            <a:ln cap="rnd">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79" name="Straight Connector 278"/>
            <p:cNvCxnSpPr/>
            <p:nvPr/>
          </p:nvCxnSpPr>
          <p:spPr>
            <a:xfrm flipV="1">
              <a:off x="8468505" y="3863079"/>
              <a:ext cx="218295" cy="216513"/>
            </a:xfrm>
            <a:prstGeom prst="line">
              <a:avLst/>
            </a:prstGeom>
            <a:ln w="12700" cap="rnd" cmpd="sng">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80" name="Straight Connector 279"/>
            <p:cNvCxnSpPr/>
            <p:nvPr/>
          </p:nvCxnSpPr>
          <p:spPr>
            <a:xfrm flipV="1">
              <a:off x="8458200" y="4015479"/>
              <a:ext cx="218295" cy="216513"/>
            </a:xfrm>
            <a:prstGeom prst="line">
              <a:avLst/>
            </a:prstGeom>
            <a:ln w="12700" cap="rnd" cmpd="sng">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grpSp>
      <p:grpSp>
        <p:nvGrpSpPr>
          <p:cNvPr id="3" name="Group 280"/>
          <p:cNvGrpSpPr/>
          <p:nvPr/>
        </p:nvGrpSpPr>
        <p:grpSpPr>
          <a:xfrm>
            <a:off x="1653937" y="4329658"/>
            <a:ext cx="2494016" cy="2381869"/>
            <a:chOff x="3886200" y="2485342"/>
            <a:chExt cx="2133600" cy="2159881"/>
          </a:xfrm>
        </p:grpSpPr>
        <p:sp>
          <p:nvSpPr>
            <p:cNvPr id="134" name="Cube 133"/>
            <p:cNvSpPr/>
            <p:nvPr/>
          </p:nvSpPr>
          <p:spPr>
            <a:xfrm>
              <a:off x="3886200" y="2495465"/>
              <a:ext cx="2125692" cy="2149758"/>
            </a:xfrm>
            <a:prstGeom prst="cube">
              <a:avLst>
                <a:gd name="adj" fmla="val 10062"/>
              </a:avLst>
            </a:prstGeom>
            <a:solidFill>
              <a:schemeClr val="accent3"/>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35" name="Straight Connector 134"/>
            <p:cNvCxnSpPr/>
            <p:nvPr/>
          </p:nvCxnSpPr>
          <p:spPr>
            <a:xfrm>
              <a:off x="3895009" y="3951384"/>
              <a:ext cx="1890000" cy="1588"/>
            </a:xfrm>
            <a:prstGeom prst="line">
              <a:avLst/>
            </a:prstGeom>
            <a:ln>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rot="16200000" flipH="1">
              <a:off x="3391332" y="3674466"/>
              <a:ext cx="19399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rot="16200000" flipH="1">
              <a:off x="3708132" y="3674184"/>
              <a:ext cx="1938338" cy="1587"/>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rot="16200000" flipH="1">
              <a:off x="35497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rot="16200000" flipH="1">
              <a:off x="32365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rot="16200000" flipH="1">
              <a:off x="30781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rot="16200000" flipH="1">
              <a:off x="4179732" y="3674184"/>
              <a:ext cx="19399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rot="16200000" flipH="1">
              <a:off x="4496532" y="3674184"/>
              <a:ext cx="1938338" cy="1587"/>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rot="16200000" flipH="1">
              <a:off x="43381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rot="16200000" flipH="1">
              <a:off x="40213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rot="16200000" flipH="1">
              <a:off x="38665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rot="16200000" flipH="1">
              <a:off x="4651332" y="3674184"/>
              <a:ext cx="1938338" cy="1587"/>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3895332" y="4088184"/>
              <a:ext cx="1890000" cy="1588"/>
            </a:xfrm>
            <a:prstGeom prst="line">
              <a:avLst/>
            </a:prstGeom>
            <a:ln w="12700">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a:off x="3895009" y="3951384"/>
              <a:ext cx="1890000" cy="1588"/>
            </a:xfrm>
            <a:prstGeom prst="line">
              <a:avLst/>
            </a:prstGeom>
            <a:ln w="12700">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3895009" y="3810984"/>
              <a:ext cx="1889125" cy="1588"/>
            </a:xfrm>
            <a:prstGeom prst="line">
              <a:avLst/>
            </a:prstGeom>
            <a:ln>
              <a:solidFill>
                <a:schemeClr val="accent3">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a:off x="3895332" y="36741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3895332" y="35373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a:off x="3895009" y="33969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3895009" y="3260184"/>
              <a:ext cx="1890000"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3895009" y="31197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a:off x="3895009" y="2982984"/>
              <a:ext cx="1889125" cy="3175"/>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a:off x="3895009" y="28425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3895332" y="4228584"/>
              <a:ext cx="1890000" cy="1588"/>
            </a:xfrm>
            <a:prstGeom prst="line">
              <a:avLst/>
            </a:prstGeom>
            <a:ln w="12700">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rot="5400000" flipH="1" flipV="1">
              <a:off x="4037580" y="2486363"/>
              <a:ext cx="218189" cy="216148"/>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flipV="1">
              <a:off x="42085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flipV="1">
              <a:off x="43633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p:cNvCxnSpPr/>
            <p:nvPr/>
          </p:nvCxnSpPr>
          <p:spPr>
            <a:xfrm flipV="1">
              <a:off x="45217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89" name="Straight Connector 188"/>
            <p:cNvCxnSpPr/>
            <p:nvPr/>
          </p:nvCxnSpPr>
          <p:spPr>
            <a:xfrm flipV="1">
              <a:off x="46801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flipV="1">
              <a:off x="48385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3" name="Straight Connector 192"/>
            <p:cNvCxnSpPr/>
            <p:nvPr/>
          </p:nvCxnSpPr>
          <p:spPr>
            <a:xfrm flipV="1">
              <a:off x="49933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4" name="Straight Connector 193"/>
            <p:cNvCxnSpPr/>
            <p:nvPr/>
          </p:nvCxnSpPr>
          <p:spPr>
            <a:xfrm flipV="1">
              <a:off x="51517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6" name="Straight Connector 195"/>
            <p:cNvCxnSpPr/>
            <p:nvPr/>
          </p:nvCxnSpPr>
          <p:spPr>
            <a:xfrm flipV="1">
              <a:off x="53101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98" name="Straight Connector 197"/>
            <p:cNvCxnSpPr/>
            <p:nvPr/>
          </p:nvCxnSpPr>
          <p:spPr>
            <a:xfrm flipV="1">
              <a:off x="54685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flipV="1">
              <a:off x="56233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5" name="Straight Connector 204"/>
            <p:cNvCxnSpPr/>
            <p:nvPr/>
          </p:nvCxnSpPr>
          <p:spPr>
            <a:xfrm flipV="1">
              <a:off x="5791200" y="2901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6" name="Straight Connector 205"/>
            <p:cNvCxnSpPr/>
            <p:nvPr/>
          </p:nvCxnSpPr>
          <p:spPr>
            <a:xfrm flipV="1">
              <a:off x="5801505" y="3045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7" name="Straight Connector 206"/>
            <p:cNvCxnSpPr/>
            <p:nvPr/>
          </p:nvCxnSpPr>
          <p:spPr>
            <a:xfrm flipV="1">
              <a:off x="5801505" y="2757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8" name="Straight Connector 207"/>
            <p:cNvCxnSpPr/>
            <p:nvPr/>
          </p:nvCxnSpPr>
          <p:spPr>
            <a:xfrm flipV="1">
              <a:off x="5801505" y="2613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09" name="Straight Connector 208"/>
            <p:cNvCxnSpPr/>
            <p:nvPr/>
          </p:nvCxnSpPr>
          <p:spPr>
            <a:xfrm flipV="1">
              <a:off x="5791200" y="3459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10" name="Straight Connector 209"/>
            <p:cNvCxnSpPr/>
            <p:nvPr/>
          </p:nvCxnSpPr>
          <p:spPr>
            <a:xfrm flipV="1">
              <a:off x="5801505" y="3596615"/>
              <a:ext cx="218295" cy="216513"/>
            </a:xfrm>
            <a:prstGeom prst="line">
              <a:avLst/>
            </a:prstGeom>
            <a:ln cap="rnd">
              <a:solidFill>
                <a:schemeClr val="accent3">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11" name="Straight Connector 210"/>
            <p:cNvCxnSpPr/>
            <p:nvPr/>
          </p:nvCxnSpPr>
          <p:spPr>
            <a:xfrm flipV="1">
              <a:off x="5801505" y="33266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12" name="Straight Connector 211"/>
            <p:cNvCxnSpPr/>
            <p:nvPr/>
          </p:nvCxnSpPr>
          <p:spPr>
            <a:xfrm flipV="1">
              <a:off x="5801505" y="3189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213" name="Straight Connector 212"/>
            <p:cNvCxnSpPr/>
            <p:nvPr/>
          </p:nvCxnSpPr>
          <p:spPr>
            <a:xfrm flipV="1">
              <a:off x="5791200" y="3749015"/>
              <a:ext cx="218295" cy="216513"/>
            </a:xfrm>
            <a:prstGeom prst="line">
              <a:avLst/>
            </a:prstGeom>
            <a:ln cap="rnd">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14" name="Straight Connector 213"/>
            <p:cNvCxnSpPr/>
            <p:nvPr/>
          </p:nvCxnSpPr>
          <p:spPr>
            <a:xfrm flipV="1">
              <a:off x="5801505" y="3860102"/>
              <a:ext cx="218295" cy="216513"/>
            </a:xfrm>
            <a:prstGeom prst="line">
              <a:avLst/>
            </a:prstGeom>
            <a:ln w="12700" cap="rnd" cmpd="sng">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15" name="Straight Connector 214"/>
            <p:cNvCxnSpPr/>
            <p:nvPr/>
          </p:nvCxnSpPr>
          <p:spPr>
            <a:xfrm flipV="1">
              <a:off x="5791200" y="4012502"/>
              <a:ext cx="218295" cy="216513"/>
            </a:xfrm>
            <a:prstGeom prst="line">
              <a:avLst/>
            </a:prstGeom>
            <a:ln w="12700" cap="rnd" cmpd="sng">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grpSp>
      <p:grpSp>
        <p:nvGrpSpPr>
          <p:cNvPr id="4" name="Group 281"/>
          <p:cNvGrpSpPr/>
          <p:nvPr/>
        </p:nvGrpSpPr>
        <p:grpSpPr>
          <a:xfrm>
            <a:off x="1281395" y="4757541"/>
            <a:ext cx="2494016" cy="2381869"/>
            <a:chOff x="1295400" y="3171142"/>
            <a:chExt cx="2133600" cy="2159881"/>
          </a:xfrm>
        </p:grpSpPr>
        <p:sp>
          <p:nvSpPr>
            <p:cNvPr id="160" name="Cube 159"/>
            <p:cNvSpPr/>
            <p:nvPr/>
          </p:nvSpPr>
          <p:spPr>
            <a:xfrm>
              <a:off x="1295400" y="3181265"/>
              <a:ext cx="2125692" cy="2149758"/>
            </a:xfrm>
            <a:prstGeom prst="cube">
              <a:avLst>
                <a:gd name="adj" fmla="val 10062"/>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61" name="Straight Connector 160"/>
            <p:cNvCxnSpPr/>
            <p:nvPr/>
          </p:nvCxnSpPr>
          <p:spPr>
            <a:xfrm>
              <a:off x="1304209" y="4637184"/>
              <a:ext cx="1890000" cy="1588"/>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rot="16200000" flipH="1">
              <a:off x="800532" y="4360266"/>
              <a:ext cx="19399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6200000" flipH="1">
              <a:off x="1117332" y="4359984"/>
              <a:ext cx="1938338" cy="1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rot="16200000" flipH="1">
              <a:off x="9589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rot="16200000" flipH="1">
              <a:off x="6457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rot="16200000" flipH="1">
              <a:off x="4873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rot="16200000" flipH="1">
              <a:off x="1588932" y="4359984"/>
              <a:ext cx="19399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rot="16200000" flipH="1">
              <a:off x="1905732" y="4359984"/>
              <a:ext cx="1938338" cy="1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rot="16200000" flipH="1">
              <a:off x="17473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rot="16200000" flipH="1">
              <a:off x="14305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rot="16200000" flipH="1">
              <a:off x="12757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rot="16200000" flipH="1">
              <a:off x="2060532" y="4359984"/>
              <a:ext cx="1938338" cy="1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a:off x="1304532" y="4773984"/>
              <a:ext cx="1890000" cy="1588"/>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1304209" y="4637184"/>
              <a:ext cx="1890000" cy="1588"/>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1304209" y="4496784"/>
              <a:ext cx="1889125" cy="158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1304532" y="43599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7" name="Straight Connector 176"/>
            <p:cNvCxnSpPr/>
            <p:nvPr/>
          </p:nvCxnSpPr>
          <p:spPr>
            <a:xfrm>
              <a:off x="1304532" y="42231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8" name="Straight Connector 177"/>
            <p:cNvCxnSpPr/>
            <p:nvPr/>
          </p:nvCxnSpPr>
          <p:spPr>
            <a:xfrm>
              <a:off x="1304209" y="40827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9" name="Straight Connector 178"/>
            <p:cNvCxnSpPr/>
            <p:nvPr/>
          </p:nvCxnSpPr>
          <p:spPr>
            <a:xfrm>
              <a:off x="1304209" y="3945984"/>
              <a:ext cx="189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a:off x="1304209" y="38055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2" name="Straight Connector 181"/>
            <p:cNvCxnSpPr/>
            <p:nvPr/>
          </p:nvCxnSpPr>
          <p:spPr>
            <a:xfrm>
              <a:off x="1304209" y="3668784"/>
              <a:ext cx="1889125"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a:off x="1304209" y="35283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4" name="Straight Connector 183"/>
            <p:cNvCxnSpPr/>
            <p:nvPr/>
          </p:nvCxnSpPr>
          <p:spPr>
            <a:xfrm>
              <a:off x="1304532" y="4914384"/>
              <a:ext cx="1890000" cy="1588"/>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rot="5400000" flipH="1" flipV="1">
              <a:off x="1446780" y="3172163"/>
              <a:ext cx="218189" cy="216148"/>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186" name="Straight Connector 185"/>
            <p:cNvCxnSpPr/>
            <p:nvPr/>
          </p:nvCxnSpPr>
          <p:spPr>
            <a:xfrm flipV="1">
              <a:off x="16177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191" name="Straight Connector 190"/>
            <p:cNvCxnSpPr/>
            <p:nvPr/>
          </p:nvCxnSpPr>
          <p:spPr>
            <a:xfrm flipV="1">
              <a:off x="17725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192" name="Straight Connector 191"/>
            <p:cNvCxnSpPr/>
            <p:nvPr/>
          </p:nvCxnSpPr>
          <p:spPr>
            <a:xfrm flipV="1">
              <a:off x="19309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195" name="Straight Connector 194"/>
            <p:cNvCxnSpPr/>
            <p:nvPr/>
          </p:nvCxnSpPr>
          <p:spPr>
            <a:xfrm flipV="1">
              <a:off x="20893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197" name="Straight Connector 196"/>
            <p:cNvCxnSpPr/>
            <p:nvPr/>
          </p:nvCxnSpPr>
          <p:spPr>
            <a:xfrm flipV="1">
              <a:off x="22477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199" name="Straight Connector 198"/>
            <p:cNvCxnSpPr/>
            <p:nvPr/>
          </p:nvCxnSpPr>
          <p:spPr>
            <a:xfrm flipV="1">
              <a:off x="24025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00" name="Straight Connector 199"/>
            <p:cNvCxnSpPr/>
            <p:nvPr/>
          </p:nvCxnSpPr>
          <p:spPr>
            <a:xfrm flipV="1">
              <a:off x="25609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01" name="Straight Connector 200"/>
            <p:cNvCxnSpPr/>
            <p:nvPr/>
          </p:nvCxnSpPr>
          <p:spPr>
            <a:xfrm flipV="1">
              <a:off x="27193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02" name="Straight Connector 201"/>
            <p:cNvCxnSpPr/>
            <p:nvPr/>
          </p:nvCxnSpPr>
          <p:spPr>
            <a:xfrm flipV="1">
              <a:off x="28777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03" name="Straight Connector 202"/>
            <p:cNvCxnSpPr/>
            <p:nvPr/>
          </p:nvCxnSpPr>
          <p:spPr>
            <a:xfrm flipV="1">
              <a:off x="30325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flipV="1">
              <a:off x="3200400" y="3587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29" name="Straight Connector 228"/>
            <p:cNvCxnSpPr/>
            <p:nvPr/>
          </p:nvCxnSpPr>
          <p:spPr>
            <a:xfrm flipV="1">
              <a:off x="3210705" y="3731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30" name="Straight Connector 229"/>
            <p:cNvCxnSpPr/>
            <p:nvPr/>
          </p:nvCxnSpPr>
          <p:spPr>
            <a:xfrm flipV="1">
              <a:off x="3210705" y="3443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31" name="Straight Connector 230"/>
            <p:cNvCxnSpPr/>
            <p:nvPr/>
          </p:nvCxnSpPr>
          <p:spPr>
            <a:xfrm flipV="1">
              <a:off x="3210705" y="3299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33" name="Straight Connector 232"/>
            <p:cNvCxnSpPr/>
            <p:nvPr/>
          </p:nvCxnSpPr>
          <p:spPr>
            <a:xfrm flipV="1">
              <a:off x="3200400" y="4145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34" name="Straight Connector 233"/>
            <p:cNvCxnSpPr/>
            <p:nvPr/>
          </p:nvCxnSpPr>
          <p:spPr>
            <a:xfrm flipV="1">
              <a:off x="3210705" y="4282415"/>
              <a:ext cx="218295" cy="216513"/>
            </a:xfrm>
            <a:prstGeom prst="line">
              <a:avLst/>
            </a:prstGeom>
            <a:ln cap="rnd">
              <a:prstDash val="sysDash"/>
            </a:ln>
          </p:spPr>
          <p:style>
            <a:lnRef idx="2">
              <a:schemeClr val="accent1"/>
            </a:lnRef>
            <a:fillRef idx="0">
              <a:schemeClr val="accent1"/>
            </a:fillRef>
            <a:effectRef idx="1">
              <a:schemeClr val="accent1"/>
            </a:effectRef>
            <a:fontRef idx="minor">
              <a:schemeClr val="tx1"/>
            </a:fontRef>
          </p:style>
        </p:cxnSp>
        <p:cxnSp>
          <p:nvCxnSpPr>
            <p:cNvPr id="235" name="Straight Connector 234"/>
            <p:cNvCxnSpPr/>
            <p:nvPr/>
          </p:nvCxnSpPr>
          <p:spPr>
            <a:xfrm flipV="1">
              <a:off x="3210705" y="40124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36" name="Straight Connector 235"/>
            <p:cNvCxnSpPr/>
            <p:nvPr/>
          </p:nvCxnSpPr>
          <p:spPr>
            <a:xfrm flipV="1">
              <a:off x="3210705" y="3875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238" name="Straight Connector 237"/>
            <p:cNvCxnSpPr/>
            <p:nvPr/>
          </p:nvCxnSpPr>
          <p:spPr>
            <a:xfrm flipV="1">
              <a:off x="3200400" y="4434815"/>
              <a:ext cx="218295" cy="216513"/>
            </a:xfrm>
            <a:prstGeom prst="line">
              <a:avLst/>
            </a:prstGeom>
            <a:ln cap="rnd">
              <a:prstDash val="sysDot"/>
            </a:ln>
          </p:spPr>
          <p:style>
            <a:lnRef idx="2">
              <a:schemeClr val="accent1"/>
            </a:lnRef>
            <a:fillRef idx="0">
              <a:schemeClr val="accent1"/>
            </a:fillRef>
            <a:effectRef idx="1">
              <a:schemeClr val="accent1"/>
            </a:effectRef>
            <a:fontRef idx="minor">
              <a:schemeClr val="tx1"/>
            </a:fontRef>
          </p:style>
        </p:cxnSp>
        <p:cxnSp>
          <p:nvCxnSpPr>
            <p:cNvPr id="239" name="Straight Connector 238"/>
            <p:cNvCxnSpPr/>
            <p:nvPr/>
          </p:nvCxnSpPr>
          <p:spPr>
            <a:xfrm flipV="1">
              <a:off x="3210705" y="4545902"/>
              <a:ext cx="218295" cy="216513"/>
            </a:xfrm>
            <a:prstGeom prst="line">
              <a:avLst/>
            </a:prstGeom>
            <a:ln w="12700" cap="rnd" cmpd="sng">
              <a:prstDash val="sysDot"/>
            </a:ln>
          </p:spPr>
          <p:style>
            <a:lnRef idx="2">
              <a:schemeClr val="accent1"/>
            </a:lnRef>
            <a:fillRef idx="0">
              <a:schemeClr val="accent1"/>
            </a:fillRef>
            <a:effectRef idx="1">
              <a:schemeClr val="accent1"/>
            </a:effectRef>
            <a:fontRef idx="minor">
              <a:schemeClr val="tx1"/>
            </a:fontRef>
          </p:style>
        </p:cxnSp>
        <p:cxnSp>
          <p:nvCxnSpPr>
            <p:cNvPr id="240" name="Straight Connector 239"/>
            <p:cNvCxnSpPr/>
            <p:nvPr/>
          </p:nvCxnSpPr>
          <p:spPr>
            <a:xfrm flipV="1">
              <a:off x="3200400" y="4698302"/>
              <a:ext cx="218295" cy="216513"/>
            </a:xfrm>
            <a:prstGeom prst="line">
              <a:avLst/>
            </a:prstGeom>
            <a:ln w="12700" cap="rnd" cmpd="sng">
              <a:prstDash val="sysDot"/>
            </a:ln>
          </p:spPr>
          <p:style>
            <a:lnRef idx="2">
              <a:schemeClr val="accent1"/>
            </a:lnRef>
            <a:fillRef idx="0">
              <a:schemeClr val="accent1"/>
            </a:fillRef>
            <a:effectRef idx="1">
              <a:schemeClr val="accent1"/>
            </a:effectRef>
            <a:fontRef idx="minor">
              <a:schemeClr val="tx1"/>
            </a:fontRef>
          </p:style>
        </p:cxnSp>
      </p:grpSp>
      <p:sp>
        <p:nvSpPr>
          <p:cNvPr id="244" name="Rectangle 4"/>
          <p:cNvSpPr>
            <a:spLocks noChangeArrowheads="1"/>
          </p:cNvSpPr>
          <p:nvPr/>
        </p:nvSpPr>
        <p:spPr bwMode="auto">
          <a:xfrm>
            <a:off x="1383224" y="7139410"/>
            <a:ext cx="1665490"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12 months (mode 2)</a:t>
            </a:r>
            <a:endParaRPr lang="en-US" sz="1400" dirty="0">
              <a:latin typeface="Calibri" charset="0"/>
            </a:endParaRPr>
          </a:p>
        </p:txBody>
      </p:sp>
      <p:sp>
        <p:nvSpPr>
          <p:cNvPr id="245" name="Rectangle 5"/>
          <p:cNvSpPr>
            <a:spLocks noChangeArrowheads="1"/>
          </p:cNvSpPr>
          <p:nvPr/>
        </p:nvSpPr>
        <p:spPr bwMode="auto">
          <a:xfrm rot="16200000">
            <a:off x="163544" y="5977441"/>
            <a:ext cx="1704764"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14 samples (mode 1)</a:t>
            </a:r>
            <a:endParaRPr lang="en-US" sz="1400" dirty="0">
              <a:latin typeface="Calibri" charset="0"/>
            </a:endParaRPr>
          </a:p>
        </p:txBody>
      </p:sp>
      <p:grpSp>
        <p:nvGrpSpPr>
          <p:cNvPr id="5" name="Group 283"/>
          <p:cNvGrpSpPr/>
          <p:nvPr/>
        </p:nvGrpSpPr>
        <p:grpSpPr>
          <a:xfrm>
            <a:off x="7148502" y="4263126"/>
            <a:ext cx="2494016" cy="2381869"/>
            <a:chOff x="6553200" y="2488319"/>
            <a:chExt cx="2133600" cy="2159881"/>
          </a:xfrm>
        </p:grpSpPr>
        <p:sp>
          <p:nvSpPr>
            <p:cNvPr id="285" name="Cube 284"/>
            <p:cNvSpPr/>
            <p:nvPr/>
          </p:nvSpPr>
          <p:spPr>
            <a:xfrm>
              <a:off x="6553200" y="2498442"/>
              <a:ext cx="2125692" cy="2149758"/>
            </a:xfrm>
            <a:prstGeom prst="cube">
              <a:avLst>
                <a:gd name="adj" fmla="val 10062"/>
              </a:avLst>
            </a:prstGeom>
            <a:solidFill>
              <a:schemeClr val="accent6"/>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86" name="Straight Connector 285"/>
            <p:cNvCxnSpPr/>
            <p:nvPr/>
          </p:nvCxnSpPr>
          <p:spPr>
            <a:xfrm>
              <a:off x="6562009" y="3954361"/>
              <a:ext cx="1890000" cy="1588"/>
            </a:xfrm>
            <a:prstGeom prst="line">
              <a:avLst/>
            </a:prstGeom>
            <a:ln>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87" name="Straight Connector 286"/>
            <p:cNvCxnSpPr/>
            <p:nvPr/>
          </p:nvCxnSpPr>
          <p:spPr>
            <a:xfrm rot="16200000" flipH="1">
              <a:off x="6058332" y="3677443"/>
              <a:ext cx="19399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8" name="Straight Connector 287"/>
            <p:cNvCxnSpPr/>
            <p:nvPr/>
          </p:nvCxnSpPr>
          <p:spPr>
            <a:xfrm rot="16200000" flipH="1">
              <a:off x="6375132" y="3677161"/>
              <a:ext cx="1938338" cy="158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9" name="Straight Connector 288"/>
            <p:cNvCxnSpPr/>
            <p:nvPr/>
          </p:nvCxnSpPr>
          <p:spPr>
            <a:xfrm rot="16200000" flipH="1">
              <a:off x="62167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0" name="Straight Connector 289"/>
            <p:cNvCxnSpPr/>
            <p:nvPr/>
          </p:nvCxnSpPr>
          <p:spPr>
            <a:xfrm rot="16200000" flipH="1">
              <a:off x="59035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1" name="Straight Connector 290"/>
            <p:cNvCxnSpPr/>
            <p:nvPr/>
          </p:nvCxnSpPr>
          <p:spPr>
            <a:xfrm rot="16200000" flipH="1">
              <a:off x="57451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2" name="Straight Connector 291"/>
            <p:cNvCxnSpPr/>
            <p:nvPr/>
          </p:nvCxnSpPr>
          <p:spPr>
            <a:xfrm rot="16200000" flipH="1">
              <a:off x="6846732" y="3677161"/>
              <a:ext cx="19399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3" name="Straight Connector 292"/>
            <p:cNvCxnSpPr/>
            <p:nvPr/>
          </p:nvCxnSpPr>
          <p:spPr>
            <a:xfrm rot="16200000" flipH="1">
              <a:off x="7163532" y="3677161"/>
              <a:ext cx="1938338" cy="158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4" name="Straight Connector 293"/>
            <p:cNvCxnSpPr/>
            <p:nvPr/>
          </p:nvCxnSpPr>
          <p:spPr>
            <a:xfrm rot="16200000" flipH="1">
              <a:off x="70051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5" name="Straight Connector 294"/>
            <p:cNvCxnSpPr/>
            <p:nvPr/>
          </p:nvCxnSpPr>
          <p:spPr>
            <a:xfrm rot="16200000" flipH="1">
              <a:off x="66883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6" name="Straight Connector 295"/>
            <p:cNvCxnSpPr/>
            <p:nvPr/>
          </p:nvCxnSpPr>
          <p:spPr>
            <a:xfrm rot="16200000" flipH="1">
              <a:off x="6533532" y="3677161"/>
              <a:ext cx="1938338"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7" name="Straight Connector 296"/>
            <p:cNvCxnSpPr/>
            <p:nvPr/>
          </p:nvCxnSpPr>
          <p:spPr>
            <a:xfrm rot="16200000" flipH="1">
              <a:off x="7318332" y="3677161"/>
              <a:ext cx="1938338" cy="1587"/>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8" name="Straight Connector 297"/>
            <p:cNvCxnSpPr/>
            <p:nvPr/>
          </p:nvCxnSpPr>
          <p:spPr>
            <a:xfrm>
              <a:off x="6562332" y="4091161"/>
              <a:ext cx="1890000" cy="1588"/>
            </a:xfrm>
            <a:prstGeom prst="line">
              <a:avLst/>
            </a:prstGeom>
            <a:ln w="12700">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299" name="Straight Connector 298"/>
            <p:cNvCxnSpPr/>
            <p:nvPr/>
          </p:nvCxnSpPr>
          <p:spPr>
            <a:xfrm>
              <a:off x="6562009" y="3954361"/>
              <a:ext cx="1890000" cy="1588"/>
            </a:xfrm>
            <a:prstGeom prst="line">
              <a:avLst/>
            </a:prstGeom>
            <a:ln w="12700">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00" name="Straight Connector 299"/>
            <p:cNvCxnSpPr/>
            <p:nvPr/>
          </p:nvCxnSpPr>
          <p:spPr>
            <a:xfrm>
              <a:off x="6562009" y="3813961"/>
              <a:ext cx="1889125" cy="1588"/>
            </a:xfrm>
            <a:prstGeom prst="line">
              <a:avLst/>
            </a:prstGeom>
            <a:ln>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01" name="Straight Connector 300"/>
            <p:cNvCxnSpPr/>
            <p:nvPr/>
          </p:nvCxnSpPr>
          <p:spPr>
            <a:xfrm>
              <a:off x="6562332" y="36771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2" name="Straight Connector 301"/>
            <p:cNvCxnSpPr/>
            <p:nvPr/>
          </p:nvCxnSpPr>
          <p:spPr>
            <a:xfrm>
              <a:off x="6562332" y="35403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3" name="Straight Connector 302"/>
            <p:cNvCxnSpPr/>
            <p:nvPr/>
          </p:nvCxnSpPr>
          <p:spPr>
            <a:xfrm>
              <a:off x="6562009" y="33999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4" name="Straight Connector 303"/>
            <p:cNvCxnSpPr/>
            <p:nvPr/>
          </p:nvCxnSpPr>
          <p:spPr>
            <a:xfrm>
              <a:off x="6562009" y="3263161"/>
              <a:ext cx="1890000"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5" name="Straight Connector 304"/>
            <p:cNvCxnSpPr/>
            <p:nvPr/>
          </p:nvCxnSpPr>
          <p:spPr>
            <a:xfrm>
              <a:off x="6562009" y="31227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6" name="Straight Connector 305"/>
            <p:cNvCxnSpPr/>
            <p:nvPr/>
          </p:nvCxnSpPr>
          <p:spPr>
            <a:xfrm>
              <a:off x="6562009" y="2985961"/>
              <a:ext cx="1889125" cy="3175"/>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7" name="Straight Connector 306"/>
            <p:cNvCxnSpPr/>
            <p:nvPr/>
          </p:nvCxnSpPr>
          <p:spPr>
            <a:xfrm>
              <a:off x="6562009" y="2845561"/>
              <a:ext cx="1889125" cy="1588"/>
            </a:xfrm>
            <a:prstGeom prst="line">
              <a:avLst/>
            </a:prstGeom>
            <a:ln>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9" name="Straight Connector 308"/>
            <p:cNvCxnSpPr/>
            <p:nvPr/>
          </p:nvCxnSpPr>
          <p:spPr>
            <a:xfrm>
              <a:off x="6562332" y="4231561"/>
              <a:ext cx="1890000" cy="1588"/>
            </a:xfrm>
            <a:prstGeom prst="line">
              <a:avLst/>
            </a:prstGeom>
            <a:ln w="12700">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13" name="Straight Connector 312"/>
            <p:cNvCxnSpPr/>
            <p:nvPr/>
          </p:nvCxnSpPr>
          <p:spPr>
            <a:xfrm rot="5400000" flipH="1" flipV="1">
              <a:off x="6704580" y="2489340"/>
              <a:ext cx="218189" cy="216148"/>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8" name="Straight Connector 317"/>
            <p:cNvCxnSpPr/>
            <p:nvPr/>
          </p:nvCxnSpPr>
          <p:spPr>
            <a:xfrm flipV="1">
              <a:off x="68755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1" name="Straight Connector 320"/>
            <p:cNvCxnSpPr/>
            <p:nvPr/>
          </p:nvCxnSpPr>
          <p:spPr>
            <a:xfrm flipV="1">
              <a:off x="70303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3" name="Straight Connector 322"/>
            <p:cNvCxnSpPr/>
            <p:nvPr/>
          </p:nvCxnSpPr>
          <p:spPr>
            <a:xfrm flipV="1">
              <a:off x="71887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4" name="Straight Connector 323"/>
            <p:cNvCxnSpPr/>
            <p:nvPr/>
          </p:nvCxnSpPr>
          <p:spPr>
            <a:xfrm flipV="1">
              <a:off x="73471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5" name="Straight Connector 324"/>
            <p:cNvCxnSpPr/>
            <p:nvPr/>
          </p:nvCxnSpPr>
          <p:spPr>
            <a:xfrm flipV="1">
              <a:off x="75055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6" name="Straight Connector 325"/>
            <p:cNvCxnSpPr/>
            <p:nvPr/>
          </p:nvCxnSpPr>
          <p:spPr>
            <a:xfrm flipV="1">
              <a:off x="76603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7" name="Straight Connector 326"/>
            <p:cNvCxnSpPr/>
            <p:nvPr/>
          </p:nvCxnSpPr>
          <p:spPr>
            <a:xfrm flipV="1">
              <a:off x="78187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8" name="Straight Connector 327"/>
            <p:cNvCxnSpPr/>
            <p:nvPr/>
          </p:nvCxnSpPr>
          <p:spPr>
            <a:xfrm flipV="1">
              <a:off x="79771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9" name="Straight Connector 328"/>
            <p:cNvCxnSpPr/>
            <p:nvPr/>
          </p:nvCxnSpPr>
          <p:spPr>
            <a:xfrm flipV="1">
              <a:off x="81355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0" name="Straight Connector 329"/>
            <p:cNvCxnSpPr/>
            <p:nvPr/>
          </p:nvCxnSpPr>
          <p:spPr>
            <a:xfrm flipV="1">
              <a:off x="8290333" y="2491479"/>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1" name="Straight Connector 330"/>
            <p:cNvCxnSpPr/>
            <p:nvPr/>
          </p:nvCxnSpPr>
          <p:spPr>
            <a:xfrm flipV="1">
              <a:off x="8458200" y="2904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2" name="Straight Connector 331"/>
            <p:cNvCxnSpPr/>
            <p:nvPr/>
          </p:nvCxnSpPr>
          <p:spPr>
            <a:xfrm flipV="1">
              <a:off x="8468505" y="3048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3" name="Straight Connector 332"/>
            <p:cNvCxnSpPr/>
            <p:nvPr/>
          </p:nvCxnSpPr>
          <p:spPr>
            <a:xfrm flipV="1">
              <a:off x="8468505" y="2760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4" name="Straight Connector 333"/>
            <p:cNvCxnSpPr/>
            <p:nvPr/>
          </p:nvCxnSpPr>
          <p:spPr>
            <a:xfrm flipV="1">
              <a:off x="8468505" y="2616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flipV="1">
              <a:off x="8458200" y="3462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2" name="Straight Connector 341"/>
            <p:cNvCxnSpPr/>
            <p:nvPr/>
          </p:nvCxnSpPr>
          <p:spPr>
            <a:xfrm flipV="1">
              <a:off x="8468505" y="3599592"/>
              <a:ext cx="218295" cy="216513"/>
            </a:xfrm>
            <a:prstGeom prst="line">
              <a:avLst/>
            </a:prstGeom>
            <a:ln cap="rnd">
              <a:solidFill>
                <a:schemeClr val="accent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43" name="Straight Connector 342"/>
            <p:cNvCxnSpPr/>
            <p:nvPr/>
          </p:nvCxnSpPr>
          <p:spPr>
            <a:xfrm flipV="1">
              <a:off x="8468505" y="33295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6" name="Straight Connector 345"/>
            <p:cNvCxnSpPr/>
            <p:nvPr/>
          </p:nvCxnSpPr>
          <p:spPr>
            <a:xfrm flipV="1">
              <a:off x="8468505" y="3192792"/>
              <a:ext cx="218295" cy="216513"/>
            </a:xfrm>
            <a:prstGeom prst="line">
              <a:avLst/>
            </a:prstGeom>
            <a:ln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0" name="Straight Connector 349"/>
            <p:cNvCxnSpPr/>
            <p:nvPr/>
          </p:nvCxnSpPr>
          <p:spPr>
            <a:xfrm flipV="1">
              <a:off x="8458200" y="3751992"/>
              <a:ext cx="218295" cy="216513"/>
            </a:xfrm>
            <a:prstGeom prst="line">
              <a:avLst/>
            </a:prstGeom>
            <a:ln cap="rnd">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flipV="1">
              <a:off x="8468505" y="3863079"/>
              <a:ext cx="218295" cy="216513"/>
            </a:xfrm>
            <a:prstGeom prst="line">
              <a:avLst/>
            </a:prstGeom>
            <a:ln w="12700" cap="rnd" cmpd="sng">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V="1">
              <a:off x="8458200" y="4015479"/>
              <a:ext cx="218295" cy="216513"/>
            </a:xfrm>
            <a:prstGeom prst="line">
              <a:avLst/>
            </a:prstGeom>
            <a:ln w="12700" cap="rnd" cmpd="sng">
              <a:solidFill>
                <a:schemeClr val="accent2">
                  <a:lumMod val="75000"/>
                </a:schemeClr>
              </a:solidFill>
              <a:prstDash val="sysDot"/>
            </a:ln>
          </p:spPr>
          <p:style>
            <a:lnRef idx="2">
              <a:schemeClr val="accent1"/>
            </a:lnRef>
            <a:fillRef idx="0">
              <a:schemeClr val="accent1"/>
            </a:fillRef>
            <a:effectRef idx="1">
              <a:schemeClr val="accent1"/>
            </a:effectRef>
            <a:fontRef idx="minor">
              <a:schemeClr val="tx1"/>
            </a:fontRef>
          </p:style>
        </p:cxnSp>
      </p:grpSp>
      <p:grpSp>
        <p:nvGrpSpPr>
          <p:cNvPr id="6" name="Group 352"/>
          <p:cNvGrpSpPr/>
          <p:nvPr/>
        </p:nvGrpSpPr>
        <p:grpSpPr>
          <a:xfrm>
            <a:off x="6881285" y="4515221"/>
            <a:ext cx="2494016" cy="2381869"/>
            <a:chOff x="3886200" y="2485342"/>
            <a:chExt cx="2133600" cy="2159881"/>
          </a:xfrm>
        </p:grpSpPr>
        <p:sp>
          <p:nvSpPr>
            <p:cNvPr id="354" name="Cube 353"/>
            <p:cNvSpPr/>
            <p:nvPr/>
          </p:nvSpPr>
          <p:spPr>
            <a:xfrm>
              <a:off x="3886200" y="2495465"/>
              <a:ext cx="2125692" cy="2149758"/>
            </a:xfrm>
            <a:prstGeom prst="cube">
              <a:avLst>
                <a:gd name="adj" fmla="val 10062"/>
              </a:avLst>
            </a:prstGeom>
            <a:solidFill>
              <a:schemeClr val="accent3"/>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55" name="Straight Connector 354"/>
            <p:cNvCxnSpPr/>
            <p:nvPr/>
          </p:nvCxnSpPr>
          <p:spPr>
            <a:xfrm>
              <a:off x="3895009" y="3951384"/>
              <a:ext cx="1890000" cy="1588"/>
            </a:xfrm>
            <a:prstGeom prst="line">
              <a:avLst/>
            </a:prstGeom>
            <a:ln>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56" name="Straight Connector 355"/>
            <p:cNvCxnSpPr/>
            <p:nvPr/>
          </p:nvCxnSpPr>
          <p:spPr>
            <a:xfrm rot="16200000" flipH="1">
              <a:off x="3391332" y="3674466"/>
              <a:ext cx="19399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57" name="Straight Connector 356"/>
            <p:cNvCxnSpPr/>
            <p:nvPr/>
          </p:nvCxnSpPr>
          <p:spPr>
            <a:xfrm rot="16200000" flipH="1">
              <a:off x="3708132" y="3674184"/>
              <a:ext cx="1938338" cy="1587"/>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58" name="Straight Connector 357"/>
            <p:cNvCxnSpPr/>
            <p:nvPr/>
          </p:nvCxnSpPr>
          <p:spPr>
            <a:xfrm rot="16200000" flipH="1">
              <a:off x="35497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rot="16200000" flipH="1">
              <a:off x="32365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p:nvCxnSpPr>
          <p:spPr>
            <a:xfrm rot="16200000" flipH="1">
              <a:off x="30781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1" name="Straight Connector 360"/>
            <p:cNvCxnSpPr/>
            <p:nvPr/>
          </p:nvCxnSpPr>
          <p:spPr>
            <a:xfrm rot="16200000" flipH="1">
              <a:off x="4179732" y="3674184"/>
              <a:ext cx="19399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rot="16200000" flipH="1">
              <a:off x="4496532" y="3674184"/>
              <a:ext cx="1938338" cy="1587"/>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rot="16200000" flipH="1">
              <a:off x="43381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6" name="Straight Connector 365"/>
            <p:cNvCxnSpPr/>
            <p:nvPr/>
          </p:nvCxnSpPr>
          <p:spPr>
            <a:xfrm rot="16200000" flipH="1">
              <a:off x="40213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rot="16200000" flipH="1">
              <a:off x="3866532" y="3674184"/>
              <a:ext cx="1938338"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rot="16200000" flipH="1">
              <a:off x="4651332" y="3674184"/>
              <a:ext cx="1938338" cy="1587"/>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69" name="Straight Connector 368"/>
            <p:cNvCxnSpPr/>
            <p:nvPr/>
          </p:nvCxnSpPr>
          <p:spPr>
            <a:xfrm>
              <a:off x="3895332" y="4088184"/>
              <a:ext cx="1890000" cy="1588"/>
            </a:xfrm>
            <a:prstGeom prst="line">
              <a:avLst/>
            </a:prstGeom>
            <a:ln w="12700">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70" name="Straight Connector 369"/>
            <p:cNvCxnSpPr/>
            <p:nvPr/>
          </p:nvCxnSpPr>
          <p:spPr>
            <a:xfrm>
              <a:off x="3895009" y="3951384"/>
              <a:ext cx="1890000" cy="1588"/>
            </a:xfrm>
            <a:prstGeom prst="line">
              <a:avLst/>
            </a:prstGeom>
            <a:ln w="12700">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71" name="Straight Connector 370"/>
            <p:cNvCxnSpPr/>
            <p:nvPr/>
          </p:nvCxnSpPr>
          <p:spPr>
            <a:xfrm>
              <a:off x="3895009" y="3810984"/>
              <a:ext cx="1889125" cy="1588"/>
            </a:xfrm>
            <a:prstGeom prst="line">
              <a:avLst/>
            </a:prstGeom>
            <a:ln>
              <a:solidFill>
                <a:schemeClr val="accent3">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72" name="Straight Connector 371"/>
            <p:cNvCxnSpPr/>
            <p:nvPr/>
          </p:nvCxnSpPr>
          <p:spPr>
            <a:xfrm>
              <a:off x="3895332" y="36741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3" name="Straight Connector 372"/>
            <p:cNvCxnSpPr/>
            <p:nvPr/>
          </p:nvCxnSpPr>
          <p:spPr>
            <a:xfrm>
              <a:off x="3895332" y="35373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4" name="Straight Connector 373"/>
            <p:cNvCxnSpPr/>
            <p:nvPr/>
          </p:nvCxnSpPr>
          <p:spPr>
            <a:xfrm>
              <a:off x="3895009" y="33969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5" name="Straight Connector 374"/>
            <p:cNvCxnSpPr/>
            <p:nvPr/>
          </p:nvCxnSpPr>
          <p:spPr>
            <a:xfrm>
              <a:off x="3895009" y="3260184"/>
              <a:ext cx="1890000"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6" name="Straight Connector 375"/>
            <p:cNvCxnSpPr/>
            <p:nvPr/>
          </p:nvCxnSpPr>
          <p:spPr>
            <a:xfrm>
              <a:off x="3895009" y="31197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7" name="Straight Connector 376"/>
            <p:cNvCxnSpPr/>
            <p:nvPr/>
          </p:nvCxnSpPr>
          <p:spPr>
            <a:xfrm>
              <a:off x="3895009" y="2982984"/>
              <a:ext cx="1889125" cy="3175"/>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8" name="Straight Connector 377"/>
            <p:cNvCxnSpPr/>
            <p:nvPr/>
          </p:nvCxnSpPr>
          <p:spPr>
            <a:xfrm>
              <a:off x="3895009" y="2842584"/>
              <a:ext cx="1889125" cy="158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79" name="Straight Connector 378"/>
            <p:cNvCxnSpPr/>
            <p:nvPr/>
          </p:nvCxnSpPr>
          <p:spPr>
            <a:xfrm>
              <a:off x="3895332" y="4228584"/>
              <a:ext cx="1890000" cy="1588"/>
            </a:xfrm>
            <a:prstGeom prst="line">
              <a:avLst/>
            </a:prstGeom>
            <a:ln w="12700">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380" name="Straight Connector 379"/>
            <p:cNvCxnSpPr/>
            <p:nvPr/>
          </p:nvCxnSpPr>
          <p:spPr>
            <a:xfrm rot="5400000" flipH="1" flipV="1">
              <a:off x="4037580" y="2486363"/>
              <a:ext cx="218189" cy="216148"/>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1" name="Straight Connector 380"/>
            <p:cNvCxnSpPr/>
            <p:nvPr/>
          </p:nvCxnSpPr>
          <p:spPr>
            <a:xfrm flipV="1">
              <a:off x="42085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2" name="Straight Connector 381"/>
            <p:cNvCxnSpPr/>
            <p:nvPr/>
          </p:nvCxnSpPr>
          <p:spPr>
            <a:xfrm flipV="1">
              <a:off x="43633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3" name="Straight Connector 382"/>
            <p:cNvCxnSpPr/>
            <p:nvPr/>
          </p:nvCxnSpPr>
          <p:spPr>
            <a:xfrm flipV="1">
              <a:off x="45217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4" name="Straight Connector 383"/>
            <p:cNvCxnSpPr/>
            <p:nvPr/>
          </p:nvCxnSpPr>
          <p:spPr>
            <a:xfrm flipV="1">
              <a:off x="46801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5" name="Straight Connector 384"/>
            <p:cNvCxnSpPr/>
            <p:nvPr/>
          </p:nvCxnSpPr>
          <p:spPr>
            <a:xfrm flipV="1">
              <a:off x="48385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6" name="Straight Connector 385"/>
            <p:cNvCxnSpPr/>
            <p:nvPr/>
          </p:nvCxnSpPr>
          <p:spPr>
            <a:xfrm flipV="1">
              <a:off x="49933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7" name="Straight Connector 386"/>
            <p:cNvCxnSpPr/>
            <p:nvPr/>
          </p:nvCxnSpPr>
          <p:spPr>
            <a:xfrm flipV="1">
              <a:off x="51517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8" name="Straight Connector 387"/>
            <p:cNvCxnSpPr/>
            <p:nvPr/>
          </p:nvCxnSpPr>
          <p:spPr>
            <a:xfrm flipV="1">
              <a:off x="53101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89" name="Straight Connector 388"/>
            <p:cNvCxnSpPr/>
            <p:nvPr/>
          </p:nvCxnSpPr>
          <p:spPr>
            <a:xfrm flipV="1">
              <a:off x="54685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0" name="Straight Connector 389"/>
            <p:cNvCxnSpPr/>
            <p:nvPr/>
          </p:nvCxnSpPr>
          <p:spPr>
            <a:xfrm flipV="1">
              <a:off x="5623333" y="2488502"/>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1" name="Straight Connector 390"/>
            <p:cNvCxnSpPr/>
            <p:nvPr/>
          </p:nvCxnSpPr>
          <p:spPr>
            <a:xfrm flipV="1">
              <a:off x="5791200" y="2901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2" name="Straight Connector 391"/>
            <p:cNvCxnSpPr/>
            <p:nvPr/>
          </p:nvCxnSpPr>
          <p:spPr>
            <a:xfrm flipV="1">
              <a:off x="5801505" y="3045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3" name="Straight Connector 392"/>
            <p:cNvCxnSpPr/>
            <p:nvPr/>
          </p:nvCxnSpPr>
          <p:spPr>
            <a:xfrm flipV="1">
              <a:off x="5801505" y="2757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4" name="Straight Connector 393"/>
            <p:cNvCxnSpPr/>
            <p:nvPr/>
          </p:nvCxnSpPr>
          <p:spPr>
            <a:xfrm flipV="1">
              <a:off x="5801505" y="2613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5" name="Straight Connector 394"/>
            <p:cNvCxnSpPr/>
            <p:nvPr/>
          </p:nvCxnSpPr>
          <p:spPr>
            <a:xfrm flipV="1">
              <a:off x="5791200" y="3459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6" name="Straight Connector 395"/>
            <p:cNvCxnSpPr/>
            <p:nvPr/>
          </p:nvCxnSpPr>
          <p:spPr>
            <a:xfrm flipV="1">
              <a:off x="5801505" y="3596615"/>
              <a:ext cx="218295" cy="216513"/>
            </a:xfrm>
            <a:prstGeom prst="line">
              <a:avLst/>
            </a:prstGeom>
            <a:ln cap="rnd">
              <a:solidFill>
                <a:schemeClr val="accent3">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97" name="Straight Connector 396"/>
            <p:cNvCxnSpPr/>
            <p:nvPr/>
          </p:nvCxnSpPr>
          <p:spPr>
            <a:xfrm flipV="1">
              <a:off x="5801505" y="33266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8" name="Straight Connector 397"/>
            <p:cNvCxnSpPr/>
            <p:nvPr/>
          </p:nvCxnSpPr>
          <p:spPr>
            <a:xfrm flipV="1">
              <a:off x="5801505" y="3189815"/>
              <a:ext cx="218295" cy="216513"/>
            </a:xfrm>
            <a:prstGeom prst="line">
              <a:avLst/>
            </a:prstGeom>
            <a:ln cap="rnd">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399" name="Straight Connector 398"/>
            <p:cNvCxnSpPr/>
            <p:nvPr/>
          </p:nvCxnSpPr>
          <p:spPr>
            <a:xfrm flipV="1">
              <a:off x="5791200" y="3749015"/>
              <a:ext cx="218295" cy="216513"/>
            </a:xfrm>
            <a:prstGeom prst="line">
              <a:avLst/>
            </a:prstGeom>
            <a:ln cap="rnd">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400" name="Straight Connector 399"/>
            <p:cNvCxnSpPr/>
            <p:nvPr/>
          </p:nvCxnSpPr>
          <p:spPr>
            <a:xfrm flipV="1">
              <a:off x="5801505" y="3860102"/>
              <a:ext cx="218295" cy="216513"/>
            </a:xfrm>
            <a:prstGeom prst="line">
              <a:avLst/>
            </a:prstGeom>
            <a:ln w="12700" cap="rnd" cmpd="sng">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401" name="Straight Connector 400"/>
            <p:cNvCxnSpPr/>
            <p:nvPr/>
          </p:nvCxnSpPr>
          <p:spPr>
            <a:xfrm flipV="1">
              <a:off x="5791200" y="4012502"/>
              <a:ext cx="218295" cy="216513"/>
            </a:xfrm>
            <a:prstGeom prst="line">
              <a:avLst/>
            </a:prstGeom>
            <a:ln w="12700" cap="rnd" cmpd="sng">
              <a:solidFill>
                <a:schemeClr val="accent3">
                  <a:lumMod val="50000"/>
                </a:schemeClr>
              </a:solidFill>
              <a:prstDash val="sysDot"/>
            </a:ln>
          </p:spPr>
          <p:style>
            <a:lnRef idx="2">
              <a:schemeClr val="accent1"/>
            </a:lnRef>
            <a:fillRef idx="0">
              <a:schemeClr val="accent1"/>
            </a:fillRef>
            <a:effectRef idx="1">
              <a:schemeClr val="accent1"/>
            </a:effectRef>
            <a:fontRef idx="minor">
              <a:schemeClr val="tx1"/>
            </a:fontRef>
          </p:style>
        </p:cxnSp>
      </p:grpSp>
      <p:grpSp>
        <p:nvGrpSpPr>
          <p:cNvPr id="7" name="Group 401"/>
          <p:cNvGrpSpPr/>
          <p:nvPr/>
        </p:nvGrpSpPr>
        <p:grpSpPr>
          <a:xfrm>
            <a:off x="6625714" y="4757541"/>
            <a:ext cx="2494016" cy="2381869"/>
            <a:chOff x="1295400" y="3171142"/>
            <a:chExt cx="2133600" cy="2159881"/>
          </a:xfrm>
        </p:grpSpPr>
        <p:sp>
          <p:nvSpPr>
            <p:cNvPr id="403" name="Cube 402"/>
            <p:cNvSpPr/>
            <p:nvPr/>
          </p:nvSpPr>
          <p:spPr>
            <a:xfrm>
              <a:off x="1295400" y="3181265"/>
              <a:ext cx="2125692" cy="2149758"/>
            </a:xfrm>
            <a:prstGeom prst="cube">
              <a:avLst>
                <a:gd name="adj" fmla="val 10062"/>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404" name="Straight Connector 403"/>
            <p:cNvCxnSpPr/>
            <p:nvPr/>
          </p:nvCxnSpPr>
          <p:spPr>
            <a:xfrm>
              <a:off x="1304209" y="4637184"/>
              <a:ext cx="1890000" cy="1588"/>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405" name="Straight Connector 404"/>
            <p:cNvCxnSpPr/>
            <p:nvPr/>
          </p:nvCxnSpPr>
          <p:spPr>
            <a:xfrm rot="16200000" flipH="1">
              <a:off x="800532" y="4360266"/>
              <a:ext cx="19399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06" name="Straight Connector 405"/>
            <p:cNvCxnSpPr/>
            <p:nvPr/>
          </p:nvCxnSpPr>
          <p:spPr>
            <a:xfrm rot="16200000" flipH="1">
              <a:off x="1117332" y="4359984"/>
              <a:ext cx="1938338" cy="1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07" name="Straight Connector 406"/>
            <p:cNvCxnSpPr/>
            <p:nvPr/>
          </p:nvCxnSpPr>
          <p:spPr>
            <a:xfrm rot="16200000" flipH="1">
              <a:off x="9589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08" name="Straight Connector 407"/>
            <p:cNvCxnSpPr/>
            <p:nvPr/>
          </p:nvCxnSpPr>
          <p:spPr>
            <a:xfrm rot="16200000" flipH="1">
              <a:off x="6457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09" name="Straight Connector 408"/>
            <p:cNvCxnSpPr/>
            <p:nvPr/>
          </p:nvCxnSpPr>
          <p:spPr>
            <a:xfrm rot="16200000" flipH="1">
              <a:off x="4873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0" name="Straight Connector 409"/>
            <p:cNvCxnSpPr/>
            <p:nvPr/>
          </p:nvCxnSpPr>
          <p:spPr>
            <a:xfrm rot="16200000" flipH="1">
              <a:off x="1588932" y="4359984"/>
              <a:ext cx="19399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rot="16200000" flipH="1">
              <a:off x="1905732" y="4359984"/>
              <a:ext cx="1938338" cy="1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12" name="Straight Connector 411"/>
            <p:cNvCxnSpPr/>
            <p:nvPr/>
          </p:nvCxnSpPr>
          <p:spPr>
            <a:xfrm rot="16200000" flipH="1">
              <a:off x="17473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3" name="Straight Connector 412"/>
            <p:cNvCxnSpPr/>
            <p:nvPr/>
          </p:nvCxnSpPr>
          <p:spPr>
            <a:xfrm rot="16200000" flipH="1">
              <a:off x="14305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4" name="Straight Connector 413"/>
            <p:cNvCxnSpPr/>
            <p:nvPr/>
          </p:nvCxnSpPr>
          <p:spPr>
            <a:xfrm rot="16200000" flipH="1">
              <a:off x="1275732" y="4359984"/>
              <a:ext cx="1938338"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5" name="Straight Connector 414"/>
            <p:cNvCxnSpPr/>
            <p:nvPr/>
          </p:nvCxnSpPr>
          <p:spPr>
            <a:xfrm rot="16200000" flipH="1">
              <a:off x="2060532" y="4359984"/>
              <a:ext cx="1938338" cy="1587"/>
            </a:xfrm>
            <a:prstGeom prst="line">
              <a:avLst/>
            </a:prstGeom>
          </p:spPr>
          <p:style>
            <a:lnRef idx="2">
              <a:schemeClr val="accent1"/>
            </a:lnRef>
            <a:fillRef idx="0">
              <a:schemeClr val="accent1"/>
            </a:fillRef>
            <a:effectRef idx="1">
              <a:schemeClr val="accent1"/>
            </a:effectRef>
            <a:fontRef idx="minor">
              <a:schemeClr val="tx1"/>
            </a:fontRef>
          </p:style>
        </p:cxnSp>
        <p:cxnSp>
          <p:nvCxnSpPr>
            <p:cNvPr id="416" name="Straight Connector 415"/>
            <p:cNvCxnSpPr/>
            <p:nvPr/>
          </p:nvCxnSpPr>
          <p:spPr>
            <a:xfrm>
              <a:off x="1304532" y="4773984"/>
              <a:ext cx="1890000" cy="1588"/>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417" name="Straight Connector 416"/>
            <p:cNvCxnSpPr/>
            <p:nvPr/>
          </p:nvCxnSpPr>
          <p:spPr>
            <a:xfrm>
              <a:off x="1304209" y="4637184"/>
              <a:ext cx="1890000" cy="1588"/>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418" name="Straight Connector 417"/>
            <p:cNvCxnSpPr/>
            <p:nvPr/>
          </p:nvCxnSpPr>
          <p:spPr>
            <a:xfrm>
              <a:off x="1304209" y="4496784"/>
              <a:ext cx="1889125" cy="158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419" name="Straight Connector 418"/>
            <p:cNvCxnSpPr/>
            <p:nvPr/>
          </p:nvCxnSpPr>
          <p:spPr>
            <a:xfrm>
              <a:off x="1304532" y="43599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0" name="Straight Connector 419"/>
            <p:cNvCxnSpPr/>
            <p:nvPr/>
          </p:nvCxnSpPr>
          <p:spPr>
            <a:xfrm>
              <a:off x="1304532" y="42231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1" name="Straight Connector 420"/>
            <p:cNvCxnSpPr/>
            <p:nvPr/>
          </p:nvCxnSpPr>
          <p:spPr>
            <a:xfrm>
              <a:off x="1304209" y="40827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2" name="Straight Connector 421"/>
            <p:cNvCxnSpPr/>
            <p:nvPr/>
          </p:nvCxnSpPr>
          <p:spPr>
            <a:xfrm>
              <a:off x="1304209" y="3945984"/>
              <a:ext cx="189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3" name="Straight Connector 422"/>
            <p:cNvCxnSpPr/>
            <p:nvPr/>
          </p:nvCxnSpPr>
          <p:spPr>
            <a:xfrm>
              <a:off x="1304209" y="38055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4" name="Straight Connector 423"/>
            <p:cNvCxnSpPr/>
            <p:nvPr/>
          </p:nvCxnSpPr>
          <p:spPr>
            <a:xfrm>
              <a:off x="1304209" y="3668784"/>
              <a:ext cx="1889125"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425" name="Straight Connector 424"/>
            <p:cNvCxnSpPr/>
            <p:nvPr/>
          </p:nvCxnSpPr>
          <p:spPr>
            <a:xfrm>
              <a:off x="1304209" y="3528384"/>
              <a:ext cx="188912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34" name="Straight Connector 433"/>
            <p:cNvCxnSpPr/>
            <p:nvPr/>
          </p:nvCxnSpPr>
          <p:spPr>
            <a:xfrm>
              <a:off x="1304532" y="4914384"/>
              <a:ext cx="1890000" cy="1588"/>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cxnSp>
          <p:nvCxnSpPr>
            <p:cNvPr id="445" name="Straight Connector 444"/>
            <p:cNvCxnSpPr/>
            <p:nvPr/>
          </p:nvCxnSpPr>
          <p:spPr>
            <a:xfrm rot="5400000" flipH="1" flipV="1">
              <a:off x="1446780" y="3172163"/>
              <a:ext cx="218189" cy="216148"/>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47" name="Straight Connector 446"/>
            <p:cNvCxnSpPr/>
            <p:nvPr/>
          </p:nvCxnSpPr>
          <p:spPr>
            <a:xfrm flipV="1">
              <a:off x="16177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49" name="Straight Connector 448"/>
            <p:cNvCxnSpPr/>
            <p:nvPr/>
          </p:nvCxnSpPr>
          <p:spPr>
            <a:xfrm flipV="1">
              <a:off x="17725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51" name="Straight Connector 450"/>
            <p:cNvCxnSpPr/>
            <p:nvPr/>
          </p:nvCxnSpPr>
          <p:spPr>
            <a:xfrm flipV="1">
              <a:off x="19309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85" name="Straight Connector 484"/>
            <p:cNvCxnSpPr/>
            <p:nvPr/>
          </p:nvCxnSpPr>
          <p:spPr>
            <a:xfrm flipV="1">
              <a:off x="20893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86" name="Straight Connector 485"/>
            <p:cNvCxnSpPr/>
            <p:nvPr/>
          </p:nvCxnSpPr>
          <p:spPr>
            <a:xfrm flipV="1">
              <a:off x="22477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87" name="Straight Connector 486"/>
            <p:cNvCxnSpPr/>
            <p:nvPr/>
          </p:nvCxnSpPr>
          <p:spPr>
            <a:xfrm flipV="1">
              <a:off x="24025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88" name="Straight Connector 487"/>
            <p:cNvCxnSpPr/>
            <p:nvPr/>
          </p:nvCxnSpPr>
          <p:spPr>
            <a:xfrm flipV="1">
              <a:off x="25609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89" name="Straight Connector 488"/>
            <p:cNvCxnSpPr/>
            <p:nvPr/>
          </p:nvCxnSpPr>
          <p:spPr>
            <a:xfrm flipV="1">
              <a:off x="27193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0" name="Straight Connector 489"/>
            <p:cNvCxnSpPr/>
            <p:nvPr/>
          </p:nvCxnSpPr>
          <p:spPr>
            <a:xfrm flipV="1">
              <a:off x="28777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1" name="Straight Connector 490"/>
            <p:cNvCxnSpPr/>
            <p:nvPr/>
          </p:nvCxnSpPr>
          <p:spPr>
            <a:xfrm flipV="1">
              <a:off x="3032533" y="3174302"/>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2" name="Straight Connector 491"/>
            <p:cNvCxnSpPr/>
            <p:nvPr/>
          </p:nvCxnSpPr>
          <p:spPr>
            <a:xfrm flipV="1">
              <a:off x="3200400" y="3587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3" name="Straight Connector 492"/>
            <p:cNvCxnSpPr/>
            <p:nvPr/>
          </p:nvCxnSpPr>
          <p:spPr>
            <a:xfrm flipV="1">
              <a:off x="3210705" y="3731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4" name="Straight Connector 493"/>
            <p:cNvCxnSpPr/>
            <p:nvPr/>
          </p:nvCxnSpPr>
          <p:spPr>
            <a:xfrm flipV="1">
              <a:off x="3210705" y="3443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5" name="Straight Connector 494"/>
            <p:cNvCxnSpPr/>
            <p:nvPr/>
          </p:nvCxnSpPr>
          <p:spPr>
            <a:xfrm flipV="1">
              <a:off x="3210705" y="3299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6" name="Straight Connector 495"/>
            <p:cNvCxnSpPr/>
            <p:nvPr/>
          </p:nvCxnSpPr>
          <p:spPr>
            <a:xfrm flipV="1">
              <a:off x="3200400" y="4145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7" name="Straight Connector 496"/>
            <p:cNvCxnSpPr/>
            <p:nvPr/>
          </p:nvCxnSpPr>
          <p:spPr>
            <a:xfrm flipV="1">
              <a:off x="3210705" y="4282415"/>
              <a:ext cx="218295" cy="216513"/>
            </a:xfrm>
            <a:prstGeom prst="line">
              <a:avLst/>
            </a:prstGeom>
            <a:ln cap="rnd">
              <a:prstDash val="sysDash"/>
            </a:ln>
          </p:spPr>
          <p:style>
            <a:lnRef idx="2">
              <a:schemeClr val="accent1"/>
            </a:lnRef>
            <a:fillRef idx="0">
              <a:schemeClr val="accent1"/>
            </a:fillRef>
            <a:effectRef idx="1">
              <a:schemeClr val="accent1"/>
            </a:effectRef>
            <a:fontRef idx="minor">
              <a:schemeClr val="tx1"/>
            </a:fontRef>
          </p:style>
        </p:cxnSp>
        <p:cxnSp>
          <p:nvCxnSpPr>
            <p:cNvPr id="498" name="Straight Connector 497"/>
            <p:cNvCxnSpPr/>
            <p:nvPr/>
          </p:nvCxnSpPr>
          <p:spPr>
            <a:xfrm flipV="1">
              <a:off x="3210705" y="40124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499" name="Straight Connector 498"/>
            <p:cNvCxnSpPr/>
            <p:nvPr/>
          </p:nvCxnSpPr>
          <p:spPr>
            <a:xfrm flipV="1">
              <a:off x="3210705" y="3875615"/>
              <a:ext cx="218295" cy="216513"/>
            </a:xfrm>
            <a:prstGeom prst="line">
              <a:avLst/>
            </a:prstGeom>
            <a:ln cap="rnd"/>
          </p:spPr>
          <p:style>
            <a:lnRef idx="2">
              <a:schemeClr val="accent1"/>
            </a:lnRef>
            <a:fillRef idx="0">
              <a:schemeClr val="accent1"/>
            </a:fillRef>
            <a:effectRef idx="1">
              <a:schemeClr val="accent1"/>
            </a:effectRef>
            <a:fontRef idx="minor">
              <a:schemeClr val="tx1"/>
            </a:fontRef>
          </p:style>
        </p:cxnSp>
        <p:cxnSp>
          <p:nvCxnSpPr>
            <p:cNvPr id="500" name="Straight Connector 499"/>
            <p:cNvCxnSpPr/>
            <p:nvPr/>
          </p:nvCxnSpPr>
          <p:spPr>
            <a:xfrm flipV="1">
              <a:off x="3200400" y="4434815"/>
              <a:ext cx="218295" cy="216513"/>
            </a:xfrm>
            <a:prstGeom prst="line">
              <a:avLst/>
            </a:prstGeom>
            <a:ln cap="rnd">
              <a:prstDash val="sysDot"/>
            </a:ln>
          </p:spPr>
          <p:style>
            <a:lnRef idx="2">
              <a:schemeClr val="accent1"/>
            </a:lnRef>
            <a:fillRef idx="0">
              <a:schemeClr val="accent1"/>
            </a:fillRef>
            <a:effectRef idx="1">
              <a:schemeClr val="accent1"/>
            </a:effectRef>
            <a:fontRef idx="minor">
              <a:schemeClr val="tx1"/>
            </a:fontRef>
          </p:style>
        </p:cxnSp>
        <p:cxnSp>
          <p:nvCxnSpPr>
            <p:cNvPr id="501" name="Straight Connector 500"/>
            <p:cNvCxnSpPr/>
            <p:nvPr/>
          </p:nvCxnSpPr>
          <p:spPr>
            <a:xfrm flipV="1">
              <a:off x="3210705" y="4545902"/>
              <a:ext cx="218295" cy="216513"/>
            </a:xfrm>
            <a:prstGeom prst="line">
              <a:avLst/>
            </a:prstGeom>
            <a:ln w="12700" cap="rnd" cmpd="sng">
              <a:prstDash val="sysDot"/>
            </a:ln>
          </p:spPr>
          <p:style>
            <a:lnRef idx="2">
              <a:schemeClr val="accent1"/>
            </a:lnRef>
            <a:fillRef idx="0">
              <a:schemeClr val="accent1"/>
            </a:fillRef>
            <a:effectRef idx="1">
              <a:schemeClr val="accent1"/>
            </a:effectRef>
            <a:fontRef idx="minor">
              <a:schemeClr val="tx1"/>
            </a:fontRef>
          </p:style>
        </p:cxnSp>
        <p:cxnSp>
          <p:nvCxnSpPr>
            <p:cNvPr id="502" name="Straight Connector 501"/>
            <p:cNvCxnSpPr/>
            <p:nvPr/>
          </p:nvCxnSpPr>
          <p:spPr>
            <a:xfrm flipV="1">
              <a:off x="3200400" y="4698302"/>
              <a:ext cx="218295" cy="216513"/>
            </a:xfrm>
            <a:prstGeom prst="line">
              <a:avLst/>
            </a:prstGeom>
            <a:ln w="12700" cap="rnd" cmpd="sng">
              <a:prstDash val="sysDot"/>
            </a:ln>
          </p:spPr>
          <p:style>
            <a:lnRef idx="2">
              <a:schemeClr val="accent1"/>
            </a:lnRef>
            <a:fillRef idx="0">
              <a:schemeClr val="accent1"/>
            </a:fillRef>
            <a:effectRef idx="1">
              <a:schemeClr val="accent1"/>
            </a:effectRef>
            <a:fontRef idx="minor">
              <a:schemeClr val="tx1"/>
            </a:fontRef>
          </p:style>
        </p:cxnSp>
      </p:grpSp>
      <p:sp>
        <p:nvSpPr>
          <p:cNvPr id="503" name="Rectangle 4"/>
          <p:cNvSpPr>
            <a:spLocks noChangeArrowheads="1"/>
          </p:cNvSpPr>
          <p:nvPr/>
        </p:nvSpPr>
        <p:spPr bwMode="auto">
          <a:xfrm>
            <a:off x="6727543" y="7139410"/>
            <a:ext cx="1665490"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12 months (mode 2)</a:t>
            </a:r>
            <a:endParaRPr lang="en-US" sz="1400" dirty="0">
              <a:latin typeface="Calibri" charset="0"/>
            </a:endParaRPr>
          </a:p>
        </p:txBody>
      </p:sp>
      <p:sp>
        <p:nvSpPr>
          <p:cNvPr id="504" name="Rectangle 5"/>
          <p:cNvSpPr>
            <a:spLocks noChangeArrowheads="1"/>
          </p:cNvSpPr>
          <p:nvPr/>
        </p:nvSpPr>
        <p:spPr bwMode="auto">
          <a:xfrm rot="16200000">
            <a:off x="5507863" y="6049645"/>
            <a:ext cx="1704764"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14 samples (mode 1)</a:t>
            </a:r>
            <a:endParaRPr lang="en-US" sz="1400" dirty="0">
              <a:latin typeface="Calibri" charset="0"/>
            </a:endParaRPr>
          </a:p>
        </p:txBody>
      </p:sp>
      <p:sp>
        <p:nvSpPr>
          <p:cNvPr id="505" name="Rectangle 6"/>
          <p:cNvSpPr>
            <a:spLocks noChangeArrowheads="1"/>
          </p:cNvSpPr>
          <p:nvPr/>
        </p:nvSpPr>
        <p:spPr bwMode="auto">
          <a:xfrm rot="18804425">
            <a:off x="5889975" y="4215573"/>
            <a:ext cx="1720753" cy="523220"/>
          </a:xfrm>
          <a:prstGeom prst="rect">
            <a:avLst/>
          </a:prstGeom>
          <a:noFill/>
          <a:ln w="9525">
            <a:noFill/>
            <a:miter lim="800000"/>
            <a:headEnd/>
            <a:tailEnd/>
          </a:ln>
        </p:spPr>
        <p:txBody>
          <a:bodyPr wrap="square">
            <a:prstTxWarp prst="textNoShape">
              <a:avLst/>
            </a:prstTxWarp>
            <a:spAutoFit/>
          </a:bodyPr>
          <a:lstStyle/>
          <a:p>
            <a:r>
              <a:rPr lang="en-US" sz="1400" dirty="0" smtClean="0">
                <a:latin typeface="Calibri" charset="0"/>
              </a:rPr>
              <a:t>(mode 3)</a:t>
            </a:r>
          </a:p>
          <a:p>
            <a:r>
              <a:rPr lang="en-US" sz="1400" dirty="0" smtClean="0">
                <a:latin typeface="Calibri" charset="0"/>
              </a:rPr>
              <a:t>3 climate variables</a:t>
            </a:r>
            <a:endParaRPr lang="en-US" sz="1400" dirty="0">
              <a:latin typeface="Calibri" charset="0"/>
            </a:endParaRPr>
          </a:p>
        </p:txBody>
      </p:sp>
      <p:sp>
        <p:nvSpPr>
          <p:cNvPr id="506" name="Rectangle 6"/>
          <p:cNvSpPr>
            <a:spLocks noChangeArrowheads="1"/>
          </p:cNvSpPr>
          <p:nvPr/>
        </p:nvSpPr>
        <p:spPr bwMode="auto">
          <a:xfrm>
            <a:off x="913464" y="3778143"/>
            <a:ext cx="1347724" cy="307777"/>
          </a:xfrm>
          <a:prstGeom prst="rect">
            <a:avLst/>
          </a:prstGeom>
          <a:noFill/>
          <a:ln w="9525">
            <a:noFill/>
            <a:miter lim="800000"/>
            <a:headEnd/>
            <a:tailEnd/>
          </a:ln>
        </p:spPr>
        <p:txBody>
          <a:bodyPr wrap="square">
            <a:prstTxWarp prst="textNoShape">
              <a:avLst/>
            </a:prstTxWarp>
            <a:spAutoFit/>
          </a:bodyPr>
          <a:lstStyle/>
          <a:p>
            <a:r>
              <a:rPr lang="en-US" sz="1400" dirty="0" smtClean="0">
                <a:solidFill>
                  <a:schemeClr val="accent6">
                    <a:lumMod val="75000"/>
                  </a:schemeClr>
                </a:solidFill>
                <a:latin typeface="Calibri" charset="0"/>
              </a:rPr>
              <a:t>Precipitation</a:t>
            </a:r>
            <a:endParaRPr lang="en-US" sz="1400" dirty="0">
              <a:solidFill>
                <a:schemeClr val="accent6">
                  <a:lumMod val="75000"/>
                </a:schemeClr>
              </a:solidFill>
              <a:latin typeface="Calibri" charset="0"/>
            </a:endParaRPr>
          </a:p>
        </p:txBody>
      </p:sp>
      <p:sp>
        <p:nvSpPr>
          <p:cNvPr id="507" name="Rectangle 6"/>
          <p:cNvSpPr>
            <a:spLocks noChangeArrowheads="1"/>
          </p:cNvSpPr>
          <p:nvPr/>
        </p:nvSpPr>
        <p:spPr bwMode="auto">
          <a:xfrm>
            <a:off x="735318" y="4201584"/>
            <a:ext cx="1247008" cy="307777"/>
          </a:xfrm>
          <a:prstGeom prst="rect">
            <a:avLst/>
          </a:prstGeom>
          <a:noFill/>
          <a:ln w="9525">
            <a:noFill/>
            <a:miter lim="800000"/>
            <a:headEnd/>
            <a:tailEnd/>
          </a:ln>
        </p:spPr>
        <p:txBody>
          <a:bodyPr wrap="square">
            <a:prstTxWarp prst="textNoShape">
              <a:avLst/>
            </a:prstTxWarp>
            <a:spAutoFit/>
          </a:bodyPr>
          <a:lstStyle/>
          <a:p>
            <a:r>
              <a:rPr lang="en-US" sz="1400" dirty="0" smtClean="0">
                <a:solidFill>
                  <a:schemeClr val="accent3">
                    <a:lumMod val="50000"/>
                  </a:schemeClr>
                </a:solidFill>
                <a:latin typeface="Calibri" charset="0"/>
              </a:rPr>
              <a:t>Max temp</a:t>
            </a:r>
            <a:endParaRPr lang="en-US" sz="1400" dirty="0">
              <a:solidFill>
                <a:schemeClr val="accent3">
                  <a:lumMod val="50000"/>
                </a:schemeClr>
              </a:solidFill>
              <a:latin typeface="Calibri" charset="0"/>
            </a:endParaRPr>
          </a:p>
        </p:txBody>
      </p:sp>
      <p:sp>
        <p:nvSpPr>
          <p:cNvPr id="508" name="Rectangle 6"/>
          <p:cNvSpPr>
            <a:spLocks noChangeArrowheads="1"/>
          </p:cNvSpPr>
          <p:nvPr/>
        </p:nvSpPr>
        <p:spPr bwMode="auto">
          <a:xfrm>
            <a:off x="356288" y="4621742"/>
            <a:ext cx="1180678" cy="307777"/>
          </a:xfrm>
          <a:prstGeom prst="rect">
            <a:avLst/>
          </a:prstGeom>
          <a:noFill/>
          <a:ln w="9525">
            <a:noFill/>
            <a:miter lim="800000"/>
            <a:headEnd/>
            <a:tailEnd/>
          </a:ln>
        </p:spPr>
        <p:txBody>
          <a:bodyPr wrap="square">
            <a:prstTxWarp prst="textNoShape">
              <a:avLst/>
            </a:prstTxWarp>
            <a:spAutoFit/>
          </a:bodyPr>
          <a:lstStyle/>
          <a:p>
            <a:r>
              <a:rPr lang="en-US" sz="1400" dirty="0" smtClean="0">
                <a:solidFill>
                  <a:schemeClr val="accent1"/>
                </a:solidFill>
                <a:latin typeface="Calibri" charset="0"/>
              </a:rPr>
              <a:t>Min temp</a:t>
            </a:r>
            <a:endParaRPr lang="en-US" sz="1400" dirty="0">
              <a:solidFill>
                <a:schemeClr val="accent1"/>
              </a:solidFill>
              <a:latin typeface="Calibri" charset="0"/>
            </a:endParaRPr>
          </a:p>
        </p:txBody>
      </p:sp>
      <p:sp>
        <p:nvSpPr>
          <p:cNvPr id="308" name="Rectangle 307"/>
          <p:cNvSpPr/>
          <p:nvPr/>
        </p:nvSpPr>
        <p:spPr>
          <a:xfrm>
            <a:off x="1584969" y="1260476"/>
            <a:ext cx="7660191" cy="1500316"/>
          </a:xfrm>
          <a:prstGeom prst="rect">
            <a:avLst/>
          </a:prstGeom>
          <a:solidFill>
            <a:schemeClr val="bg2">
              <a:lumMod val="75000"/>
            </a:schemeClr>
          </a:solidFill>
          <a:ln>
            <a:solidFill>
              <a:schemeClr val="bg2">
                <a:lumMod val="2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0" name="Rectangle 309"/>
          <p:cNvSpPr/>
          <p:nvPr/>
        </p:nvSpPr>
        <p:spPr>
          <a:xfrm>
            <a:off x="1763113" y="1337504"/>
            <a:ext cx="2315872" cy="1339255"/>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1" name="Rectangle 310"/>
          <p:cNvSpPr/>
          <p:nvPr/>
        </p:nvSpPr>
        <p:spPr>
          <a:xfrm>
            <a:off x="1893010" y="1673631"/>
            <a:ext cx="74227" cy="919097"/>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2" name="Rectangle 311"/>
          <p:cNvSpPr/>
          <p:nvPr/>
        </p:nvSpPr>
        <p:spPr>
          <a:xfrm>
            <a:off x="2071154" y="1673631"/>
            <a:ext cx="74227" cy="919097"/>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4" name="Rectangle 313"/>
          <p:cNvSpPr/>
          <p:nvPr/>
        </p:nvSpPr>
        <p:spPr>
          <a:xfrm>
            <a:off x="2249298" y="1673631"/>
            <a:ext cx="74227" cy="919097"/>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15" name="Straight Connector 314"/>
          <p:cNvCxnSpPr/>
          <p:nvPr/>
        </p:nvCxnSpPr>
        <p:spPr>
          <a:xfrm rot="10800000">
            <a:off x="1406825" y="1836443"/>
            <a:ext cx="178145" cy="1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16" name="Straight Connector 315"/>
          <p:cNvCxnSpPr/>
          <p:nvPr/>
        </p:nvCxnSpPr>
        <p:spPr>
          <a:xfrm rot="10800000">
            <a:off x="1406825" y="1920475"/>
            <a:ext cx="178145" cy="1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17" name="Straight Connector 316"/>
          <p:cNvCxnSpPr/>
          <p:nvPr/>
        </p:nvCxnSpPr>
        <p:spPr>
          <a:xfrm rot="10800000">
            <a:off x="1406825" y="1750660"/>
            <a:ext cx="178145" cy="175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9" name="Straight Connector 318"/>
          <p:cNvCxnSpPr/>
          <p:nvPr/>
        </p:nvCxnSpPr>
        <p:spPr>
          <a:xfrm rot="10800000">
            <a:off x="1406825" y="2086787"/>
            <a:ext cx="178145" cy="175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0" name="Straight Connector 319"/>
          <p:cNvCxnSpPr/>
          <p:nvPr/>
        </p:nvCxnSpPr>
        <p:spPr>
          <a:xfrm rot="10800000">
            <a:off x="1406825" y="2170819"/>
            <a:ext cx="178145" cy="1751"/>
          </a:xfrm>
          <a:prstGeom prst="line">
            <a:avLst/>
          </a:prstGeom>
        </p:spPr>
        <p:style>
          <a:lnRef idx="2">
            <a:schemeClr val="accent1"/>
          </a:lnRef>
          <a:fillRef idx="0">
            <a:schemeClr val="accent1"/>
          </a:fillRef>
          <a:effectRef idx="1">
            <a:schemeClr val="accent1"/>
          </a:effectRef>
          <a:fontRef idx="minor">
            <a:schemeClr val="tx1"/>
          </a:fontRef>
        </p:style>
      </p:cxnSp>
      <p:cxnSp>
        <p:nvCxnSpPr>
          <p:cNvPr id="322" name="Straight Connector 321"/>
          <p:cNvCxnSpPr/>
          <p:nvPr/>
        </p:nvCxnSpPr>
        <p:spPr>
          <a:xfrm rot="10800000">
            <a:off x="1406825" y="2001005"/>
            <a:ext cx="178145" cy="1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rot="10800000">
            <a:off x="1406825" y="2338882"/>
            <a:ext cx="178145" cy="1751"/>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337" name="Straight Connector 336"/>
          <p:cNvCxnSpPr/>
          <p:nvPr/>
        </p:nvCxnSpPr>
        <p:spPr>
          <a:xfrm rot="10800000">
            <a:off x="1406825" y="2422914"/>
            <a:ext cx="178145" cy="1751"/>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338" name="Straight Connector 337"/>
          <p:cNvCxnSpPr/>
          <p:nvPr/>
        </p:nvCxnSpPr>
        <p:spPr>
          <a:xfrm rot="10800000">
            <a:off x="1406825" y="2253100"/>
            <a:ext cx="178145" cy="1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9" name="Straight Connector 338"/>
          <p:cNvCxnSpPr/>
          <p:nvPr/>
        </p:nvCxnSpPr>
        <p:spPr>
          <a:xfrm rot="10800000">
            <a:off x="1406825" y="1418035"/>
            <a:ext cx="178145" cy="1751"/>
          </a:xfrm>
          <a:prstGeom prst="line">
            <a:avLst/>
          </a:prstGeom>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rot="10800000">
            <a:off x="1406825" y="1502066"/>
            <a:ext cx="178145" cy="1751"/>
          </a:xfrm>
          <a:prstGeom prst="line">
            <a:avLst/>
          </a:prstGeom>
        </p:spPr>
        <p:style>
          <a:lnRef idx="2">
            <a:schemeClr val="accent1"/>
          </a:lnRef>
          <a:fillRef idx="0">
            <a:schemeClr val="accent1"/>
          </a:fillRef>
          <a:effectRef idx="1">
            <a:schemeClr val="accent1"/>
          </a:effectRef>
          <a:fontRef idx="minor">
            <a:schemeClr val="tx1"/>
          </a:fontRef>
        </p:style>
      </p:cxnSp>
      <p:cxnSp>
        <p:nvCxnSpPr>
          <p:cNvPr id="341" name="Straight Connector 340"/>
          <p:cNvCxnSpPr/>
          <p:nvPr/>
        </p:nvCxnSpPr>
        <p:spPr>
          <a:xfrm rot="10800000">
            <a:off x="1406825" y="1332254"/>
            <a:ext cx="178145" cy="1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4" name="Straight Connector 343"/>
          <p:cNvCxnSpPr/>
          <p:nvPr/>
        </p:nvCxnSpPr>
        <p:spPr>
          <a:xfrm rot="10800000">
            <a:off x="1406825" y="1668380"/>
            <a:ext cx="178145" cy="1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5" name="Straight Connector 344"/>
          <p:cNvCxnSpPr/>
          <p:nvPr/>
        </p:nvCxnSpPr>
        <p:spPr>
          <a:xfrm rot="10800000">
            <a:off x="1406825" y="1582597"/>
            <a:ext cx="178145" cy="1751"/>
          </a:xfrm>
          <a:prstGeom prst="line">
            <a:avLst/>
          </a:prstGeom>
        </p:spPr>
        <p:style>
          <a:lnRef idx="2">
            <a:schemeClr val="accent1"/>
          </a:lnRef>
          <a:fillRef idx="0">
            <a:schemeClr val="accent1"/>
          </a:fillRef>
          <a:effectRef idx="1">
            <a:schemeClr val="accent1"/>
          </a:effectRef>
          <a:fontRef idx="minor">
            <a:schemeClr val="tx1"/>
          </a:fontRef>
        </p:style>
      </p:cxnSp>
      <p:sp>
        <p:nvSpPr>
          <p:cNvPr id="347" name="Rectangle 125"/>
          <p:cNvSpPr>
            <a:spLocks noChangeArrowheads="1"/>
          </p:cNvSpPr>
          <p:nvPr/>
        </p:nvSpPr>
        <p:spPr bwMode="auto">
          <a:xfrm>
            <a:off x="1763113" y="1332253"/>
            <a:ext cx="2048655" cy="307777"/>
          </a:xfrm>
          <a:prstGeom prst="rect">
            <a:avLst/>
          </a:prstGeom>
          <a:noFill/>
          <a:ln w="9525">
            <a:noFill/>
            <a:miter lim="800000"/>
            <a:headEnd/>
            <a:tailEnd/>
          </a:ln>
        </p:spPr>
        <p:txBody>
          <a:bodyPr>
            <a:prstTxWarp prst="textNoShape">
              <a:avLst/>
            </a:prstTxWarp>
            <a:spAutoFit/>
          </a:bodyPr>
          <a:lstStyle/>
          <a:p>
            <a:pPr algn="ctr"/>
            <a:r>
              <a:rPr lang="en-US" sz="1400" dirty="0">
                <a:latin typeface="Calibri" charset="0"/>
              </a:rPr>
              <a:t>Min. temperature</a:t>
            </a:r>
          </a:p>
        </p:txBody>
      </p:sp>
      <p:sp>
        <p:nvSpPr>
          <p:cNvPr id="348" name="Rectangle 126"/>
          <p:cNvSpPr>
            <a:spLocks noChangeArrowheads="1"/>
          </p:cNvSpPr>
          <p:nvPr/>
        </p:nvSpPr>
        <p:spPr bwMode="auto">
          <a:xfrm rot="16200000">
            <a:off x="725846" y="2066823"/>
            <a:ext cx="1001960" cy="307777"/>
          </a:xfrm>
          <a:prstGeom prst="rect">
            <a:avLst/>
          </a:prstGeom>
          <a:noFill/>
          <a:ln w="9525">
            <a:noFill/>
            <a:miter lim="800000"/>
            <a:headEnd/>
            <a:tailEnd/>
          </a:ln>
        </p:spPr>
        <p:txBody>
          <a:bodyPr wrap="none">
            <a:prstTxWarp prst="textNoShape">
              <a:avLst/>
            </a:prstTxWarp>
            <a:spAutoFit/>
          </a:bodyPr>
          <a:lstStyle/>
          <a:p>
            <a:r>
              <a:rPr lang="en-US" sz="1400" dirty="0">
                <a:latin typeface="Calibri" charset="0"/>
              </a:rPr>
              <a:t>14 samples</a:t>
            </a:r>
          </a:p>
        </p:txBody>
      </p:sp>
      <p:sp>
        <p:nvSpPr>
          <p:cNvPr id="349" name="Rectangle 348"/>
          <p:cNvSpPr/>
          <p:nvPr/>
        </p:nvSpPr>
        <p:spPr>
          <a:xfrm>
            <a:off x="2401462"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3" name="Rectangle 352"/>
          <p:cNvSpPr/>
          <p:nvPr/>
        </p:nvSpPr>
        <p:spPr>
          <a:xfrm>
            <a:off x="2579607"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2" name="Rectangle 361"/>
          <p:cNvSpPr/>
          <p:nvPr/>
        </p:nvSpPr>
        <p:spPr>
          <a:xfrm>
            <a:off x="2757750"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4" name="Rectangle 363"/>
          <p:cNvSpPr/>
          <p:nvPr/>
        </p:nvSpPr>
        <p:spPr>
          <a:xfrm>
            <a:off x="2935895"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2" name="Rectangle 401"/>
          <p:cNvSpPr/>
          <p:nvPr/>
        </p:nvSpPr>
        <p:spPr>
          <a:xfrm>
            <a:off x="3114038"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6" name="Rectangle 425"/>
          <p:cNvSpPr/>
          <p:nvPr/>
        </p:nvSpPr>
        <p:spPr>
          <a:xfrm>
            <a:off x="3292183"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7" name="Rectangle 426"/>
          <p:cNvSpPr/>
          <p:nvPr/>
        </p:nvSpPr>
        <p:spPr>
          <a:xfrm>
            <a:off x="3455481"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8" name="Rectangle 427"/>
          <p:cNvSpPr/>
          <p:nvPr/>
        </p:nvSpPr>
        <p:spPr>
          <a:xfrm>
            <a:off x="3633625"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9" name="Rectangle 428"/>
          <p:cNvSpPr/>
          <p:nvPr/>
        </p:nvSpPr>
        <p:spPr>
          <a:xfrm>
            <a:off x="3811769" y="1668379"/>
            <a:ext cx="74227" cy="917346"/>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0" name="Rectangle 106"/>
          <p:cNvSpPr>
            <a:spLocks noChangeArrowheads="1"/>
          </p:cNvSpPr>
          <p:nvPr/>
        </p:nvSpPr>
        <p:spPr bwMode="auto">
          <a:xfrm>
            <a:off x="1674041" y="1764666"/>
            <a:ext cx="2137728" cy="523220"/>
          </a:xfrm>
          <a:prstGeom prst="rect">
            <a:avLst/>
          </a:prstGeom>
          <a:noFill/>
          <a:ln w="9525">
            <a:noFill/>
            <a:miter lim="800000"/>
            <a:headEnd/>
            <a:tailEnd/>
          </a:ln>
        </p:spPr>
        <p:txBody>
          <a:bodyPr>
            <a:prstTxWarp prst="textNoShape">
              <a:avLst/>
            </a:prstTxWarp>
            <a:spAutoFit/>
          </a:bodyPr>
          <a:lstStyle/>
          <a:p>
            <a:pPr algn="ctr"/>
            <a:r>
              <a:rPr lang="en-US" sz="1400" dirty="0">
                <a:latin typeface="Calibri" charset="0"/>
              </a:rPr>
              <a:t>Jan, Feb, Mar, </a:t>
            </a:r>
            <a:r>
              <a:rPr lang="en-US" sz="1400" dirty="0" smtClean="0">
                <a:latin typeface="Calibri" charset="0"/>
              </a:rPr>
              <a:t>…</a:t>
            </a:r>
          </a:p>
          <a:p>
            <a:pPr algn="ctr"/>
            <a:r>
              <a:rPr lang="en-US" sz="1400" dirty="0" smtClean="0">
                <a:latin typeface="Calibri" charset="0"/>
              </a:rPr>
              <a:t>(mode 2)</a:t>
            </a:r>
            <a:endParaRPr lang="en-US" sz="1400" dirty="0">
              <a:latin typeface="Calibri" charset="0"/>
            </a:endParaRPr>
          </a:p>
        </p:txBody>
      </p:sp>
      <p:sp>
        <p:nvSpPr>
          <p:cNvPr id="431" name="Rectangle 430"/>
          <p:cNvSpPr/>
          <p:nvPr/>
        </p:nvSpPr>
        <p:spPr>
          <a:xfrm>
            <a:off x="4257129" y="1335755"/>
            <a:ext cx="2315872" cy="1339254"/>
          </a:xfrm>
          <a:prstGeom prst="rect">
            <a:avLst/>
          </a:prstGeom>
          <a:solidFill>
            <a:schemeClr val="accent3"/>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2" name="Rectangle 431"/>
          <p:cNvSpPr/>
          <p:nvPr/>
        </p:nvSpPr>
        <p:spPr>
          <a:xfrm>
            <a:off x="4387026" y="1673630"/>
            <a:ext cx="74227" cy="917346"/>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3" name="Rectangle 432"/>
          <p:cNvSpPr/>
          <p:nvPr/>
        </p:nvSpPr>
        <p:spPr>
          <a:xfrm>
            <a:off x="4565169" y="1673630"/>
            <a:ext cx="74227" cy="917346"/>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5" name="Rectangle 434"/>
          <p:cNvSpPr/>
          <p:nvPr/>
        </p:nvSpPr>
        <p:spPr>
          <a:xfrm>
            <a:off x="4743314" y="1673630"/>
            <a:ext cx="74227" cy="917346"/>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6" name="Rectangle 221"/>
          <p:cNvSpPr>
            <a:spLocks noChangeArrowheads="1"/>
          </p:cNvSpPr>
          <p:nvPr/>
        </p:nvSpPr>
        <p:spPr bwMode="auto">
          <a:xfrm>
            <a:off x="4257129" y="1332253"/>
            <a:ext cx="2048655" cy="307777"/>
          </a:xfrm>
          <a:prstGeom prst="rect">
            <a:avLst/>
          </a:prstGeom>
          <a:noFill/>
          <a:ln w="9525">
            <a:noFill/>
            <a:miter lim="800000"/>
            <a:headEnd/>
            <a:tailEnd/>
          </a:ln>
        </p:spPr>
        <p:txBody>
          <a:bodyPr>
            <a:prstTxWarp prst="textNoShape">
              <a:avLst/>
            </a:prstTxWarp>
            <a:spAutoFit/>
          </a:bodyPr>
          <a:lstStyle/>
          <a:p>
            <a:pPr algn="ctr"/>
            <a:r>
              <a:rPr lang="en-US" sz="1400">
                <a:latin typeface="Calibri" charset="0"/>
              </a:rPr>
              <a:t>Max. temperature</a:t>
            </a:r>
          </a:p>
        </p:txBody>
      </p:sp>
      <p:sp>
        <p:nvSpPr>
          <p:cNvPr id="437" name="Rectangle 436"/>
          <p:cNvSpPr/>
          <p:nvPr/>
        </p:nvSpPr>
        <p:spPr>
          <a:xfrm>
            <a:off x="4895478"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8" name="Rectangle 437"/>
          <p:cNvSpPr/>
          <p:nvPr/>
        </p:nvSpPr>
        <p:spPr>
          <a:xfrm>
            <a:off x="5073622"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9" name="Rectangle 438"/>
          <p:cNvSpPr/>
          <p:nvPr/>
        </p:nvSpPr>
        <p:spPr>
          <a:xfrm>
            <a:off x="5251766"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0" name="Rectangle 439"/>
          <p:cNvSpPr/>
          <p:nvPr/>
        </p:nvSpPr>
        <p:spPr>
          <a:xfrm>
            <a:off x="5429910"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1" name="Rectangle 440"/>
          <p:cNvSpPr/>
          <p:nvPr/>
        </p:nvSpPr>
        <p:spPr>
          <a:xfrm>
            <a:off x="5608054"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2" name="Rectangle 441"/>
          <p:cNvSpPr/>
          <p:nvPr/>
        </p:nvSpPr>
        <p:spPr>
          <a:xfrm>
            <a:off x="5786198"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3" name="Rectangle 442"/>
          <p:cNvSpPr/>
          <p:nvPr/>
        </p:nvSpPr>
        <p:spPr>
          <a:xfrm>
            <a:off x="5949496"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4" name="Rectangle 443"/>
          <p:cNvSpPr/>
          <p:nvPr/>
        </p:nvSpPr>
        <p:spPr>
          <a:xfrm>
            <a:off x="6127641"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6" name="Rectangle 445"/>
          <p:cNvSpPr/>
          <p:nvPr/>
        </p:nvSpPr>
        <p:spPr>
          <a:xfrm>
            <a:off x="6305784" y="1666628"/>
            <a:ext cx="74227" cy="919097"/>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8" name="Rectangle 447"/>
          <p:cNvSpPr/>
          <p:nvPr/>
        </p:nvSpPr>
        <p:spPr>
          <a:xfrm>
            <a:off x="6751145" y="1335755"/>
            <a:ext cx="2315872" cy="1339254"/>
          </a:xfrm>
          <a:prstGeom prst="rect">
            <a:avLst/>
          </a:prstGeom>
          <a:solidFill>
            <a:schemeClr val="accent6"/>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0" name="Rectangle 449"/>
          <p:cNvSpPr/>
          <p:nvPr/>
        </p:nvSpPr>
        <p:spPr>
          <a:xfrm>
            <a:off x="6881041" y="1673630"/>
            <a:ext cx="74227" cy="917346"/>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2" name="Rectangle 451"/>
          <p:cNvSpPr/>
          <p:nvPr/>
        </p:nvSpPr>
        <p:spPr>
          <a:xfrm>
            <a:off x="7059185" y="1673630"/>
            <a:ext cx="74227" cy="917346"/>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3" name="Rectangle 452"/>
          <p:cNvSpPr/>
          <p:nvPr/>
        </p:nvSpPr>
        <p:spPr>
          <a:xfrm>
            <a:off x="7237329" y="1673630"/>
            <a:ext cx="74227" cy="917346"/>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4" name="Rectangle 236"/>
          <p:cNvSpPr>
            <a:spLocks noChangeArrowheads="1"/>
          </p:cNvSpPr>
          <p:nvPr/>
        </p:nvSpPr>
        <p:spPr bwMode="auto">
          <a:xfrm>
            <a:off x="6751144" y="1332253"/>
            <a:ext cx="2048655" cy="307777"/>
          </a:xfrm>
          <a:prstGeom prst="rect">
            <a:avLst/>
          </a:prstGeom>
          <a:noFill/>
          <a:ln w="9525">
            <a:noFill/>
            <a:miter lim="800000"/>
            <a:headEnd/>
            <a:tailEnd/>
          </a:ln>
        </p:spPr>
        <p:txBody>
          <a:bodyPr>
            <a:prstTxWarp prst="textNoShape">
              <a:avLst/>
            </a:prstTxWarp>
            <a:spAutoFit/>
          </a:bodyPr>
          <a:lstStyle/>
          <a:p>
            <a:pPr algn="ctr"/>
            <a:r>
              <a:rPr lang="en-US" sz="1400">
                <a:latin typeface="Calibri" charset="0"/>
              </a:rPr>
              <a:t>Precipitation</a:t>
            </a:r>
          </a:p>
        </p:txBody>
      </p:sp>
      <p:sp>
        <p:nvSpPr>
          <p:cNvPr id="455" name="Rectangle 454"/>
          <p:cNvSpPr/>
          <p:nvPr/>
        </p:nvSpPr>
        <p:spPr>
          <a:xfrm>
            <a:off x="7389493"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6" name="Rectangle 455"/>
          <p:cNvSpPr/>
          <p:nvPr/>
        </p:nvSpPr>
        <p:spPr>
          <a:xfrm>
            <a:off x="7567638"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7" name="Rectangle 456"/>
          <p:cNvSpPr/>
          <p:nvPr/>
        </p:nvSpPr>
        <p:spPr>
          <a:xfrm>
            <a:off x="7745781"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8" name="Rectangle 457"/>
          <p:cNvSpPr/>
          <p:nvPr/>
        </p:nvSpPr>
        <p:spPr>
          <a:xfrm>
            <a:off x="7923926"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9" name="Rectangle 458"/>
          <p:cNvSpPr/>
          <p:nvPr/>
        </p:nvSpPr>
        <p:spPr>
          <a:xfrm>
            <a:off x="8102069"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0" name="Rectangle 459"/>
          <p:cNvSpPr/>
          <p:nvPr/>
        </p:nvSpPr>
        <p:spPr>
          <a:xfrm>
            <a:off x="8280214"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1" name="Rectangle 460"/>
          <p:cNvSpPr/>
          <p:nvPr/>
        </p:nvSpPr>
        <p:spPr>
          <a:xfrm>
            <a:off x="8443512"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2" name="Rectangle 461"/>
          <p:cNvSpPr/>
          <p:nvPr/>
        </p:nvSpPr>
        <p:spPr>
          <a:xfrm>
            <a:off x="8621656"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3" name="Rectangle 462"/>
          <p:cNvSpPr/>
          <p:nvPr/>
        </p:nvSpPr>
        <p:spPr>
          <a:xfrm>
            <a:off x="8799800" y="1666628"/>
            <a:ext cx="74227" cy="919097"/>
          </a:xfrm>
          <a:prstGeom prst="rect">
            <a:avLst/>
          </a:prstGeom>
          <a:solidFill>
            <a:schemeClr val="accent6">
              <a:lumMod val="60000"/>
              <a:lumOff val="40000"/>
            </a:schemeClr>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4" name="Rectangle 126"/>
          <p:cNvSpPr>
            <a:spLocks noChangeArrowheads="1"/>
          </p:cNvSpPr>
          <p:nvPr/>
        </p:nvSpPr>
        <p:spPr bwMode="auto">
          <a:xfrm>
            <a:off x="7998151" y="924349"/>
            <a:ext cx="1056700"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36 variables</a:t>
            </a:r>
            <a:endParaRPr lang="en-US" sz="1400" dirty="0">
              <a:latin typeface="Calibri" charset="0"/>
            </a:endParaRPr>
          </a:p>
        </p:txBody>
      </p:sp>
      <p:sp>
        <p:nvSpPr>
          <p:cNvPr id="465" name="Left Brace 464"/>
          <p:cNvSpPr/>
          <p:nvPr/>
        </p:nvSpPr>
        <p:spPr>
          <a:xfrm rot="16200000">
            <a:off x="2787999" y="1832192"/>
            <a:ext cx="266100" cy="231587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6" name="Left Brace 465"/>
          <p:cNvSpPr/>
          <p:nvPr/>
        </p:nvSpPr>
        <p:spPr>
          <a:xfrm rot="16200000">
            <a:off x="5282015" y="1832192"/>
            <a:ext cx="266100" cy="231587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Left Brace 466"/>
          <p:cNvSpPr/>
          <p:nvPr/>
        </p:nvSpPr>
        <p:spPr>
          <a:xfrm rot="16200000">
            <a:off x="7776031" y="1832191"/>
            <a:ext cx="266100" cy="231587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8" name="Rectangle 126"/>
          <p:cNvSpPr>
            <a:spLocks noChangeArrowheads="1"/>
          </p:cNvSpPr>
          <p:nvPr/>
        </p:nvSpPr>
        <p:spPr bwMode="auto">
          <a:xfrm>
            <a:off x="6929290" y="3105890"/>
            <a:ext cx="1601553"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3</a:t>
            </a:r>
            <a:r>
              <a:rPr lang="en-US" sz="1400" baseline="30000" dirty="0" smtClean="0">
                <a:latin typeface="Calibri" charset="0"/>
              </a:rPr>
              <a:t>rd</a:t>
            </a:r>
            <a:r>
              <a:rPr lang="en-US" sz="1400" dirty="0" smtClean="0">
                <a:latin typeface="Calibri" charset="0"/>
              </a:rPr>
              <a:t> level for mode 3</a:t>
            </a:r>
            <a:endParaRPr lang="en-US" sz="1400" dirty="0">
              <a:latin typeface="Calibri" charset="0"/>
            </a:endParaRPr>
          </a:p>
        </p:txBody>
      </p:sp>
      <p:sp>
        <p:nvSpPr>
          <p:cNvPr id="469" name="Rectangle 126"/>
          <p:cNvSpPr>
            <a:spLocks noChangeArrowheads="1"/>
          </p:cNvSpPr>
          <p:nvPr/>
        </p:nvSpPr>
        <p:spPr bwMode="auto">
          <a:xfrm>
            <a:off x="4524344" y="3102606"/>
            <a:ext cx="1624346"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2</a:t>
            </a:r>
            <a:r>
              <a:rPr lang="en-US" sz="1400" baseline="30000" dirty="0" smtClean="0">
                <a:latin typeface="Calibri" charset="0"/>
              </a:rPr>
              <a:t>nd</a:t>
            </a:r>
            <a:r>
              <a:rPr lang="en-US" sz="1400" dirty="0" smtClean="0">
                <a:latin typeface="Calibri" charset="0"/>
              </a:rPr>
              <a:t> level for mode 3</a:t>
            </a:r>
            <a:endParaRPr lang="en-US" sz="1400" dirty="0">
              <a:latin typeface="Calibri" charset="0"/>
            </a:endParaRPr>
          </a:p>
        </p:txBody>
      </p:sp>
      <p:sp>
        <p:nvSpPr>
          <p:cNvPr id="470" name="Rectangle 126"/>
          <p:cNvSpPr>
            <a:spLocks noChangeArrowheads="1"/>
          </p:cNvSpPr>
          <p:nvPr/>
        </p:nvSpPr>
        <p:spPr bwMode="auto">
          <a:xfrm>
            <a:off x="2028749" y="3102606"/>
            <a:ext cx="1584137"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1</a:t>
            </a:r>
            <a:r>
              <a:rPr lang="en-US" sz="1400" baseline="30000" dirty="0" smtClean="0">
                <a:latin typeface="Calibri" charset="0"/>
              </a:rPr>
              <a:t>st</a:t>
            </a:r>
            <a:r>
              <a:rPr lang="en-US" sz="1400" dirty="0" smtClean="0">
                <a:latin typeface="Calibri" charset="0"/>
              </a:rPr>
              <a:t> level for mode 3</a:t>
            </a:r>
            <a:endParaRPr lang="en-US" sz="1400" dirty="0">
              <a:latin typeface="Calibri" charset="0"/>
            </a:endParaRPr>
          </a:p>
        </p:txBody>
      </p:sp>
      <p:sp>
        <p:nvSpPr>
          <p:cNvPr id="471" name="Left Brace 470"/>
          <p:cNvSpPr/>
          <p:nvPr/>
        </p:nvSpPr>
        <p:spPr>
          <a:xfrm rot="10800000">
            <a:off x="9423305" y="1344506"/>
            <a:ext cx="282061" cy="133225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2" name="Rectangle 126"/>
          <p:cNvSpPr>
            <a:spLocks noChangeArrowheads="1"/>
          </p:cNvSpPr>
          <p:nvPr/>
        </p:nvSpPr>
        <p:spPr bwMode="auto">
          <a:xfrm rot="16200000">
            <a:off x="9516250" y="1862098"/>
            <a:ext cx="738002" cy="307777"/>
          </a:xfrm>
          <a:prstGeom prst="rect">
            <a:avLst/>
          </a:prstGeom>
          <a:noFill/>
          <a:ln w="9525">
            <a:noFill/>
            <a:miter lim="800000"/>
            <a:headEnd/>
            <a:tailEnd/>
          </a:ln>
        </p:spPr>
        <p:txBody>
          <a:bodyPr wrap="none">
            <a:prstTxWarp prst="textNoShape">
              <a:avLst/>
            </a:prstTxWarp>
            <a:spAutoFit/>
          </a:bodyPr>
          <a:lstStyle/>
          <a:p>
            <a:r>
              <a:rPr lang="en-US" sz="1400" dirty="0" smtClean="0">
                <a:latin typeface="Calibri" charset="0"/>
              </a:rPr>
              <a:t>mode 1</a:t>
            </a:r>
            <a:endParaRPr lang="en-US" sz="1400" dirty="0">
              <a:latin typeface="Calibri" charset="0"/>
            </a:endParaRPr>
          </a:p>
        </p:txBody>
      </p:sp>
      <p:sp>
        <p:nvSpPr>
          <p:cNvPr id="473" name="Rectangle 106"/>
          <p:cNvSpPr>
            <a:spLocks noChangeArrowheads="1"/>
          </p:cNvSpPr>
          <p:nvPr/>
        </p:nvSpPr>
        <p:spPr bwMode="auto">
          <a:xfrm>
            <a:off x="4168056" y="1764666"/>
            <a:ext cx="2137728" cy="523220"/>
          </a:xfrm>
          <a:prstGeom prst="rect">
            <a:avLst/>
          </a:prstGeom>
          <a:noFill/>
          <a:ln w="9525">
            <a:noFill/>
            <a:miter lim="800000"/>
            <a:headEnd/>
            <a:tailEnd/>
          </a:ln>
        </p:spPr>
        <p:txBody>
          <a:bodyPr>
            <a:prstTxWarp prst="textNoShape">
              <a:avLst/>
            </a:prstTxWarp>
            <a:spAutoFit/>
          </a:bodyPr>
          <a:lstStyle/>
          <a:p>
            <a:pPr algn="ctr"/>
            <a:r>
              <a:rPr lang="en-US" sz="1400" dirty="0">
                <a:latin typeface="Calibri" charset="0"/>
              </a:rPr>
              <a:t>Jan, Feb, Mar, </a:t>
            </a:r>
            <a:r>
              <a:rPr lang="en-US" sz="1400" dirty="0" smtClean="0">
                <a:latin typeface="Calibri" charset="0"/>
              </a:rPr>
              <a:t>…</a:t>
            </a:r>
          </a:p>
          <a:p>
            <a:pPr algn="ctr"/>
            <a:r>
              <a:rPr lang="en-US" sz="1400" dirty="0" smtClean="0">
                <a:latin typeface="Calibri" charset="0"/>
              </a:rPr>
              <a:t>(mode 2)</a:t>
            </a:r>
            <a:endParaRPr lang="en-US" sz="1400" dirty="0">
              <a:latin typeface="Calibri" charset="0"/>
            </a:endParaRPr>
          </a:p>
        </p:txBody>
      </p:sp>
      <p:sp>
        <p:nvSpPr>
          <p:cNvPr id="474" name="Rectangle 106"/>
          <p:cNvSpPr>
            <a:spLocks noChangeArrowheads="1"/>
          </p:cNvSpPr>
          <p:nvPr/>
        </p:nvSpPr>
        <p:spPr bwMode="auto">
          <a:xfrm>
            <a:off x="6662072" y="1764666"/>
            <a:ext cx="2137728" cy="523220"/>
          </a:xfrm>
          <a:prstGeom prst="rect">
            <a:avLst/>
          </a:prstGeom>
          <a:noFill/>
          <a:ln w="9525">
            <a:noFill/>
            <a:miter lim="800000"/>
            <a:headEnd/>
            <a:tailEnd/>
          </a:ln>
        </p:spPr>
        <p:txBody>
          <a:bodyPr>
            <a:prstTxWarp prst="textNoShape">
              <a:avLst/>
            </a:prstTxWarp>
            <a:spAutoFit/>
          </a:bodyPr>
          <a:lstStyle/>
          <a:p>
            <a:pPr algn="ctr"/>
            <a:r>
              <a:rPr lang="en-US" sz="1400" dirty="0">
                <a:latin typeface="Calibri" charset="0"/>
              </a:rPr>
              <a:t>Jan, Feb, Mar, </a:t>
            </a:r>
            <a:r>
              <a:rPr lang="en-US" sz="1400" dirty="0" smtClean="0">
                <a:latin typeface="Calibri" charset="0"/>
              </a:rPr>
              <a:t>…</a:t>
            </a:r>
          </a:p>
          <a:p>
            <a:pPr algn="ctr"/>
            <a:r>
              <a:rPr lang="en-US" sz="1400" dirty="0" smtClean="0">
                <a:latin typeface="Calibri" charset="0"/>
              </a:rPr>
              <a:t>(mode 2)</a:t>
            </a:r>
            <a:endParaRPr lang="en-US" sz="1400" dirty="0">
              <a:latin typeface="Calibri" charset="0"/>
            </a:endParaRPr>
          </a:p>
        </p:txBody>
      </p:sp>
      <p:sp>
        <p:nvSpPr>
          <p:cNvPr id="475" name="Rectangle 474"/>
          <p:cNvSpPr/>
          <p:nvPr/>
        </p:nvSpPr>
        <p:spPr>
          <a:xfrm>
            <a:off x="712576" y="163294"/>
            <a:ext cx="7389162" cy="646331"/>
          </a:xfrm>
          <a:prstGeom prst="rect">
            <a:avLst/>
          </a:prstGeom>
        </p:spPr>
        <p:txBody>
          <a:bodyPr wrap="none">
            <a:spAutoFit/>
          </a:bodyPr>
          <a:lstStyle/>
          <a:p>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Multi-way data structure (N-PLS)</a:t>
            </a:r>
            <a:endParaRPr lang="en-US" sz="3600" dirty="0"/>
          </a:p>
        </p:txBody>
      </p:sp>
      <p:sp>
        <p:nvSpPr>
          <p:cNvPr id="47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34</a:t>
            </a:fld>
            <a:endParaRPr lang="en-US" dirty="0">
              <a:solidFill>
                <a:srgbClr val="7F7F7F"/>
              </a:solidFill>
            </a:endParaRPr>
          </a:p>
        </p:txBody>
      </p:sp>
    </p:spTree>
    <p:extLst>
      <p:ext uri="{BB962C8B-B14F-4D97-AF65-F5344CB8AC3E}">
        <p14:creationId xmlns:p14="http://schemas.microsoft.com/office/powerpoint/2010/main" val="31548119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759" y="123844"/>
            <a:ext cx="10081120" cy="1065294"/>
          </a:xfrm>
        </p:spPr>
        <p:txBody>
          <a:bodyPr>
            <a:normAutofit/>
          </a:bodyPr>
          <a:lstStyle/>
          <a:p>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Multi-way N-PLS results: Nordic barley landraces</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7643132"/>
              </p:ext>
            </p:extLst>
          </p:nvPr>
        </p:nvGraphicFramePr>
        <p:xfrm>
          <a:off x="445369" y="1261145"/>
          <a:ext cx="9795500" cy="3270715"/>
        </p:xfrm>
        <a:graphic>
          <a:graphicData uri="http://schemas.openxmlformats.org/drawingml/2006/table">
            <a:tbl>
              <a:tblPr firstRow="1" bandRow="1">
                <a:tableStyleId>{93296810-A885-4BE3-A3E7-6D5BEEA58F35}</a:tableStyleId>
              </a:tblPr>
              <a:tblGrid>
                <a:gridCol w="841335"/>
                <a:gridCol w="884655"/>
                <a:gridCol w="1241718"/>
                <a:gridCol w="1307745"/>
                <a:gridCol w="1086998"/>
                <a:gridCol w="1153023"/>
                <a:gridCol w="1507802"/>
                <a:gridCol w="1772224"/>
              </a:tblGrid>
              <a:tr h="756115">
                <a:tc gridSpan="2">
                  <a:txBody>
                    <a:bodyPr/>
                    <a:lstStyle/>
                    <a:p>
                      <a:r>
                        <a:rPr lang="en-US" sz="2000" dirty="0" smtClean="0"/>
                        <a:t>Experiment</a:t>
                      </a:r>
                    </a:p>
                    <a:p>
                      <a:r>
                        <a:rPr lang="en-US" sz="2000" dirty="0" smtClean="0"/>
                        <a:t>Site     Year</a:t>
                      </a:r>
                      <a:endParaRPr lang="en-US" sz="2000" dirty="0"/>
                    </a:p>
                  </a:txBody>
                  <a:tcPr marL="106888" marR="106888" marT="50419" marB="50419"/>
                </a:tc>
                <a:tc hMerge="1">
                  <a:txBody>
                    <a:bodyPr/>
                    <a:lstStyle/>
                    <a:p>
                      <a:endParaRPr lang="en-US" dirty="0"/>
                    </a:p>
                  </a:txBody>
                  <a:tcPr/>
                </a:tc>
                <a:tc>
                  <a:txBody>
                    <a:bodyPr/>
                    <a:lstStyle/>
                    <a:p>
                      <a:r>
                        <a:rPr lang="en-US" sz="2000" dirty="0" smtClean="0"/>
                        <a:t>Heading days</a:t>
                      </a:r>
                      <a:endParaRPr lang="en-US" sz="2000" dirty="0"/>
                    </a:p>
                  </a:txBody>
                  <a:tcPr marL="106888" marR="106888" marT="50419" marB="50419"/>
                </a:tc>
                <a:tc>
                  <a:txBody>
                    <a:bodyPr/>
                    <a:lstStyle/>
                    <a:p>
                      <a:r>
                        <a:rPr lang="en-US" sz="2000" dirty="0" smtClean="0"/>
                        <a:t>Ripening days</a:t>
                      </a:r>
                      <a:endParaRPr lang="en-US" sz="2000" dirty="0"/>
                    </a:p>
                  </a:txBody>
                  <a:tcPr marL="106888" marR="106888" marT="50419" marB="50419"/>
                </a:tc>
                <a:tc>
                  <a:txBody>
                    <a:bodyPr/>
                    <a:lstStyle/>
                    <a:p>
                      <a:r>
                        <a:rPr lang="en-US" sz="2000" dirty="0" smtClean="0"/>
                        <a:t>Length of plant</a:t>
                      </a:r>
                      <a:endParaRPr lang="en-US" sz="2000" dirty="0"/>
                    </a:p>
                  </a:txBody>
                  <a:tcPr marL="106888" marR="106888" marT="50419" marB="50419"/>
                </a:tc>
                <a:tc>
                  <a:txBody>
                    <a:bodyPr/>
                    <a:lstStyle/>
                    <a:p>
                      <a:r>
                        <a:rPr lang="en-US" sz="2000" dirty="0" smtClean="0"/>
                        <a:t>Harvest index</a:t>
                      </a:r>
                      <a:endParaRPr lang="en-US" sz="2000" dirty="0"/>
                    </a:p>
                  </a:txBody>
                  <a:tcPr marL="106888" marR="106888" marT="50419" marB="50419"/>
                </a:tc>
                <a:tc>
                  <a:txBody>
                    <a:bodyPr/>
                    <a:lstStyle/>
                    <a:p>
                      <a:r>
                        <a:rPr lang="en-US" sz="2000" dirty="0" smtClean="0"/>
                        <a:t>Volumetric weight</a:t>
                      </a:r>
                      <a:endParaRPr lang="en-US" sz="2000" dirty="0"/>
                    </a:p>
                  </a:txBody>
                  <a:tcPr marL="106888" marR="106888" marT="50419" marB="50419"/>
                </a:tc>
                <a:tc>
                  <a:txBody>
                    <a:bodyPr/>
                    <a:lstStyle/>
                    <a:p>
                      <a:r>
                        <a:rPr lang="en-US" sz="2000" i="1" dirty="0" smtClean="0">
                          <a:solidFill>
                            <a:srgbClr val="FF0000"/>
                          </a:solidFill>
                        </a:rPr>
                        <a:t>Thousand grain weight</a:t>
                      </a:r>
                      <a:r>
                        <a:rPr lang="en-US" sz="2000" i="1" baseline="30000" dirty="0" smtClean="0">
                          <a:solidFill>
                            <a:srgbClr val="FF0000"/>
                          </a:solidFill>
                        </a:rPr>
                        <a:t>3</a:t>
                      </a:r>
                      <a:endParaRPr lang="en-US" sz="2000" i="1" baseline="30000" dirty="0">
                        <a:solidFill>
                          <a:srgbClr val="FF0000"/>
                        </a:solidFill>
                      </a:endParaRPr>
                    </a:p>
                  </a:txBody>
                  <a:tcPr marL="106888" marR="106888" marT="50419" marB="50419"/>
                </a:tc>
              </a:tr>
              <a:tr h="457200">
                <a:tc>
                  <a:txBody>
                    <a:bodyPr/>
                    <a:lstStyle/>
                    <a:p>
                      <a:r>
                        <a:rPr lang="en-US" sz="2000" i="1" dirty="0" smtClean="0">
                          <a:solidFill>
                            <a:srgbClr val="FF0000"/>
                          </a:solidFill>
                        </a:rPr>
                        <a:t>LVA </a:t>
                      </a:r>
                      <a:endParaRPr lang="en-US" sz="2000" i="1" dirty="0">
                        <a:solidFill>
                          <a:srgbClr val="FF0000"/>
                        </a:solidFill>
                      </a:endParaRPr>
                    </a:p>
                  </a:txBody>
                  <a:tcPr marL="106888" marR="106888" marT="50419" marB="50419"/>
                </a:tc>
                <a:tc>
                  <a:txBody>
                    <a:bodyPr/>
                    <a:lstStyle/>
                    <a:p>
                      <a:r>
                        <a:rPr lang="en-US" sz="2000" i="1" dirty="0" smtClean="0">
                          <a:solidFill>
                            <a:srgbClr val="FF0000"/>
                          </a:solidFill>
                        </a:rPr>
                        <a:t>2002</a:t>
                      </a:r>
                      <a:r>
                        <a:rPr lang="en-US" sz="2000" i="1" baseline="30000" dirty="0" smtClean="0">
                          <a:solidFill>
                            <a:srgbClr val="FF0000"/>
                          </a:solidFill>
                        </a:rPr>
                        <a:t>1</a:t>
                      </a:r>
                      <a:endParaRPr lang="en-US" sz="2000" i="1" baseline="30000" dirty="0">
                        <a:solidFill>
                          <a:srgbClr val="FF0000"/>
                        </a:solidFill>
                      </a:endParaRP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algn="ctr"/>
                      <a:r>
                        <a:rPr lang="en-US" sz="2000" i="1" dirty="0" smtClean="0">
                          <a:solidFill>
                            <a:srgbClr val="FF0000"/>
                          </a:solidFill>
                        </a:rPr>
                        <a:t>***</a:t>
                      </a:r>
                      <a:endParaRPr lang="en-US" sz="2000" i="1" dirty="0">
                        <a:solidFill>
                          <a:srgbClr val="FF0000"/>
                        </a:solidFill>
                      </a:endParaRPr>
                    </a:p>
                  </a:txBody>
                  <a:tcPr marL="106888" marR="106888" marT="50419" marB="50419"/>
                </a:tc>
                <a:tc>
                  <a:txBody>
                    <a:bodyPr/>
                    <a:lstStyle/>
                    <a:p>
                      <a:pPr algn="ctr"/>
                      <a:r>
                        <a:rPr lang="en-US" sz="2000" i="1" dirty="0" err="1" smtClean="0">
                          <a:solidFill>
                            <a:srgbClr val="FF0000"/>
                          </a:solidFill>
                        </a:rPr>
                        <a:t>n.s</a:t>
                      </a:r>
                      <a:r>
                        <a:rPr lang="en-US" sz="2000" i="1" dirty="0" smtClean="0">
                          <a:solidFill>
                            <a:srgbClr val="FF0000"/>
                          </a:solidFill>
                        </a:rPr>
                        <a:t>.</a:t>
                      </a:r>
                      <a:endParaRPr lang="en-US" sz="2000" i="1" dirty="0">
                        <a:solidFill>
                          <a:srgbClr val="FF0000"/>
                        </a:solidFill>
                      </a:endParaRPr>
                    </a:p>
                  </a:txBody>
                  <a:tcPr marL="106888" marR="106888" marT="50419" marB="50419"/>
                </a:tc>
              </a:tr>
              <a:tr h="405638">
                <a:tc>
                  <a:txBody>
                    <a:bodyPr/>
                    <a:lstStyle/>
                    <a:p>
                      <a:r>
                        <a:rPr lang="en-US" sz="2000" dirty="0" smtClean="0"/>
                        <a:t>LVA </a:t>
                      </a:r>
                      <a:endParaRPr lang="en-US" sz="2000" dirty="0"/>
                    </a:p>
                  </a:txBody>
                  <a:tcPr marL="106888" marR="106888" marT="50419" marB="50419"/>
                </a:tc>
                <a:tc>
                  <a:txBody>
                    <a:bodyPr/>
                    <a:lstStyle/>
                    <a:p>
                      <a:r>
                        <a:rPr lang="en-US" sz="2000" dirty="0" smtClean="0"/>
                        <a:t>2003</a:t>
                      </a:r>
                      <a:endParaRPr lang="en-US" sz="2000" dirty="0"/>
                    </a:p>
                  </a:txBody>
                  <a:tcPr marL="106888" marR="106888" marT="50419" marB="50419"/>
                </a:tc>
                <a:tc>
                  <a:txBody>
                    <a:bodyPr/>
                    <a:lstStyle/>
                    <a:p>
                      <a:pPr algn="ctr"/>
                      <a:r>
                        <a:rPr lang="en-US" sz="2000" dirty="0" smtClean="0">
                          <a:solidFill>
                            <a:srgbClr val="008000"/>
                          </a:solidFill>
                        </a:rPr>
                        <a:t>***</a:t>
                      </a:r>
                      <a:endParaRPr lang="en-US" sz="2000" dirty="0">
                        <a:solidFill>
                          <a:srgbClr val="008000"/>
                        </a:solidFill>
                      </a:endParaRP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dirty="0" err="1" smtClean="0"/>
                        <a:t>n.s</a:t>
                      </a:r>
                      <a:r>
                        <a:rPr lang="en-US" sz="2000" dirty="0" smtClean="0"/>
                        <a:t>.</a:t>
                      </a:r>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solidFill>
                            <a:srgbClr val="008000"/>
                          </a:solidFill>
                        </a:rPr>
                        <a:t>***</a:t>
                      </a:r>
                      <a:endParaRPr lang="en-US" sz="2000" dirty="0">
                        <a:solidFill>
                          <a:srgbClr val="008000"/>
                        </a:solidFill>
                      </a:endParaRPr>
                    </a:p>
                  </a:txBody>
                  <a:tcPr marL="106888" marR="106888" marT="50419" marB="50419"/>
                </a:tc>
                <a:tc>
                  <a:txBody>
                    <a:bodyPr/>
                    <a:lstStyle/>
                    <a:p>
                      <a:pPr algn="ctr"/>
                      <a:r>
                        <a:rPr lang="en-US" sz="2000" i="1" dirty="0" err="1" smtClean="0">
                          <a:solidFill>
                            <a:srgbClr val="FF0000"/>
                          </a:solidFill>
                        </a:rPr>
                        <a:t>n.s</a:t>
                      </a:r>
                      <a:r>
                        <a:rPr lang="en-US" sz="2000" i="1" dirty="0" smtClean="0">
                          <a:solidFill>
                            <a:srgbClr val="FF0000"/>
                          </a:solidFill>
                        </a:rPr>
                        <a:t>.</a:t>
                      </a:r>
                      <a:endParaRPr lang="en-US" sz="2000" i="1" dirty="0">
                        <a:solidFill>
                          <a:srgbClr val="FF0000"/>
                        </a:solidFill>
                      </a:endParaRPr>
                    </a:p>
                  </a:txBody>
                  <a:tcPr marL="106888" marR="106888" marT="50419" marB="50419"/>
                </a:tc>
              </a:tr>
              <a:tr h="405638">
                <a:tc>
                  <a:txBody>
                    <a:bodyPr/>
                    <a:lstStyle/>
                    <a:p>
                      <a:r>
                        <a:rPr lang="en-US" sz="2000" dirty="0" smtClean="0"/>
                        <a:t>NOR </a:t>
                      </a:r>
                      <a:endParaRPr lang="en-US" sz="2000" dirty="0"/>
                    </a:p>
                  </a:txBody>
                  <a:tcPr marL="106888" marR="106888" marT="50419" marB="50419"/>
                </a:tc>
                <a:tc>
                  <a:txBody>
                    <a:bodyPr/>
                    <a:lstStyle/>
                    <a:p>
                      <a:r>
                        <a:rPr lang="en-US" sz="2000" dirty="0" smtClean="0"/>
                        <a:t>2002</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solidFill>
                            <a:srgbClr val="008000"/>
                          </a:solidFill>
                        </a:rPr>
                        <a:t>***</a:t>
                      </a:r>
                      <a:endParaRPr lang="en-US" sz="2000" dirty="0">
                        <a:solidFill>
                          <a:srgbClr val="008000"/>
                        </a:solidFill>
                      </a:endParaRPr>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i="1" dirty="0" err="1" smtClean="0">
                          <a:solidFill>
                            <a:srgbClr val="FF0000"/>
                          </a:solidFill>
                        </a:rPr>
                        <a:t>n.s</a:t>
                      </a:r>
                      <a:r>
                        <a:rPr lang="en-US" sz="2000" i="1" dirty="0" smtClean="0">
                          <a:solidFill>
                            <a:srgbClr val="FF0000"/>
                          </a:solidFill>
                        </a:rPr>
                        <a:t>.</a:t>
                      </a:r>
                      <a:endParaRPr lang="en-US" sz="2000" i="1" dirty="0">
                        <a:solidFill>
                          <a:srgbClr val="FF0000"/>
                        </a:solidFill>
                      </a:endParaRPr>
                    </a:p>
                  </a:txBody>
                  <a:tcPr marL="106888" marR="106888" marT="50419" marB="50419"/>
                </a:tc>
              </a:tr>
              <a:tr h="407924">
                <a:tc>
                  <a:txBody>
                    <a:bodyPr/>
                    <a:lstStyle/>
                    <a:p>
                      <a:r>
                        <a:rPr lang="en-US" sz="2000" dirty="0" smtClean="0"/>
                        <a:t>NOR </a:t>
                      </a:r>
                      <a:endParaRPr lang="en-US" sz="2000" dirty="0"/>
                    </a:p>
                  </a:txBody>
                  <a:tcPr marL="106888" marR="106888" marT="50419" marB="50419"/>
                </a:tc>
                <a:tc>
                  <a:txBody>
                    <a:bodyPr/>
                    <a:lstStyle/>
                    <a:p>
                      <a:r>
                        <a:rPr lang="en-US" sz="2000" dirty="0" smtClean="0"/>
                        <a:t>2003</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solidFill>
                            <a:srgbClr val="008000"/>
                          </a:solidFill>
                        </a:rPr>
                        <a:t>***</a:t>
                      </a:r>
                      <a:endParaRPr lang="en-US" sz="2000" dirty="0">
                        <a:solidFill>
                          <a:srgbClr val="008000"/>
                        </a:solidFill>
                      </a:endParaRPr>
                    </a:p>
                  </a:txBody>
                  <a:tcPr marL="106888" marR="106888" marT="50419" marB="50419"/>
                </a:tc>
                <a:tc>
                  <a:txBody>
                    <a:bodyPr/>
                    <a:lstStyle/>
                    <a:p>
                      <a:pPr algn="ctr"/>
                      <a:r>
                        <a:rPr lang="en-US" sz="2000" dirty="0" smtClean="0">
                          <a:solidFill>
                            <a:srgbClr val="008000"/>
                          </a:solidFill>
                        </a:rPr>
                        <a:t>***</a:t>
                      </a:r>
                      <a:endParaRPr lang="en-US" sz="2000" dirty="0">
                        <a:solidFill>
                          <a:srgbClr val="008000"/>
                        </a:solidFill>
                      </a:endParaRPr>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r>
              <a:tr h="405638">
                <a:tc>
                  <a:txBody>
                    <a:bodyPr/>
                    <a:lstStyle/>
                    <a:p>
                      <a:r>
                        <a:rPr lang="en-US" sz="2000" dirty="0" smtClean="0"/>
                        <a:t>SWE </a:t>
                      </a:r>
                      <a:endParaRPr lang="en-US" sz="2000" dirty="0"/>
                    </a:p>
                  </a:txBody>
                  <a:tcPr marL="106888" marR="106888" marT="50419" marB="50419"/>
                </a:tc>
                <a:tc>
                  <a:txBody>
                    <a:bodyPr/>
                    <a:lstStyle/>
                    <a:p>
                      <a:r>
                        <a:rPr lang="en-US" sz="2000" dirty="0" smtClean="0"/>
                        <a:t>2002</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solidFill>
                            <a:srgbClr val="008000"/>
                          </a:solidFill>
                        </a:rPr>
                        <a:t>***</a:t>
                      </a:r>
                      <a:endParaRPr lang="en-US" sz="2000" dirty="0">
                        <a:solidFill>
                          <a:srgbClr val="008000"/>
                        </a:solidFill>
                      </a:endParaRP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dirty="0" err="1" smtClean="0"/>
                        <a:t>n.s</a:t>
                      </a:r>
                      <a:r>
                        <a:rPr lang="en-US" sz="2000" dirty="0" smtClean="0"/>
                        <a:t>.</a:t>
                      </a:r>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algn="ctr"/>
                      <a:r>
                        <a:rPr lang="en-US" sz="2000" dirty="0" smtClean="0"/>
                        <a:t>*</a:t>
                      </a:r>
                      <a:endParaRPr lang="en-US" sz="2000" dirty="0"/>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r>
              <a:tr h="432562">
                <a:tc>
                  <a:txBody>
                    <a:bodyPr/>
                    <a:lstStyle/>
                    <a:p>
                      <a:r>
                        <a:rPr lang="en-US" sz="2000" i="1" dirty="0" smtClean="0">
                          <a:solidFill>
                            <a:srgbClr val="FF0000"/>
                          </a:solidFill>
                        </a:rPr>
                        <a:t>SWE </a:t>
                      </a:r>
                      <a:endParaRPr lang="en-US" sz="2000" i="1" dirty="0">
                        <a:solidFill>
                          <a:srgbClr val="FF0000"/>
                        </a:solidFill>
                      </a:endParaRPr>
                    </a:p>
                  </a:txBody>
                  <a:tcPr marL="106888" marR="106888" marT="50419" marB="50419"/>
                </a:tc>
                <a:tc>
                  <a:txBody>
                    <a:bodyPr/>
                    <a:lstStyle/>
                    <a:p>
                      <a:r>
                        <a:rPr lang="en-US" sz="2000" i="1" dirty="0" smtClean="0">
                          <a:solidFill>
                            <a:srgbClr val="FF0000"/>
                          </a:solidFill>
                        </a:rPr>
                        <a:t>2003</a:t>
                      </a:r>
                      <a:r>
                        <a:rPr lang="en-US" sz="2000" i="1" baseline="30000" dirty="0" smtClean="0">
                          <a:solidFill>
                            <a:srgbClr val="FF0000"/>
                          </a:solidFill>
                        </a:rPr>
                        <a:t>2</a:t>
                      </a:r>
                      <a:endParaRPr lang="en-US" sz="2000" i="1" baseline="30000" dirty="0">
                        <a:solidFill>
                          <a:srgbClr val="FF0000"/>
                        </a:solidFill>
                      </a:endParaRP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algn="ctr"/>
                      <a:r>
                        <a:rPr lang="en-US" sz="2000" i="1" dirty="0" smtClean="0">
                          <a:solidFill>
                            <a:srgbClr val="FF0000"/>
                          </a:solidFill>
                        </a:rPr>
                        <a:t>**</a:t>
                      </a:r>
                      <a:endParaRPr lang="en-US" sz="2000" i="1" dirty="0">
                        <a:solidFill>
                          <a:srgbClr val="FF0000"/>
                        </a:solidFill>
                      </a:endParaRP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c>
                  <a:txBody>
                    <a:bodyPr/>
                    <a:lstStyle/>
                    <a:p>
                      <a:pPr algn="ctr"/>
                      <a:r>
                        <a:rPr lang="en-US" sz="2000" i="1" dirty="0" smtClean="0">
                          <a:solidFill>
                            <a:srgbClr val="FF0000"/>
                          </a:solidFill>
                        </a:rPr>
                        <a:t>**</a:t>
                      </a:r>
                      <a:endParaRPr lang="en-US" sz="2000" i="1" dirty="0">
                        <a:solidFill>
                          <a:srgbClr val="FF0000"/>
                        </a:solidFill>
                      </a:endParaRPr>
                    </a:p>
                  </a:txBody>
                  <a:tcPr marL="106888" marR="106888" marT="50419" marB="50419"/>
                </a:tc>
                <a:tc>
                  <a:txBody>
                    <a:bodyPr/>
                    <a:lstStyle/>
                    <a:p>
                      <a:pPr marL="0" marR="0" indent="0" algn="ctr" defTabSz="455724" rtl="0" eaLnBrk="1" fontAlgn="auto" latinLnBrk="0" hangingPunct="1">
                        <a:lnSpc>
                          <a:spcPct val="100000"/>
                        </a:lnSpc>
                        <a:spcBef>
                          <a:spcPts val="0"/>
                        </a:spcBef>
                        <a:spcAft>
                          <a:spcPts val="0"/>
                        </a:spcAft>
                        <a:buClrTx/>
                        <a:buSzTx/>
                        <a:buFontTx/>
                        <a:buNone/>
                        <a:tabLst/>
                        <a:defRPr/>
                      </a:pPr>
                      <a:r>
                        <a:rPr lang="en-US" sz="2000" i="1" dirty="0" err="1" smtClean="0">
                          <a:solidFill>
                            <a:srgbClr val="FF0000"/>
                          </a:solidFill>
                        </a:rPr>
                        <a:t>n.s</a:t>
                      </a:r>
                      <a:r>
                        <a:rPr lang="en-US" sz="2000" i="1" dirty="0" smtClean="0">
                          <a:solidFill>
                            <a:srgbClr val="FF0000"/>
                          </a:solidFill>
                        </a:rPr>
                        <a:t>.</a:t>
                      </a:r>
                    </a:p>
                  </a:txBody>
                  <a:tcPr marL="106888" marR="106888" marT="50419" marB="50419"/>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16217116"/>
              </p:ext>
            </p:extLst>
          </p:nvPr>
        </p:nvGraphicFramePr>
        <p:xfrm>
          <a:off x="434226" y="5036297"/>
          <a:ext cx="4441070" cy="1378712"/>
        </p:xfrm>
        <a:graphic>
          <a:graphicData uri="http://schemas.openxmlformats.org/drawingml/2006/table">
            <a:tbl>
              <a:tblPr firstRow="1" bandRow="1">
                <a:tableStyleId>{2D5ABB26-0587-4C30-8999-92F81FD0307C}</a:tableStyleId>
              </a:tblPr>
              <a:tblGrid>
                <a:gridCol w="792088"/>
                <a:gridCol w="3648982"/>
              </a:tblGrid>
              <a:tr h="185178">
                <a:tc>
                  <a:txBody>
                    <a:bodyPr/>
                    <a:lstStyle/>
                    <a:p>
                      <a:pPr algn="r"/>
                      <a:r>
                        <a:rPr lang="en-US" sz="1600" dirty="0" smtClean="0">
                          <a:solidFill>
                            <a:schemeClr val="bg1">
                              <a:lumMod val="50000"/>
                            </a:schemeClr>
                          </a:solidFill>
                        </a:rPr>
                        <a:t>***</a:t>
                      </a:r>
                      <a:endParaRPr lang="en-US" sz="1600" dirty="0">
                        <a:solidFill>
                          <a:schemeClr val="bg1">
                            <a:lumMod val="50000"/>
                          </a:schemeClr>
                        </a:solidFill>
                      </a:endParaRPr>
                    </a:p>
                  </a:txBody>
                  <a:tcPr marL="106888" marR="106888" marT="50419" marB="50419"/>
                </a:tc>
                <a:tc>
                  <a:txBody>
                    <a:bodyPr/>
                    <a:lstStyle/>
                    <a:p>
                      <a:r>
                        <a:rPr lang="en-US" sz="1600" dirty="0" smtClean="0">
                          <a:solidFill>
                            <a:schemeClr val="bg1">
                              <a:lumMod val="50000"/>
                            </a:schemeClr>
                          </a:solidFill>
                        </a:rPr>
                        <a:t>Significant at the 0.001 level (p-value)</a:t>
                      </a:r>
                      <a:endParaRPr lang="en-US" sz="1600" dirty="0">
                        <a:solidFill>
                          <a:schemeClr val="bg1">
                            <a:lumMod val="50000"/>
                          </a:schemeClr>
                        </a:solidFill>
                      </a:endParaRPr>
                    </a:p>
                  </a:txBody>
                  <a:tcPr marL="106888" marR="106888" marT="50419" marB="50419"/>
                </a:tc>
              </a:tr>
              <a:tr h="200540">
                <a:tc>
                  <a:txBody>
                    <a:bodyPr/>
                    <a:lstStyle/>
                    <a:p>
                      <a:pPr algn="r"/>
                      <a:r>
                        <a:rPr lang="en-US" sz="1600" dirty="0" smtClean="0">
                          <a:solidFill>
                            <a:schemeClr val="bg1">
                              <a:lumMod val="50000"/>
                            </a:schemeClr>
                          </a:solidFill>
                        </a:rPr>
                        <a:t>**</a:t>
                      </a:r>
                      <a:endParaRPr lang="en-US" sz="1600" dirty="0">
                        <a:solidFill>
                          <a:schemeClr val="bg1">
                            <a:lumMod val="50000"/>
                          </a:schemeClr>
                        </a:solidFill>
                      </a:endParaRPr>
                    </a:p>
                  </a:txBody>
                  <a:tcPr marL="106888" marR="106888" marT="50419" marB="50419"/>
                </a:tc>
                <a:tc>
                  <a:txBody>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50000"/>
                            </a:schemeClr>
                          </a:solidFill>
                        </a:rPr>
                        <a:t>Significant at the 0.01 level</a:t>
                      </a:r>
                    </a:p>
                  </a:txBody>
                  <a:tcPr marL="106888" marR="106888" marT="50419" marB="50419"/>
                </a:tc>
              </a:tr>
              <a:tr h="215902">
                <a:tc>
                  <a:txBody>
                    <a:bodyPr/>
                    <a:lstStyle/>
                    <a:p>
                      <a:pPr algn="r"/>
                      <a:r>
                        <a:rPr lang="en-US" sz="1600" dirty="0" smtClean="0">
                          <a:solidFill>
                            <a:schemeClr val="bg1">
                              <a:lumMod val="50000"/>
                            </a:schemeClr>
                          </a:solidFill>
                        </a:rPr>
                        <a:t>*</a:t>
                      </a:r>
                      <a:endParaRPr lang="en-US" sz="1600" dirty="0">
                        <a:solidFill>
                          <a:schemeClr val="bg1">
                            <a:lumMod val="50000"/>
                          </a:schemeClr>
                        </a:solidFill>
                      </a:endParaRPr>
                    </a:p>
                  </a:txBody>
                  <a:tcPr marL="106888" marR="106888" marT="50419" marB="50419"/>
                </a:tc>
                <a:tc>
                  <a:txBody>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50000"/>
                            </a:schemeClr>
                          </a:solidFill>
                        </a:rPr>
                        <a:t>Significant at the 0.05 level</a:t>
                      </a:r>
                    </a:p>
                  </a:txBody>
                  <a:tcPr marL="106888" marR="106888" marT="50419" marB="50419"/>
                </a:tc>
              </a:tr>
              <a:tr h="231508">
                <a:tc>
                  <a:txBody>
                    <a:bodyPr/>
                    <a:lstStyle/>
                    <a:p>
                      <a:pPr algn="r"/>
                      <a:r>
                        <a:rPr lang="en-US" sz="1600" dirty="0" smtClean="0">
                          <a:solidFill>
                            <a:schemeClr val="bg1">
                              <a:lumMod val="50000"/>
                            </a:schemeClr>
                          </a:solidFill>
                        </a:rPr>
                        <a:t>n.s.</a:t>
                      </a:r>
                      <a:endParaRPr lang="en-US" sz="1600" dirty="0">
                        <a:solidFill>
                          <a:schemeClr val="bg1">
                            <a:lumMod val="50000"/>
                          </a:schemeClr>
                        </a:solidFill>
                      </a:endParaRPr>
                    </a:p>
                  </a:txBody>
                  <a:tcPr marL="106888" marR="106888" marT="50419" marB="50419"/>
                </a:tc>
                <a:tc>
                  <a:txBody>
                    <a:bodyPr/>
                    <a:lstStyle/>
                    <a:p>
                      <a:r>
                        <a:rPr lang="en-US" sz="1600" dirty="0" smtClean="0">
                          <a:solidFill>
                            <a:schemeClr val="bg1">
                              <a:lumMod val="50000"/>
                            </a:schemeClr>
                          </a:solidFill>
                        </a:rPr>
                        <a:t>Not significant (at the above</a:t>
                      </a:r>
                      <a:r>
                        <a:rPr lang="en-US" sz="1600" baseline="0" dirty="0" smtClean="0">
                          <a:solidFill>
                            <a:schemeClr val="bg1">
                              <a:lumMod val="50000"/>
                            </a:schemeClr>
                          </a:solidFill>
                        </a:rPr>
                        <a:t> levels)</a:t>
                      </a:r>
                      <a:r>
                        <a:rPr lang="en-US" sz="1600" dirty="0" smtClean="0">
                          <a:solidFill>
                            <a:schemeClr val="bg1">
                              <a:lumMod val="50000"/>
                            </a:schemeClr>
                          </a:solidFill>
                        </a:rPr>
                        <a:t> </a:t>
                      </a:r>
                      <a:endParaRPr lang="en-US" sz="1600" dirty="0">
                        <a:solidFill>
                          <a:schemeClr val="bg1">
                            <a:lumMod val="50000"/>
                          </a:schemeClr>
                        </a:solidFill>
                      </a:endParaRPr>
                    </a:p>
                  </a:txBody>
                  <a:tcPr marL="106888" marR="106888" marT="50419" marB="50419"/>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275443968"/>
              </p:ext>
            </p:extLst>
          </p:nvPr>
        </p:nvGraphicFramePr>
        <p:xfrm>
          <a:off x="5056287" y="5221829"/>
          <a:ext cx="5184582" cy="1079876"/>
        </p:xfrm>
        <a:graphic>
          <a:graphicData uri="http://schemas.openxmlformats.org/drawingml/2006/table">
            <a:tbl>
              <a:tblPr firstRow="1" bandRow="1">
                <a:tableStyleId>{2D5ABB26-0587-4C30-8999-92F81FD0307C}</a:tableStyleId>
              </a:tblPr>
              <a:tblGrid>
                <a:gridCol w="1224136"/>
                <a:gridCol w="3960446"/>
              </a:tblGrid>
              <a:tr h="288032">
                <a:tc>
                  <a:txBody>
                    <a:bodyPr/>
                    <a:lstStyle/>
                    <a:p>
                      <a:pPr algn="l"/>
                      <a:r>
                        <a:rPr lang="en-US" sz="1700" i="1" baseline="30000" dirty="0" smtClean="0">
                          <a:solidFill>
                            <a:srgbClr val="FF0000"/>
                          </a:solidFill>
                        </a:rPr>
                        <a:t>1 </a:t>
                      </a:r>
                      <a:r>
                        <a:rPr lang="en-US" sz="1700" i="1" dirty="0" smtClean="0">
                          <a:solidFill>
                            <a:srgbClr val="FF0000"/>
                          </a:solidFill>
                        </a:rPr>
                        <a:t>LVA 2002</a:t>
                      </a:r>
                      <a:endParaRPr lang="en-US" sz="1700" i="1" baseline="30000" dirty="0">
                        <a:solidFill>
                          <a:srgbClr val="FF0000"/>
                        </a:solidFill>
                      </a:endParaRPr>
                    </a:p>
                  </a:txBody>
                  <a:tcPr marL="106888" marR="106888" marT="50419" marB="50419"/>
                </a:tc>
                <a:tc>
                  <a:txBody>
                    <a:bodyPr/>
                    <a:lstStyle/>
                    <a:p>
                      <a:r>
                        <a:rPr lang="en-US" sz="1700" i="1" dirty="0" smtClean="0">
                          <a:solidFill>
                            <a:srgbClr val="FF0000"/>
                          </a:solidFill>
                        </a:rPr>
                        <a:t>Germination on spikes (very wet</a:t>
                      </a:r>
                      <a:r>
                        <a:rPr lang="en-US" sz="1700" i="1" baseline="0" dirty="0" smtClean="0">
                          <a:solidFill>
                            <a:srgbClr val="FF0000"/>
                          </a:solidFill>
                        </a:rPr>
                        <a:t> June)</a:t>
                      </a:r>
                      <a:endParaRPr lang="en-US" sz="1700" i="1" dirty="0">
                        <a:solidFill>
                          <a:srgbClr val="FF0000"/>
                        </a:solidFill>
                      </a:endParaRPr>
                    </a:p>
                  </a:txBody>
                  <a:tcPr marL="106888" marR="106888" marT="50419" marB="50419"/>
                </a:tc>
              </a:tr>
              <a:tr h="360040">
                <a:tc>
                  <a:txBody>
                    <a:bodyPr/>
                    <a:lstStyle/>
                    <a:p>
                      <a:pPr algn="l"/>
                      <a:r>
                        <a:rPr lang="en-US" sz="1700" i="1" baseline="30000" dirty="0" smtClean="0">
                          <a:solidFill>
                            <a:srgbClr val="FF0000"/>
                          </a:solidFill>
                        </a:rPr>
                        <a:t>2</a:t>
                      </a:r>
                      <a:r>
                        <a:rPr lang="en-US" sz="1700" i="1" dirty="0" smtClean="0">
                          <a:solidFill>
                            <a:srgbClr val="FF0000"/>
                          </a:solidFill>
                        </a:rPr>
                        <a:t> SWE 2003</a:t>
                      </a:r>
                      <a:endParaRPr lang="en-US" sz="1700" i="1" baseline="30000" dirty="0">
                        <a:solidFill>
                          <a:srgbClr val="FF0000"/>
                        </a:solidFill>
                      </a:endParaRPr>
                    </a:p>
                  </a:txBody>
                  <a:tcPr marL="106888" marR="106888" marT="50419" marB="50419"/>
                </a:tc>
                <a:tc>
                  <a:txBody>
                    <a:bodyPr/>
                    <a:lstStyle/>
                    <a:p>
                      <a:pPr marL="0" marR="0" indent="0" algn="l" defTabSz="455724" rtl="0" eaLnBrk="1" fontAlgn="auto" latinLnBrk="0" hangingPunct="1">
                        <a:lnSpc>
                          <a:spcPct val="100000"/>
                        </a:lnSpc>
                        <a:spcBef>
                          <a:spcPts val="0"/>
                        </a:spcBef>
                        <a:spcAft>
                          <a:spcPts val="0"/>
                        </a:spcAft>
                        <a:buClrTx/>
                        <a:buSzTx/>
                        <a:buFontTx/>
                        <a:buNone/>
                        <a:tabLst/>
                        <a:defRPr/>
                      </a:pPr>
                      <a:r>
                        <a:rPr lang="en-US" sz="1700" i="1" dirty="0" smtClean="0">
                          <a:solidFill>
                            <a:srgbClr val="FF0000"/>
                          </a:solidFill>
                        </a:rPr>
                        <a:t>Incomplete </a:t>
                      </a:r>
                      <a:r>
                        <a:rPr lang="en-US" sz="1700" i="1" kern="1200" dirty="0" smtClean="0">
                          <a:solidFill>
                            <a:srgbClr val="FF0000"/>
                          </a:solidFill>
                          <a:latin typeface="+mn-lt"/>
                          <a:ea typeface="+mn-ea"/>
                          <a:cs typeface="+mn-cs"/>
                        </a:rPr>
                        <a:t>grain</a:t>
                      </a:r>
                      <a:r>
                        <a:rPr lang="en-US" sz="1700" i="1" baseline="0" dirty="0" smtClean="0">
                          <a:solidFill>
                            <a:srgbClr val="FF0000"/>
                          </a:solidFill>
                        </a:rPr>
                        <a:t> filling (very dry June)</a:t>
                      </a:r>
                      <a:endParaRPr lang="en-US" sz="1700" i="1" dirty="0" smtClean="0">
                        <a:solidFill>
                          <a:srgbClr val="FF0000"/>
                        </a:solidFill>
                      </a:endParaRPr>
                    </a:p>
                  </a:txBody>
                  <a:tcPr marL="106888" marR="106888" marT="50419" marB="50419"/>
                </a:tc>
              </a:tr>
              <a:tr h="288154">
                <a:tc gridSpan="2">
                  <a:txBody>
                    <a:bodyPr/>
                    <a:lstStyle/>
                    <a:p>
                      <a:pPr algn="l"/>
                      <a:r>
                        <a:rPr lang="en-US" sz="1700" i="1" baseline="30000" dirty="0" smtClean="0">
                          <a:solidFill>
                            <a:srgbClr val="FF0000"/>
                          </a:solidFill>
                        </a:rPr>
                        <a:t>3 </a:t>
                      </a:r>
                      <a:r>
                        <a:rPr lang="en-US" sz="1700" i="1" baseline="0" dirty="0" smtClean="0">
                          <a:solidFill>
                            <a:srgbClr val="FF0000"/>
                          </a:solidFill>
                        </a:rPr>
                        <a:t>The thousand grain weight was not predicted well.</a:t>
                      </a:r>
                      <a:endParaRPr lang="en-US" sz="1700" i="1" baseline="0" dirty="0">
                        <a:solidFill>
                          <a:srgbClr val="FF0000"/>
                        </a:solidFill>
                      </a:endParaRPr>
                    </a:p>
                  </a:txBody>
                  <a:tcPr marL="106888" marR="106888" marT="50419" marB="50419"/>
                </a:tc>
                <a:tc hMerge="1">
                  <a:txBody>
                    <a:bodyPr/>
                    <a:lstStyle/>
                    <a:p>
                      <a:pPr marL="0" marR="0" indent="0" algn="l" defTabSz="455724" rtl="0" eaLnBrk="1" fontAlgn="auto" latinLnBrk="0" hangingPunct="1">
                        <a:lnSpc>
                          <a:spcPct val="100000"/>
                        </a:lnSpc>
                        <a:spcBef>
                          <a:spcPts val="0"/>
                        </a:spcBef>
                        <a:spcAft>
                          <a:spcPts val="0"/>
                        </a:spcAft>
                        <a:buClrTx/>
                        <a:buSzTx/>
                        <a:buFontTx/>
                        <a:buNone/>
                        <a:tabLst/>
                        <a:defRPr/>
                      </a:pPr>
                      <a:endParaRPr lang="en-US" sz="1600" dirty="0" smtClean="0">
                        <a:solidFill>
                          <a:schemeClr val="bg1">
                            <a:lumMod val="50000"/>
                          </a:schemeClr>
                        </a:solidFill>
                      </a:endParaRPr>
                    </a:p>
                  </a:txBody>
                  <a:tcPr marL="106887" marR="106887" marT="50419" marB="50419"/>
                </a:tc>
              </a:tr>
            </a:tbl>
          </a:graphicData>
        </a:graphic>
      </p:graphicFrame>
      <p:sp>
        <p:nvSpPr>
          <p:cNvPr id="8" name="Rectangle 7"/>
          <p:cNvSpPr/>
          <p:nvPr/>
        </p:nvSpPr>
        <p:spPr>
          <a:xfrm>
            <a:off x="447775" y="6663521"/>
            <a:ext cx="9289032" cy="646296"/>
          </a:xfrm>
          <a:prstGeom prst="rect">
            <a:avLst/>
          </a:prstGeom>
        </p:spPr>
        <p:txBody>
          <a:bodyPr wrap="square" lIns="91405" tIns="45703" rIns="91405" bIns="45703">
            <a:spAutoFit/>
          </a:bodyPr>
          <a:lstStyle/>
          <a:p>
            <a:pPr defTabSz="520013">
              <a:defRPr/>
            </a:pPr>
            <a:r>
              <a:rPr lang="en-US" dirty="0"/>
              <a:t>Endresen, D.T.F. (2010). Predictive association between trait data and ecogeographic data for Nordic barley landraces</a:t>
            </a:r>
            <a:r>
              <a:rPr lang="en-US" i="1" dirty="0"/>
              <a:t>. Crop Science </a:t>
            </a:r>
            <a:r>
              <a:rPr lang="en-US" dirty="0"/>
              <a:t>50: 2418-2430. </a:t>
            </a:r>
            <a:r>
              <a:rPr lang="en-US" dirty="0" smtClean="0"/>
              <a:t>doi:10.2135</a:t>
            </a:r>
            <a:r>
              <a:rPr lang="en-US" dirty="0"/>
              <a:t>/cropsci2010.03.0174</a:t>
            </a:r>
          </a:p>
        </p:txBody>
      </p:sp>
      <p:sp>
        <p:nvSpPr>
          <p:cNvPr id="9"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35</a:t>
            </a:fld>
            <a:endParaRPr lang="en-US" dirty="0">
              <a:solidFill>
                <a:srgbClr val="7F7F7F"/>
              </a:solidFill>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7227" y="211797"/>
            <a:ext cx="10154207" cy="769233"/>
          </a:xfrm>
          <a:prstGeom prst="rect">
            <a:avLst/>
          </a:prstGeom>
          <a:noFill/>
        </p:spPr>
        <p:txBody>
          <a:bodyPr wrap="square" lIns="91237" tIns="45617" rIns="91237" bIns="45617" rtlCol="0">
            <a:spAutoFit/>
          </a:bodyPr>
          <a:lstStyle/>
          <a:p>
            <a:pPr algn="ct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Net blotch on barley landraces</a:t>
            </a:r>
          </a:p>
        </p:txBody>
      </p:sp>
      <p:pic>
        <p:nvPicPr>
          <p:cNvPr id="6" name="Picture 5" descr="nb_2786_acc_new_cu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92" y="1190625"/>
            <a:ext cx="10604475" cy="4283134"/>
          </a:xfrm>
          <a:prstGeom prst="rect">
            <a:avLst/>
          </a:prstGeom>
          <a:ln>
            <a:solidFill>
              <a:schemeClr val="accent1"/>
            </a:solidFill>
          </a:ln>
        </p:spPr>
      </p:pic>
      <p:sp>
        <p:nvSpPr>
          <p:cNvPr id="7" name="Rectangle 6"/>
          <p:cNvSpPr/>
          <p:nvPr/>
        </p:nvSpPr>
        <p:spPr>
          <a:xfrm>
            <a:off x="267227" y="5610241"/>
            <a:ext cx="7210703" cy="646331"/>
          </a:xfrm>
          <a:prstGeom prst="rect">
            <a:avLst/>
          </a:prstGeom>
        </p:spPr>
        <p:txBody>
          <a:bodyPr wrap="square" lIns="91405" tIns="45703" rIns="91405" bIns="45703">
            <a:spAutoFit/>
          </a:bodyPr>
          <a:lstStyle/>
          <a:p>
            <a:r>
              <a:rPr lang="en-US" dirty="0" smtClean="0"/>
              <a:t>Green dots indicate collecting sites for resistant wheat landraces and red dots collecting sites for susceptible landraces.</a:t>
            </a:r>
            <a:endParaRPr lang="en-US" dirty="0"/>
          </a:p>
        </p:txBody>
      </p:sp>
      <p:sp>
        <p:nvSpPr>
          <p:cNvPr id="8" name="Rectangle 7"/>
          <p:cNvSpPr/>
          <p:nvPr/>
        </p:nvSpPr>
        <p:spPr>
          <a:xfrm>
            <a:off x="267216" y="6448441"/>
            <a:ext cx="7058304" cy="646331"/>
          </a:xfrm>
          <a:prstGeom prst="rect">
            <a:avLst/>
          </a:prstGeom>
        </p:spPr>
        <p:txBody>
          <a:bodyPr wrap="square" lIns="91405" tIns="45703" rIns="91405" bIns="45703">
            <a:spAutoFit/>
          </a:bodyPr>
          <a:lstStyle/>
          <a:p>
            <a:pPr defTabSz="520013">
              <a:defRPr/>
            </a:pPr>
            <a:r>
              <a:rPr lang="en-US" dirty="0" smtClean="0"/>
              <a:t>USDA GRIN, trait data online: </a:t>
            </a:r>
          </a:p>
          <a:p>
            <a:pPr defTabSz="520013">
              <a:defRPr/>
            </a:pPr>
            <a:r>
              <a:rPr lang="en-US" dirty="0" smtClean="0">
                <a:hlinkClick r:id="rId4"/>
              </a:rPr>
              <a:t>http://www.ars-grin.gov/cgi-bin/npgs/html/desc.pl?1041</a:t>
            </a:r>
            <a:r>
              <a:rPr lang="en-US" dirty="0" smtClean="0"/>
              <a:t> </a:t>
            </a:r>
          </a:p>
        </p:txBody>
      </p:sp>
      <p:pic>
        <p:nvPicPr>
          <p:cNvPr id="9" name="Picture 8" descr="ARS_nb.png"/>
          <p:cNvPicPr>
            <a:picLocks noChangeAspect="1"/>
          </p:cNvPicPr>
          <p:nvPr/>
        </p:nvPicPr>
        <p:blipFill>
          <a:blip r:embed="rId5"/>
          <a:stretch>
            <a:fillRect/>
          </a:stretch>
        </p:blipFill>
        <p:spPr>
          <a:xfrm>
            <a:off x="7935130" y="4238625"/>
            <a:ext cx="2286000" cy="2113542"/>
          </a:xfrm>
          <a:prstGeom prst="rect">
            <a:avLst/>
          </a:prstGeom>
          <a:ln>
            <a:solidFill>
              <a:schemeClr val="bg1">
                <a:lumMod val="50000"/>
              </a:schemeClr>
            </a:solidFill>
          </a:ln>
          <a:effectLst>
            <a:outerShdw blurRad="50800" dist="38100" dir="2700000" algn="tl" rotWithShape="0">
              <a:srgbClr val="000000">
                <a:alpha val="43000"/>
              </a:srgbClr>
            </a:outerShdw>
          </a:effectLst>
        </p:spPr>
      </p:pic>
      <p:sp>
        <p:nvSpPr>
          <p:cNvPr id="10" name="Rectangle 9"/>
          <p:cNvSpPr/>
          <p:nvPr/>
        </p:nvSpPr>
        <p:spPr>
          <a:xfrm>
            <a:off x="8008615" y="5497277"/>
            <a:ext cx="2129101" cy="738629"/>
          </a:xfrm>
          <a:prstGeom prst="rect">
            <a:avLst/>
          </a:prstGeom>
        </p:spPr>
        <p:txBody>
          <a:bodyPr wrap="square" lIns="91405" tIns="45703" rIns="91405" bIns="45703">
            <a:spAutoFit/>
          </a:bodyPr>
          <a:lstStyle/>
          <a:p>
            <a:r>
              <a:rPr lang="en-US" sz="1400" dirty="0">
                <a:solidFill>
                  <a:schemeClr val="bg1">
                    <a:lumMod val="95000"/>
                  </a:schemeClr>
                </a:solidFill>
              </a:rPr>
              <a:t>Field experiments made in Minnesota, North Dakota and Georgia in the USA.</a:t>
            </a:r>
          </a:p>
        </p:txBody>
      </p:sp>
      <p:sp>
        <p:nvSpPr>
          <p:cNvPr id="11"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36</a:t>
            </a:fld>
            <a:endParaRPr lang="en-US" dirty="0">
              <a:solidFill>
                <a:srgbClr val="7F7F7F"/>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047615" y="0"/>
            <a:ext cx="1641027" cy="7562850"/>
          </a:xfrm>
          <a:prstGeom prst="rect">
            <a:avLst/>
          </a:prstGeom>
          <a:noFill/>
          <a:ln w="12700">
            <a:noFill/>
            <a:miter lim="800000"/>
            <a:headEnd/>
            <a:tailEnd/>
          </a:ln>
        </p:spPr>
      </p:pic>
      <p:sp>
        <p:nvSpPr>
          <p:cNvPr id="2" name="Title 1"/>
          <p:cNvSpPr>
            <a:spLocks noGrp="1"/>
          </p:cNvSpPr>
          <p:nvPr>
            <p:ph type="title"/>
          </p:nvPr>
        </p:nvSpPr>
        <p:spPr>
          <a:xfrm>
            <a:off x="391321" y="768367"/>
            <a:ext cx="8077201" cy="1260475"/>
          </a:xfrm>
        </p:spPr>
        <p:txBody>
          <a:bodyPr>
            <a:normAutofit fontScale="90000"/>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Multivariate SIMCA results:</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Net blotch on barley</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19846395"/>
              </p:ext>
            </p:extLst>
          </p:nvPr>
        </p:nvGraphicFramePr>
        <p:xfrm>
          <a:off x="315119" y="2654086"/>
          <a:ext cx="8534398" cy="1585675"/>
        </p:xfrm>
        <a:graphic>
          <a:graphicData uri="http://schemas.openxmlformats.org/drawingml/2006/table">
            <a:tbl>
              <a:tblPr firstRow="1" bandRow="1">
                <a:tableStyleId>{93296810-A885-4BE3-A3E7-6D5BEEA58F35}</a:tableStyleId>
              </a:tblPr>
              <a:tblGrid>
                <a:gridCol w="2574250"/>
                <a:gridCol w="1912017"/>
                <a:gridCol w="1912017"/>
                <a:gridCol w="2136114"/>
              </a:tblGrid>
              <a:tr h="405638">
                <a:tc>
                  <a:txBody>
                    <a:bodyPr/>
                    <a:lstStyle/>
                    <a:p>
                      <a:r>
                        <a:rPr lang="en-US" sz="2000" dirty="0" smtClean="0"/>
                        <a:t>Dataset (unit)</a:t>
                      </a:r>
                      <a:endParaRPr lang="en-US" sz="2000" dirty="0"/>
                    </a:p>
                  </a:txBody>
                  <a:tcPr marL="106888" marR="106888" marT="50419" marB="50419"/>
                </a:tc>
                <a:tc>
                  <a:txBody>
                    <a:bodyPr/>
                    <a:lstStyle/>
                    <a:p>
                      <a:r>
                        <a:rPr lang="en-US" sz="2000" dirty="0" smtClean="0"/>
                        <a:t>PPV</a:t>
                      </a:r>
                      <a:endParaRPr lang="en-US" sz="2000" dirty="0"/>
                    </a:p>
                  </a:txBody>
                  <a:tcPr marL="106888" marR="106888" marT="50419" marB="50419"/>
                </a:tc>
                <a:tc>
                  <a:txBody>
                    <a:bodyPr/>
                    <a:lstStyle/>
                    <a:p>
                      <a:r>
                        <a:rPr lang="en-US" sz="2000" dirty="0" smtClean="0"/>
                        <a:t>LR+</a:t>
                      </a:r>
                      <a:endParaRPr lang="en-US" sz="2000" dirty="0"/>
                    </a:p>
                  </a:txBody>
                  <a:tcPr marL="106888" marR="106888" marT="50419" marB="50419"/>
                </a:tc>
                <a:tc>
                  <a:txBody>
                    <a:bodyPr/>
                    <a:lstStyle/>
                    <a:p>
                      <a:r>
                        <a:rPr lang="en-US" sz="2000" dirty="0" smtClean="0"/>
                        <a:t>Estimated gain</a:t>
                      </a:r>
                      <a:endParaRPr lang="en-US" sz="2000" dirty="0"/>
                    </a:p>
                  </a:txBody>
                  <a:tcPr marL="106888" marR="106888" marT="50419" marB="50419"/>
                </a:tc>
              </a:tr>
              <a:tr h="414481">
                <a:tc>
                  <a:txBody>
                    <a:bodyPr/>
                    <a:lstStyle/>
                    <a:p>
                      <a:r>
                        <a:rPr lang="en-US" sz="2000" dirty="0" smtClean="0"/>
                        <a:t>Net blotch (accession)</a:t>
                      </a:r>
                      <a:endParaRPr lang="en-US" sz="2000" dirty="0"/>
                    </a:p>
                  </a:txBody>
                  <a:tcPr marL="106888" marR="106888" marT="50419" marB="50419"/>
                </a:tc>
                <a:tc>
                  <a:txBody>
                    <a:bodyPr/>
                    <a:lstStyle/>
                    <a:p>
                      <a:r>
                        <a:rPr lang="en-US" sz="2000" b="1" dirty="0" smtClean="0"/>
                        <a:t>0.54</a:t>
                      </a:r>
                      <a:r>
                        <a:rPr lang="en-US" sz="2000" dirty="0" smtClean="0"/>
                        <a:t> (0.48-0.60)</a:t>
                      </a:r>
                      <a:endParaRPr lang="en-US" sz="2000" dirty="0"/>
                    </a:p>
                  </a:txBody>
                  <a:tcPr marL="106888" marR="106888" marT="50419" marB="50419"/>
                </a:tc>
                <a:tc>
                  <a:txBody>
                    <a:bodyPr/>
                    <a:lstStyle/>
                    <a:p>
                      <a:r>
                        <a:rPr lang="en-US" sz="2000" b="1" dirty="0" smtClean="0"/>
                        <a:t>1.75</a:t>
                      </a:r>
                      <a:r>
                        <a:rPr lang="en-US" sz="2000" dirty="0" smtClean="0"/>
                        <a:t> (1.42-2.17)</a:t>
                      </a:r>
                      <a:endParaRPr lang="en-US" sz="2000" dirty="0"/>
                    </a:p>
                  </a:txBody>
                  <a:tcPr marL="106888" marR="106888" marT="50419" marB="50419"/>
                </a:tc>
                <a:tc>
                  <a:txBody>
                    <a:bodyPr/>
                    <a:lstStyle/>
                    <a:p>
                      <a:r>
                        <a:rPr lang="en-US" sz="2000" b="1" dirty="0" smtClean="0"/>
                        <a:t>1.35</a:t>
                      </a:r>
                      <a:r>
                        <a:rPr lang="en-US" sz="2000" dirty="0" smtClean="0"/>
                        <a:t> (1.19-1.50)</a:t>
                      </a:r>
                      <a:endParaRPr lang="en-US" sz="2000" dirty="0"/>
                    </a:p>
                  </a:txBody>
                  <a:tcPr marL="106888" marR="106888" marT="50419" marB="50419"/>
                </a:tc>
              </a:tr>
              <a:tr h="216024">
                <a:tc>
                  <a:txBody>
                    <a:bodyPr/>
                    <a:lstStyle/>
                    <a:p>
                      <a:r>
                        <a:rPr lang="en-US" sz="2000" dirty="0" smtClean="0">
                          <a:solidFill>
                            <a:srgbClr val="7F7F7F"/>
                          </a:solidFill>
                        </a:rPr>
                        <a:t>Random</a:t>
                      </a:r>
                      <a:endParaRPr lang="en-US" sz="2000" dirty="0">
                        <a:solidFill>
                          <a:srgbClr val="7F7F7F"/>
                        </a:solidFill>
                      </a:endParaRPr>
                    </a:p>
                  </a:txBody>
                  <a:tcPr marL="106888" marR="106888" marT="50419" marB="50419"/>
                </a:tc>
                <a:tc>
                  <a:txBody>
                    <a:bodyPr/>
                    <a:lstStyle/>
                    <a:p>
                      <a:r>
                        <a:rPr lang="en-US" sz="2000" b="1" dirty="0" smtClean="0">
                          <a:solidFill>
                            <a:srgbClr val="7F7F7F"/>
                          </a:solidFill>
                        </a:rPr>
                        <a:t>0.40</a:t>
                      </a:r>
                      <a:r>
                        <a:rPr lang="en-US" sz="2000" dirty="0" smtClean="0">
                          <a:solidFill>
                            <a:srgbClr val="7F7F7F"/>
                          </a:solidFill>
                        </a:rPr>
                        <a:t> (0.35-0.45)</a:t>
                      </a:r>
                      <a:endParaRPr lang="en-US" sz="2000" dirty="0">
                        <a:solidFill>
                          <a:srgbClr val="7F7F7F"/>
                        </a:solidFill>
                      </a:endParaRPr>
                    </a:p>
                  </a:txBody>
                  <a:tcPr marL="106888" marR="106888" marT="50419" marB="50419"/>
                </a:tc>
                <a:tc>
                  <a:txBody>
                    <a:bodyPr/>
                    <a:lstStyle/>
                    <a:p>
                      <a:r>
                        <a:rPr lang="en-US" sz="2000" b="1" dirty="0" smtClean="0">
                          <a:solidFill>
                            <a:srgbClr val="7F7F7F"/>
                          </a:solidFill>
                        </a:rPr>
                        <a:t>0.99</a:t>
                      </a:r>
                      <a:r>
                        <a:rPr lang="en-US" sz="2000" dirty="0" smtClean="0">
                          <a:solidFill>
                            <a:srgbClr val="7F7F7F"/>
                          </a:solidFill>
                        </a:rPr>
                        <a:t> (0.84-1.17)</a:t>
                      </a:r>
                      <a:endParaRPr lang="en-US" sz="2000" dirty="0">
                        <a:solidFill>
                          <a:srgbClr val="7F7F7F"/>
                        </a:solidFill>
                      </a:endParaRPr>
                    </a:p>
                  </a:txBody>
                  <a:tcPr marL="106888" marR="106888" marT="50419" marB="50419"/>
                </a:tc>
                <a:tc>
                  <a:txBody>
                    <a:bodyPr/>
                    <a:lstStyle/>
                    <a:p>
                      <a:r>
                        <a:rPr lang="en-US" sz="2000" b="1" dirty="0" smtClean="0">
                          <a:solidFill>
                            <a:srgbClr val="7F7F7F"/>
                          </a:solidFill>
                        </a:rPr>
                        <a:t>0.99</a:t>
                      </a:r>
                      <a:r>
                        <a:rPr lang="en-US" sz="2000" dirty="0" smtClean="0">
                          <a:solidFill>
                            <a:srgbClr val="7F7F7F"/>
                          </a:solidFill>
                        </a:rPr>
                        <a:t> (0.87-1.12)</a:t>
                      </a:r>
                      <a:endParaRPr lang="en-US" sz="2000" dirty="0">
                        <a:solidFill>
                          <a:srgbClr val="7F7F7F"/>
                        </a:solidFill>
                      </a:endParaRPr>
                    </a:p>
                  </a:txBody>
                  <a:tcPr marL="106888" marR="106888" marT="50419" marB="50419"/>
                </a:tc>
              </a:tr>
              <a:tr h="170426">
                <a:tc gridSpan="4">
                  <a:txBody>
                    <a:bodyPr/>
                    <a:lstStyle/>
                    <a:p>
                      <a:r>
                        <a:rPr lang="en-US" sz="1700" dirty="0" smtClean="0">
                          <a:solidFill>
                            <a:srgbClr val="7F7F7F"/>
                          </a:solidFill>
                        </a:rPr>
                        <a:t>(prevalence 40</a:t>
                      </a:r>
                      <a:r>
                        <a:rPr lang="en-US" sz="1700" baseline="0" dirty="0" smtClean="0">
                          <a:solidFill>
                            <a:srgbClr val="7F7F7F"/>
                          </a:solidFill>
                        </a:rPr>
                        <a:t> </a:t>
                      </a:r>
                      <a:r>
                        <a:rPr lang="en-US" sz="1700" dirty="0" smtClean="0">
                          <a:solidFill>
                            <a:srgbClr val="7F7F7F"/>
                          </a:solidFill>
                        </a:rPr>
                        <a:t>% resistant samples)</a:t>
                      </a:r>
                      <a:endParaRPr lang="en-US" sz="1700" dirty="0">
                        <a:solidFill>
                          <a:srgbClr val="7F7F7F"/>
                        </a:solidFill>
                      </a:endParaRPr>
                    </a:p>
                  </a:txBody>
                  <a:tcPr marL="106888" marR="106888" marT="50419" marB="50419"/>
                </a:tc>
                <a:tc hMerge="1">
                  <a:txBody>
                    <a:bodyPr/>
                    <a:lstStyle/>
                    <a:p>
                      <a:endParaRPr lang="en-US" sz="2000" dirty="0">
                        <a:solidFill>
                          <a:srgbClr val="7F7F7F"/>
                        </a:solidFill>
                      </a:endParaRPr>
                    </a:p>
                  </a:txBody>
                  <a:tcPr marL="106888" marR="106888" marT="50419" marB="50419"/>
                </a:tc>
                <a:tc hMerge="1">
                  <a:txBody>
                    <a:bodyPr/>
                    <a:lstStyle/>
                    <a:p>
                      <a:endParaRPr lang="en-US" sz="2000" dirty="0">
                        <a:solidFill>
                          <a:srgbClr val="7F7F7F"/>
                        </a:solidFill>
                      </a:endParaRPr>
                    </a:p>
                  </a:txBody>
                  <a:tcPr marL="106888" marR="106888" marT="50419" marB="50419"/>
                </a:tc>
                <a:tc hMerge="1">
                  <a:txBody>
                    <a:bodyPr/>
                    <a:lstStyle/>
                    <a:p>
                      <a:endParaRPr lang="en-US" sz="2000" dirty="0">
                        <a:solidFill>
                          <a:srgbClr val="7F7F7F"/>
                        </a:solidFill>
                      </a:endParaRPr>
                    </a:p>
                  </a:txBody>
                  <a:tcPr marL="106888" marR="106888" marT="50419" marB="50419"/>
                </a:tc>
              </a:tr>
            </a:tbl>
          </a:graphicData>
        </a:graphic>
      </p:graphicFrame>
      <p:sp>
        <p:nvSpPr>
          <p:cNvPr id="5" name="Rectangle 4"/>
          <p:cNvSpPr/>
          <p:nvPr/>
        </p:nvSpPr>
        <p:spPr>
          <a:xfrm>
            <a:off x="519782" y="5581625"/>
            <a:ext cx="7948739" cy="923295"/>
          </a:xfrm>
          <a:prstGeom prst="rect">
            <a:avLst/>
          </a:prstGeom>
        </p:spPr>
        <p:txBody>
          <a:bodyPr wrap="square" lIns="91405" tIns="45703" rIns="91405" bIns="45703">
            <a:spAutoFit/>
          </a:bodyPr>
          <a:lstStyle/>
          <a:p>
            <a:pPr defTabSz="520013">
              <a:defRPr/>
            </a:pPr>
            <a:r>
              <a:rPr lang="en-US" dirty="0"/>
              <a:t>Endresen, D.T.F., K. Street, M. Mackay, A. Bari, </a:t>
            </a:r>
            <a:r>
              <a:rPr lang="en-US" dirty="0" smtClean="0"/>
              <a:t>&amp; E</a:t>
            </a:r>
            <a:r>
              <a:rPr lang="en-US" dirty="0"/>
              <a:t>. De Pauw (2011). Predictive association between biotic stress traits and ecogeographic data for wheat and barley landraces. </a:t>
            </a:r>
            <a:r>
              <a:rPr lang="en-US" i="1" dirty="0"/>
              <a:t>Crop Science</a:t>
            </a:r>
            <a:r>
              <a:rPr lang="en-US" dirty="0"/>
              <a:t> 51: 2036-2055. </a:t>
            </a:r>
            <a:r>
              <a:rPr lang="en-US" dirty="0" smtClean="0"/>
              <a:t>doi:10.2135</a:t>
            </a:r>
            <a:r>
              <a:rPr lang="en-US" dirty="0"/>
              <a:t>/cropsci2010.12.0717</a:t>
            </a:r>
          </a:p>
        </p:txBody>
      </p:sp>
      <p:sp>
        <p:nvSpPr>
          <p:cNvPr id="7" name="Rectangle 6"/>
          <p:cNvSpPr/>
          <p:nvPr/>
        </p:nvSpPr>
        <p:spPr>
          <a:xfrm>
            <a:off x="3112071" y="4409787"/>
            <a:ext cx="5528519" cy="307742"/>
          </a:xfrm>
          <a:prstGeom prst="rect">
            <a:avLst/>
          </a:prstGeom>
        </p:spPr>
        <p:txBody>
          <a:bodyPr wrap="none" lIns="91405" tIns="45703" rIns="91405" bIns="45703">
            <a:spAutoFit/>
          </a:bodyPr>
          <a:lstStyle/>
          <a:p>
            <a:r>
              <a:rPr lang="en-US" sz="1400" dirty="0"/>
              <a:t>PPV = Positive Predictive Value; LR+ = Positive Diagnostic Likelihood Ratio</a:t>
            </a:r>
          </a:p>
        </p:txBody>
      </p:sp>
      <p:sp>
        <p:nvSpPr>
          <p:cNvPr id="8"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37</a:t>
            </a:fld>
            <a:endParaRPr lang="en-US" dirty="0">
              <a:solidFill>
                <a:srgbClr val="FFFF00"/>
              </a:solidFill>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5" name="Straight Arrow Connector 104"/>
          <p:cNvCxnSpPr/>
          <p:nvPr/>
        </p:nvCxnSpPr>
        <p:spPr>
          <a:xfrm rot="16200000" flipH="1">
            <a:off x="1520864" y="2841453"/>
            <a:ext cx="788369" cy="623504"/>
          </a:xfrm>
          <a:prstGeom prst="straightConnector1">
            <a:avLst/>
          </a:prstGeom>
          <a:ln>
            <a:solidFill>
              <a:schemeClr val="accent3"/>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rot="10800000" flipV="1">
            <a:off x="979791" y="2506926"/>
            <a:ext cx="1741925" cy="1428536"/>
          </a:xfrm>
          <a:prstGeom prst="straightConnector1">
            <a:avLst/>
          </a:prstGeom>
          <a:ln>
            <a:solidFill>
              <a:schemeClr val="accent3"/>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99" name="Rectangle 98"/>
          <p:cNvSpPr/>
          <p:nvPr/>
        </p:nvSpPr>
        <p:spPr>
          <a:xfrm rot="2949169">
            <a:off x="1491704" y="2369997"/>
            <a:ext cx="743443" cy="1692367"/>
          </a:xfrm>
          <a:prstGeom prst="rect">
            <a:avLst/>
          </a:prstGeom>
          <a:solidFill>
            <a:schemeClr val="accent3">
              <a:alpha val="15000"/>
            </a:schemeClr>
          </a:solidFill>
          <a:ln>
            <a:solidFill>
              <a:schemeClr val="accent3">
                <a:lumMod val="50000"/>
                <a:alpha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Cube 61"/>
          <p:cNvSpPr/>
          <p:nvPr/>
        </p:nvSpPr>
        <p:spPr>
          <a:xfrm>
            <a:off x="2226802" y="4691751"/>
            <a:ext cx="139486" cy="13159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Arrow Connector 2"/>
          <p:cNvCxnSpPr/>
          <p:nvPr/>
        </p:nvCxnSpPr>
        <p:spPr>
          <a:xfrm rot="5400000">
            <a:off x="989194" y="5102507"/>
            <a:ext cx="2030783" cy="20495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rot="16200000" flipH="1">
            <a:off x="1493196" y="4653947"/>
            <a:ext cx="2268858" cy="1336081"/>
          </a:xfrm>
          <a:prstGeom prst="straightConnector1">
            <a:avLst/>
          </a:prstGeom>
          <a:ln>
            <a:solidFill>
              <a:schemeClr val="accent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7" name="Isosceles Triangle 76"/>
          <p:cNvSpPr/>
          <p:nvPr/>
        </p:nvSpPr>
        <p:spPr>
          <a:xfrm rot="10800000">
            <a:off x="4389220" y="4019496"/>
            <a:ext cx="153453" cy="126048"/>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rot="5400000" flipH="1" flipV="1">
            <a:off x="1306237" y="3388769"/>
            <a:ext cx="3444423" cy="18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3028447" y="5111908"/>
            <a:ext cx="3384736" cy="4975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rot="494350">
            <a:off x="4713696" y="5156222"/>
            <a:ext cx="1472979" cy="261610"/>
          </a:xfrm>
          <a:prstGeom prst="rect">
            <a:avLst/>
          </a:prstGeom>
        </p:spPr>
        <p:txBody>
          <a:bodyPr wrap="none">
            <a:spAutoFit/>
          </a:bodyPr>
          <a:lstStyle/>
          <a:p>
            <a:r>
              <a:rPr lang="en-US" sz="1100" dirty="0" smtClean="0"/>
              <a:t>Principal component 1</a:t>
            </a:r>
            <a:endParaRPr lang="en-US" sz="1100" dirty="0"/>
          </a:p>
        </p:txBody>
      </p:sp>
      <p:sp>
        <p:nvSpPr>
          <p:cNvPr id="15" name="Rectangle 14"/>
          <p:cNvSpPr/>
          <p:nvPr/>
        </p:nvSpPr>
        <p:spPr>
          <a:xfrm rot="18824970">
            <a:off x="770929" y="6227384"/>
            <a:ext cx="1472979" cy="261610"/>
          </a:xfrm>
          <a:prstGeom prst="rect">
            <a:avLst/>
          </a:prstGeom>
        </p:spPr>
        <p:txBody>
          <a:bodyPr wrap="none">
            <a:spAutoFit/>
          </a:bodyPr>
          <a:lstStyle/>
          <a:p>
            <a:r>
              <a:rPr lang="en-US" sz="1100" dirty="0" smtClean="0"/>
              <a:t>Principal component 2</a:t>
            </a:r>
            <a:endParaRPr lang="en-US" sz="1100" dirty="0"/>
          </a:p>
        </p:txBody>
      </p:sp>
      <p:sp>
        <p:nvSpPr>
          <p:cNvPr id="16" name="Rectangle 15"/>
          <p:cNvSpPr/>
          <p:nvPr/>
        </p:nvSpPr>
        <p:spPr>
          <a:xfrm rot="16200000">
            <a:off x="2138130" y="2604401"/>
            <a:ext cx="1472979" cy="261610"/>
          </a:xfrm>
          <a:prstGeom prst="rect">
            <a:avLst/>
          </a:prstGeom>
        </p:spPr>
        <p:txBody>
          <a:bodyPr wrap="none">
            <a:spAutoFit/>
          </a:bodyPr>
          <a:lstStyle/>
          <a:p>
            <a:r>
              <a:rPr lang="en-US" sz="1100" dirty="0" smtClean="0"/>
              <a:t>Principal component 3</a:t>
            </a:r>
            <a:endParaRPr lang="en-US" sz="1100" dirty="0"/>
          </a:p>
        </p:txBody>
      </p:sp>
      <p:sp>
        <p:nvSpPr>
          <p:cNvPr id="23" name="Isosceles Triangle 22"/>
          <p:cNvSpPr/>
          <p:nvPr/>
        </p:nvSpPr>
        <p:spPr>
          <a:xfrm rot="10800000">
            <a:off x="4872501" y="3599339"/>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Isosceles Triangle 23"/>
          <p:cNvSpPr/>
          <p:nvPr/>
        </p:nvSpPr>
        <p:spPr>
          <a:xfrm rot="10800000">
            <a:off x="4771968" y="4061512"/>
            <a:ext cx="153453" cy="126048"/>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Isosceles Triangle 25"/>
          <p:cNvSpPr/>
          <p:nvPr/>
        </p:nvSpPr>
        <p:spPr>
          <a:xfrm rot="10800000">
            <a:off x="4961572" y="3347243"/>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Isosceles Triangle 26"/>
          <p:cNvSpPr/>
          <p:nvPr/>
        </p:nvSpPr>
        <p:spPr>
          <a:xfrm rot="10800000">
            <a:off x="4898960" y="4019497"/>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Isosceles Triangle 27"/>
          <p:cNvSpPr/>
          <p:nvPr/>
        </p:nvSpPr>
        <p:spPr>
          <a:xfrm rot="10800000">
            <a:off x="4593823" y="3809417"/>
            <a:ext cx="153453" cy="126048"/>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Isosceles Triangle 29"/>
          <p:cNvSpPr/>
          <p:nvPr/>
        </p:nvSpPr>
        <p:spPr>
          <a:xfrm rot="10800000">
            <a:off x="4453601" y="4523687"/>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Isosceles Triangle 30"/>
          <p:cNvSpPr/>
          <p:nvPr/>
        </p:nvSpPr>
        <p:spPr>
          <a:xfrm rot="10800000">
            <a:off x="5139717" y="4019497"/>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6-Point Star 35"/>
          <p:cNvSpPr/>
          <p:nvPr/>
        </p:nvSpPr>
        <p:spPr>
          <a:xfrm>
            <a:off x="1959583" y="2927085"/>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Cube 37"/>
          <p:cNvSpPr/>
          <p:nvPr/>
        </p:nvSpPr>
        <p:spPr>
          <a:xfrm>
            <a:off x="2494016" y="4775781"/>
            <a:ext cx="154985" cy="146215"/>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Cube 38"/>
          <p:cNvSpPr/>
          <p:nvPr/>
        </p:nvSpPr>
        <p:spPr>
          <a:xfrm>
            <a:off x="2226802" y="4943846"/>
            <a:ext cx="139486" cy="13159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Cube 39"/>
          <p:cNvSpPr/>
          <p:nvPr/>
        </p:nvSpPr>
        <p:spPr>
          <a:xfrm>
            <a:off x="2494015" y="5111908"/>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Cube 40"/>
          <p:cNvSpPr/>
          <p:nvPr/>
        </p:nvSpPr>
        <p:spPr>
          <a:xfrm>
            <a:off x="2226800" y="5364003"/>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Cube 41"/>
          <p:cNvSpPr/>
          <p:nvPr/>
        </p:nvSpPr>
        <p:spPr>
          <a:xfrm>
            <a:off x="2672159" y="5027877"/>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Cube 42"/>
          <p:cNvSpPr/>
          <p:nvPr/>
        </p:nvSpPr>
        <p:spPr>
          <a:xfrm>
            <a:off x="3206590" y="5868191"/>
            <a:ext cx="215554" cy="203357"/>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ube 43"/>
          <p:cNvSpPr/>
          <p:nvPr/>
        </p:nvSpPr>
        <p:spPr>
          <a:xfrm>
            <a:off x="2761231" y="5700129"/>
            <a:ext cx="195958" cy="184870"/>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Cube 44"/>
          <p:cNvSpPr/>
          <p:nvPr/>
        </p:nvSpPr>
        <p:spPr>
          <a:xfrm>
            <a:off x="2494015" y="5868193"/>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Cube 45"/>
          <p:cNvSpPr/>
          <p:nvPr/>
        </p:nvSpPr>
        <p:spPr>
          <a:xfrm>
            <a:off x="2494015" y="5616098"/>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Cube 46"/>
          <p:cNvSpPr/>
          <p:nvPr/>
        </p:nvSpPr>
        <p:spPr>
          <a:xfrm>
            <a:off x="3028448" y="5700129"/>
            <a:ext cx="195958" cy="184870"/>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Cube 47"/>
          <p:cNvSpPr/>
          <p:nvPr/>
        </p:nvSpPr>
        <p:spPr>
          <a:xfrm>
            <a:off x="2939376" y="5448035"/>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Cube 48"/>
          <p:cNvSpPr/>
          <p:nvPr/>
        </p:nvSpPr>
        <p:spPr>
          <a:xfrm>
            <a:off x="2672159" y="5364003"/>
            <a:ext cx="178145" cy="16806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Cube 49"/>
          <p:cNvSpPr/>
          <p:nvPr/>
        </p:nvSpPr>
        <p:spPr>
          <a:xfrm>
            <a:off x="2939373" y="5952222"/>
            <a:ext cx="215554" cy="203357"/>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Isosceles Triangle 50"/>
          <p:cNvSpPr/>
          <p:nvPr/>
        </p:nvSpPr>
        <p:spPr>
          <a:xfrm rot="10800000">
            <a:off x="3741025" y="4355622"/>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Isosceles Triangle 51"/>
          <p:cNvSpPr/>
          <p:nvPr/>
        </p:nvSpPr>
        <p:spPr>
          <a:xfrm rot="10800000">
            <a:off x="3919168" y="3515307"/>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Isosceles Triangle 52"/>
          <p:cNvSpPr/>
          <p:nvPr/>
        </p:nvSpPr>
        <p:spPr>
          <a:xfrm rot="10800000">
            <a:off x="4211075" y="4229575"/>
            <a:ext cx="153453" cy="126048"/>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Isosceles Triangle 55"/>
          <p:cNvSpPr/>
          <p:nvPr/>
        </p:nvSpPr>
        <p:spPr>
          <a:xfrm rot="10800000">
            <a:off x="4248996" y="3347243"/>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Isosceles Triangle 56"/>
          <p:cNvSpPr/>
          <p:nvPr/>
        </p:nvSpPr>
        <p:spPr>
          <a:xfrm rot="10800000">
            <a:off x="4389220" y="4313605"/>
            <a:ext cx="153453" cy="126048"/>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Isosceles Triangle 58"/>
          <p:cNvSpPr/>
          <p:nvPr/>
        </p:nvSpPr>
        <p:spPr>
          <a:xfrm rot="10800000">
            <a:off x="4453601" y="3599338"/>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Cube 62"/>
          <p:cNvSpPr/>
          <p:nvPr/>
        </p:nvSpPr>
        <p:spPr>
          <a:xfrm>
            <a:off x="1959587" y="4607720"/>
            <a:ext cx="139486" cy="13159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Cube 63"/>
          <p:cNvSpPr/>
          <p:nvPr/>
        </p:nvSpPr>
        <p:spPr>
          <a:xfrm>
            <a:off x="2404947" y="4523688"/>
            <a:ext cx="139486" cy="131593"/>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Cube 64"/>
          <p:cNvSpPr/>
          <p:nvPr/>
        </p:nvSpPr>
        <p:spPr>
          <a:xfrm>
            <a:off x="2137728" y="4859813"/>
            <a:ext cx="154985" cy="146215"/>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7" name="Straight Arrow Connector 66"/>
          <p:cNvCxnSpPr/>
          <p:nvPr/>
        </p:nvCxnSpPr>
        <p:spPr>
          <a:xfrm rot="5400000">
            <a:off x="3492275" y="3353977"/>
            <a:ext cx="2100792" cy="1247008"/>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rot="16200000" flipH="1">
            <a:off x="3954452" y="3516567"/>
            <a:ext cx="1176441" cy="837798"/>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a:off x="3741025" y="3935464"/>
            <a:ext cx="1514225" cy="2"/>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9" name="Isosceles Triangle 18"/>
          <p:cNvSpPr/>
          <p:nvPr/>
        </p:nvSpPr>
        <p:spPr>
          <a:xfrm rot="10800000">
            <a:off x="4720816" y="3767402"/>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Isosceles Triangle 28"/>
          <p:cNvSpPr/>
          <p:nvPr/>
        </p:nvSpPr>
        <p:spPr>
          <a:xfrm rot="10800000">
            <a:off x="4809889" y="3767402"/>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Isosceles Triangle 21"/>
          <p:cNvSpPr/>
          <p:nvPr/>
        </p:nvSpPr>
        <p:spPr>
          <a:xfrm rot="10800000">
            <a:off x="4961572" y="3851434"/>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Isosceles Triangle 53"/>
          <p:cNvSpPr/>
          <p:nvPr/>
        </p:nvSpPr>
        <p:spPr>
          <a:xfrm rot="10800000">
            <a:off x="4159925" y="3683370"/>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Isosceles Triangle 19"/>
          <p:cNvSpPr/>
          <p:nvPr/>
        </p:nvSpPr>
        <p:spPr>
          <a:xfrm rot="10800000">
            <a:off x="4542672" y="3935464"/>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Isosceles Triangle 24"/>
          <p:cNvSpPr/>
          <p:nvPr/>
        </p:nvSpPr>
        <p:spPr>
          <a:xfrm rot="10800000">
            <a:off x="4720816" y="4271592"/>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Isosceles Triangle 31"/>
          <p:cNvSpPr/>
          <p:nvPr/>
        </p:nvSpPr>
        <p:spPr>
          <a:xfrm rot="10800000">
            <a:off x="4542672" y="4187560"/>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Isosceles Triangle 54"/>
          <p:cNvSpPr/>
          <p:nvPr/>
        </p:nvSpPr>
        <p:spPr>
          <a:xfrm rot="10800000">
            <a:off x="4248996" y="3935464"/>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Isosceles Triangle 59"/>
          <p:cNvSpPr/>
          <p:nvPr/>
        </p:nvSpPr>
        <p:spPr>
          <a:xfrm rot="10800000">
            <a:off x="4248996" y="4103528"/>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Isosceles Triangle 60"/>
          <p:cNvSpPr/>
          <p:nvPr/>
        </p:nvSpPr>
        <p:spPr>
          <a:xfrm rot="10800000">
            <a:off x="4338068" y="3767402"/>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Isosceles Triangle 20"/>
          <p:cNvSpPr/>
          <p:nvPr/>
        </p:nvSpPr>
        <p:spPr>
          <a:xfrm rot="10800000">
            <a:off x="4720816" y="3515307"/>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Isosceles Triangle 32"/>
          <p:cNvSpPr/>
          <p:nvPr/>
        </p:nvSpPr>
        <p:spPr>
          <a:xfrm rot="10800000">
            <a:off x="3919168" y="3935465"/>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Isosceles Triangle 57"/>
          <p:cNvSpPr/>
          <p:nvPr/>
        </p:nvSpPr>
        <p:spPr>
          <a:xfrm rot="10800000">
            <a:off x="4070853" y="4439653"/>
            <a:ext cx="204603" cy="168063"/>
          </a:xfrm>
          <a:prstGeom prst="triangle">
            <a:avLst/>
          </a:prstGeom>
          <a:solidFill>
            <a:schemeClr val="accent2"/>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6-Point Star 80"/>
          <p:cNvSpPr/>
          <p:nvPr/>
        </p:nvSpPr>
        <p:spPr>
          <a:xfrm>
            <a:off x="2137727" y="3179180"/>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6-Point Star 81"/>
          <p:cNvSpPr/>
          <p:nvPr/>
        </p:nvSpPr>
        <p:spPr>
          <a:xfrm>
            <a:off x="1870512" y="3095148"/>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6-Point Star 82"/>
          <p:cNvSpPr/>
          <p:nvPr/>
        </p:nvSpPr>
        <p:spPr>
          <a:xfrm>
            <a:off x="2137728" y="2674990"/>
            <a:ext cx="151422" cy="14285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6-Point Star 83"/>
          <p:cNvSpPr/>
          <p:nvPr/>
        </p:nvSpPr>
        <p:spPr>
          <a:xfrm>
            <a:off x="2137727" y="3011116"/>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6-Point Star 84"/>
          <p:cNvSpPr/>
          <p:nvPr/>
        </p:nvSpPr>
        <p:spPr>
          <a:xfrm>
            <a:off x="1603295" y="2927085"/>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6-Point Star 85"/>
          <p:cNvSpPr/>
          <p:nvPr/>
        </p:nvSpPr>
        <p:spPr>
          <a:xfrm>
            <a:off x="1959584" y="2506926"/>
            <a:ext cx="151422" cy="14285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6-Point Star 86"/>
          <p:cNvSpPr/>
          <p:nvPr/>
        </p:nvSpPr>
        <p:spPr>
          <a:xfrm>
            <a:off x="1870512" y="2759021"/>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6-Point Star 87"/>
          <p:cNvSpPr/>
          <p:nvPr/>
        </p:nvSpPr>
        <p:spPr>
          <a:xfrm>
            <a:off x="1870512" y="3515307"/>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6-Point Star 88"/>
          <p:cNvSpPr/>
          <p:nvPr/>
        </p:nvSpPr>
        <p:spPr>
          <a:xfrm>
            <a:off x="1781440" y="3263211"/>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6-Point Star 89"/>
          <p:cNvSpPr/>
          <p:nvPr/>
        </p:nvSpPr>
        <p:spPr>
          <a:xfrm>
            <a:off x="1425152" y="3431275"/>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6-Point Star 90"/>
          <p:cNvSpPr/>
          <p:nvPr/>
        </p:nvSpPr>
        <p:spPr>
          <a:xfrm>
            <a:off x="2315872" y="2843053"/>
            <a:ext cx="151422" cy="14285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6-Point Star 91"/>
          <p:cNvSpPr/>
          <p:nvPr/>
        </p:nvSpPr>
        <p:spPr>
          <a:xfrm>
            <a:off x="2404943" y="3095148"/>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6-Point Star 92"/>
          <p:cNvSpPr/>
          <p:nvPr/>
        </p:nvSpPr>
        <p:spPr>
          <a:xfrm>
            <a:off x="2404943" y="2506926"/>
            <a:ext cx="151422" cy="14285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6-Point Star 93"/>
          <p:cNvSpPr/>
          <p:nvPr/>
        </p:nvSpPr>
        <p:spPr>
          <a:xfrm>
            <a:off x="1603295" y="3683370"/>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6-Point Star 94"/>
          <p:cNvSpPr/>
          <p:nvPr/>
        </p:nvSpPr>
        <p:spPr>
          <a:xfrm>
            <a:off x="1425152" y="3095148"/>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6-Point Star 95"/>
          <p:cNvSpPr/>
          <p:nvPr/>
        </p:nvSpPr>
        <p:spPr>
          <a:xfrm>
            <a:off x="1247008" y="3683369"/>
            <a:ext cx="197740" cy="184870"/>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6-Point Star 96"/>
          <p:cNvSpPr/>
          <p:nvPr/>
        </p:nvSpPr>
        <p:spPr>
          <a:xfrm>
            <a:off x="1157936" y="3347243"/>
            <a:ext cx="178145" cy="16806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rot="2038322">
            <a:off x="3883181" y="2962054"/>
            <a:ext cx="1157936" cy="2016760"/>
          </a:xfrm>
          <a:prstGeom prst="ellipse">
            <a:avLst/>
          </a:prstGeom>
          <a:solidFill>
            <a:schemeClr val="accent2">
              <a:alpha val="15000"/>
            </a:schemeClr>
          </a:solidFill>
          <a:ln>
            <a:solidFill>
              <a:schemeClr val="accent2">
                <a:lumMod val="50000"/>
                <a:alpha val="38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6-Point Star 99"/>
          <p:cNvSpPr/>
          <p:nvPr/>
        </p:nvSpPr>
        <p:spPr>
          <a:xfrm>
            <a:off x="2583088" y="2759021"/>
            <a:ext cx="151422" cy="142853"/>
          </a:xfrm>
          <a:prstGeom prst="star6">
            <a:avLst/>
          </a:prstGeom>
          <a:solidFill>
            <a:schemeClr val="accent3"/>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Can 100"/>
          <p:cNvSpPr/>
          <p:nvPr/>
        </p:nvSpPr>
        <p:spPr>
          <a:xfrm rot="19856902">
            <a:off x="2408694" y="4279504"/>
            <a:ext cx="418900" cy="2123437"/>
          </a:xfrm>
          <a:prstGeom prst="can">
            <a:avLst/>
          </a:prstGeom>
          <a:solidFill>
            <a:schemeClr val="accent1">
              <a:alpha val="15000"/>
            </a:schemeClr>
          </a:solidFill>
          <a:ln>
            <a:solidFill>
              <a:schemeClr val="accent1">
                <a:lumMod val="50000"/>
                <a:alpha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4297249" y="2955141"/>
            <a:ext cx="477377" cy="253916"/>
          </a:xfrm>
          <a:prstGeom prst="rect">
            <a:avLst/>
          </a:prstGeom>
        </p:spPr>
        <p:txBody>
          <a:bodyPr wrap="none">
            <a:spAutoFit/>
          </a:bodyPr>
          <a:lstStyle/>
          <a:p>
            <a:r>
              <a:rPr lang="en-US" sz="1050" dirty="0" smtClean="0">
                <a:solidFill>
                  <a:schemeClr val="accent2"/>
                </a:solidFill>
              </a:rPr>
              <a:t>3 PCs</a:t>
            </a:r>
            <a:endParaRPr lang="en-US" dirty="0">
              <a:solidFill>
                <a:schemeClr val="accent2"/>
              </a:solidFill>
            </a:endParaRPr>
          </a:p>
        </p:txBody>
      </p:sp>
      <p:sp>
        <p:nvSpPr>
          <p:cNvPr id="109" name="Rectangle 108"/>
          <p:cNvSpPr/>
          <p:nvPr/>
        </p:nvSpPr>
        <p:spPr>
          <a:xfrm>
            <a:off x="2559503" y="6092369"/>
            <a:ext cx="428322" cy="253916"/>
          </a:xfrm>
          <a:prstGeom prst="rect">
            <a:avLst/>
          </a:prstGeom>
        </p:spPr>
        <p:txBody>
          <a:bodyPr wrap="none">
            <a:spAutoFit/>
          </a:bodyPr>
          <a:lstStyle/>
          <a:p>
            <a:r>
              <a:rPr lang="en-US" sz="1050" dirty="0" smtClean="0">
                <a:solidFill>
                  <a:schemeClr val="accent1"/>
                </a:solidFill>
              </a:rPr>
              <a:t>1 PC</a:t>
            </a:r>
            <a:endParaRPr lang="en-US" dirty="0">
              <a:solidFill>
                <a:schemeClr val="accent1"/>
              </a:solidFill>
            </a:endParaRPr>
          </a:p>
        </p:txBody>
      </p:sp>
      <p:sp>
        <p:nvSpPr>
          <p:cNvPr id="110" name="Rectangle 109"/>
          <p:cNvSpPr/>
          <p:nvPr/>
        </p:nvSpPr>
        <p:spPr>
          <a:xfrm>
            <a:off x="867136" y="3011116"/>
            <a:ext cx="477377" cy="253916"/>
          </a:xfrm>
          <a:prstGeom prst="rect">
            <a:avLst/>
          </a:prstGeom>
        </p:spPr>
        <p:txBody>
          <a:bodyPr wrap="none">
            <a:spAutoFit/>
          </a:bodyPr>
          <a:lstStyle/>
          <a:p>
            <a:r>
              <a:rPr lang="en-US" sz="1050" dirty="0" smtClean="0">
                <a:solidFill>
                  <a:schemeClr val="accent3"/>
                </a:solidFill>
              </a:rPr>
              <a:t>2 PCs</a:t>
            </a:r>
            <a:endParaRPr lang="en-US" dirty="0">
              <a:solidFill>
                <a:schemeClr val="accent3"/>
              </a:solidFill>
            </a:endParaRPr>
          </a:p>
        </p:txBody>
      </p:sp>
      <p:sp>
        <p:nvSpPr>
          <p:cNvPr id="103" name="Rectangle 102"/>
          <p:cNvSpPr/>
          <p:nvPr/>
        </p:nvSpPr>
        <p:spPr>
          <a:xfrm>
            <a:off x="534433" y="529649"/>
            <a:ext cx="9341093" cy="646331"/>
          </a:xfrm>
          <a:prstGeom prst="rect">
            <a:avLst/>
          </a:prstGeom>
        </p:spPr>
        <p:txBody>
          <a:bodyPr wrap="none">
            <a:spAutoFit/>
          </a:bodyPr>
          <a:lstStyle/>
          <a:p>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SIMCA analysis (PCA model for each class)</a:t>
            </a:r>
            <a:endParaRPr lang="en-US" sz="3600" dirty="0"/>
          </a:p>
        </p:txBody>
      </p:sp>
      <p:pic>
        <p:nvPicPr>
          <p:cNvPr id="104" name="Picture 103" descr="sr2w_us_bio_simca_simca model 2 pc4 scores 3D.png"/>
          <p:cNvPicPr>
            <a:picLocks noChangeAspect="1"/>
          </p:cNvPicPr>
          <p:nvPr/>
        </p:nvPicPr>
        <p:blipFill>
          <a:blip r:embed="rId3"/>
          <a:stretch>
            <a:fillRect/>
          </a:stretch>
        </p:blipFill>
        <p:spPr>
          <a:xfrm>
            <a:off x="7470046" y="2268856"/>
            <a:ext cx="2997565" cy="2722552"/>
          </a:xfrm>
          <a:prstGeom prst="rect">
            <a:avLst/>
          </a:prstGeom>
        </p:spPr>
      </p:pic>
      <p:cxnSp>
        <p:nvCxnSpPr>
          <p:cNvPr id="111" name="Straight Connector 110"/>
          <p:cNvCxnSpPr/>
          <p:nvPr/>
        </p:nvCxnSpPr>
        <p:spPr>
          <a:xfrm rot="5400000">
            <a:off x="4297718" y="4249684"/>
            <a:ext cx="5476082" cy="1856"/>
          </a:xfrm>
          <a:prstGeom prst="line">
            <a:avLst/>
          </a:prstGeom>
          <a:ln w="9525" cmpd="sng">
            <a:solidFill>
              <a:schemeClr val="bg1">
                <a:lumMod val="50000"/>
              </a:schemeClr>
            </a:solidFill>
            <a:prstDash val="sysDot"/>
          </a:ln>
        </p:spPr>
        <p:style>
          <a:lnRef idx="2">
            <a:schemeClr val="accent1"/>
          </a:lnRef>
          <a:fillRef idx="0">
            <a:schemeClr val="accent1"/>
          </a:fillRef>
          <a:effectRef idx="1">
            <a:schemeClr val="accent1"/>
          </a:effectRef>
          <a:fontRef idx="minor">
            <a:schemeClr val="tx1"/>
          </a:fontRef>
        </p:style>
      </p:cxnSp>
      <p:sp>
        <p:nvSpPr>
          <p:cNvPr id="113" name="Rectangle 112"/>
          <p:cNvSpPr/>
          <p:nvPr/>
        </p:nvSpPr>
        <p:spPr>
          <a:xfrm>
            <a:off x="1687208" y="7198805"/>
            <a:ext cx="5082266" cy="276999"/>
          </a:xfrm>
          <a:prstGeom prst="rect">
            <a:avLst/>
          </a:prstGeom>
        </p:spPr>
        <p:txBody>
          <a:bodyPr wrap="none">
            <a:spAutoFit/>
          </a:bodyPr>
          <a:lstStyle/>
          <a:p>
            <a:pPr algn="r"/>
            <a:r>
              <a:rPr lang="en-US" sz="1200" dirty="0" smtClean="0">
                <a:solidFill>
                  <a:srgbClr val="7F7F7F"/>
                </a:solidFill>
              </a:rPr>
              <a:t>Illustration modified from Wise et al., 2006:201 (PLS Toolbox software manual)</a:t>
            </a:r>
            <a:endParaRPr lang="en-US" sz="1200" dirty="0">
              <a:solidFill>
                <a:srgbClr val="7F7F7F"/>
              </a:solidFill>
            </a:endParaRPr>
          </a:p>
        </p:txBody>
      </p:sp>
      <p:graphicFrame>
        <p:nvGraphicFramePr>
          <p:cNvPr id="115" name="Table 114"/>
          <p:cNvGraphicFramePr>
            <a:graphicFrameLocks noGrp="1"/>
          </p:cNvGraphicFramePr>
          <p:nvPr/>
        </p:nvGraphicFramePr>
        <p:xfrm>
          <a:off x="7749264" y="5546177"/>
          <a:ext cx="1896537" cy="1531803"/>
        </p:xfrm>
        <a:graphic>
          <a:graphicData uri="http://schemas.openxmlformats.org/drawingml/2006/table">
            <a:tbl>
              <a:tblPr firstRow="1" bandRow="1">
                <a:tableStyleId>{2D5ABB26-0587-4C30-8999-92F81FD0307C}</a:tableStyleId>
              </a:tblPr>
              <a:tblGrid>
                <a:gridCol w="391221"/>
                <a:gridCol w="1505316"/>
              </a:tblGrid>
              <a:tr h="510601">
                <a:tc>
                  <a:txBody>
                    <a:bodyPr/>
                    <a:lstStyle/>
                    <a:p>
                      <a:endParaRPr lang="en-US" sz="1300" dirty="0"/>
                    </a:p>
                  </a:txBody>
                  <a:tcPr marL="106887" marR="106887" marT="50419" marB="50419"/>
                </a:tc>
                <a:tc>
                  <a:txBody>
                    <a:bodyPr/>
                    <a:lstStyle/>
                    <a:p>
                      <a:r>
                        <a:rPr lang="en-US" sz="1300" dirty="0" smtClean="0"/>
                        <a:t>Resistant samples</a:t>
                      </a:r>
                      <a:endParaRPr lang="en-US" sz="1300" dirty="0"/>
                    </a:p>
                  </a:txBody>
                  <a:tcPr marL="106887" marR="106887" marT="50419" marB="50419"/>
                </a:tc>
              </a:tr>
              <a:tr h="510601">
                <a:tc>
                  <a:txBody>
                    <a:bodyPr/>
                    <a:lstStyle/>
                    <a:p>
                      <a:endParaRPr lang="en-US" sz="1300" dirty="0">
                        <a:solidFill>
                          <a:schemeClr val="accent3"/>
                        </a:solidFill>
                      </a:endParaRPr>
                    </a:p>
                  </a:txBody>
                  <a:tcPr marL="106887" marR="106887" marT="50419" marB="50419"/>
                </a:tc>
                <a:tc>
                  <a:txBody>
                    <a:bodyPr/>
                    <a:lstStyle/>
                    <a:p>
                      <a:r>
                        <a:rPr lang="en-US" sz="1300" dirty="0" smtClean="0"/>
                        <a:t>Intermediate</a:t>
                      </a:r>
                      <a:endParaRPr lang="en-US" sz="1300" dirty="0"/>
                    </a:p>
                  </a:txBody>
                  <a:tcPr marL="106887" marR="106887" marT="50419" marB="50419"/>
                </a:tc>
              </a:tr>
              <a:tr h="510601">
                <a:tc>
                  <a:txBody>
                    <a:bodyPr/>
                    <a:lstStyle/>
                    <a:p>
                      <a:endParaRPr lang="en-US" sz="1300"/>
                    </a:p>
                  </a:txBody>
                  <a:tcPr marL="106887" marR="106887" marT="50419" marB="50419"/>
                </a:tc>
                <a:tc>
                  <a:txBody>
                    <a:bodyPr/>
                    <a:lstStyle/>
                    <a:p>
                      <a:r>
                        <a:rPr lang="en-US" sz="1300" dirty="0" smtClean="0"/>
                        <a:t>Susceptible</a:t>
                      </a:r>
                      <a:endParaRPr lang="en-US" sz="1300" dirty="0"/>
                    </a:p>
                  </a:txBody>
                  <a:tcPr marL="106887" marR="106887" marT="50419" marB="50419"/>
                </a:tc>
              </a:tr>
            </a:tbl>
          </a:graphicData>
        </a:graphic>
      </p:graphicFrame>
      <p:sp>
        <p:nvSpPr>
          <p:cNvPr id="116" name="Isosceles Triangle 115"/>
          <p:cNvSpPr/>
          <p:nvPr/>
        </p:nvSpPr>
        <p:spPr>
          <a:xfrm>
            <a:off x="7838335" y="5616098"/>
            <a:ext cx="267216" cy="184870"/>
          </a:xfrm>
          <a:prstGeom prst="triangl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7755306" y="5991225"/>
            <a:ext cx="389049" cy="584776"/>
          </a:xfrm>
          <a:prstGeom prst="rect">
            <a:avLst/>
          </a:prstGeom>
        </p:spPr>
        <p:txBody>
          <a:bodyPr wrap="none">
            <a:spAutoFit/>
          </a:bodyPr>
          <a:lstStyle/>
          <a:p>
            <a:r>
              <a:rPr lang="en-US" sz="3200" dirty="0" smtClean="0">
                <a:solidFill>
                  <a:schemeClr val="accent3"/>
                </a:solidFill>
              </a:rPr>
              <a:t>*</a:t>
            </a:r>
            <a:endParaRPr lang="en-US" sz="2400" dirty="0"/>
          </a:p>
        </p:txBody>
      </p:sp>
      <p:sp>
        <p:nvSpPr>
          <p:cNvPr id="118" name="Rectangle 117"/>
          <p:cNvSpPr/>
          <p:nvPr/>
        </p:nvSpPr>
        <p:spPr>
          <a:xfrm>
            <a:off x="7869195" y="6630925"/>
            <a:ext cx="210406" cy="1985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Rectangle 118"/>
          <p:cNvSpPr/>
          <p:nvPr/>
        </p:nvSpPr>
        <p:spPr>
          <a:xfrm>
            <a:off x="7346064" y="1677351"/>
            <a:ext cx="3075359" cy="307777"/>
          </a:xfrm>
          <a:prstGeom prst="rect">
            <a:avLst/>
          </a:prstGeom>
        </p:spPr>
        <p:txBody>
          <a:bodyPr wrap="square">
            <a:spAutoFit/>
          </a:bodyPr>
          <a:lstStyle/>
          <a:p>
            <a:r>
              <a:rPr lang="en-US" sz="1400" dirty="0" smtClean="0">
                <a:solidFill>
                  <a:srgbClr val="7F7F7F"/>
                </a:solidFill>
              </a:rPr>
              <a:t>Example from the stem rust set:</a:t>
            </a:r>
            <a:endParaRPr lang="en-US" sz="1400" dirty="0"/>
          </a:p>
        </p:txBody>
      </p:sp>
      <p:sp>
        <p:nvSpPr>
          <p:cNvPr id="106"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7F7F7F"/>
                </a:solidFill>
              </a:rPr>
              <a:pPr>
                <a:defRPr/>
              </a:pPr>
              <a:t>38</a:t>
            </a:fld>
            <a:endParaRPr lang="en-US" dirty="0">
              <a:solidFill>
                <a:srgbClr val="7F7F7F"/>
              </a:solidFill>
            </a:endParaRPr>
          </a:p>
        </p:txBody>
      </p:sp>
    </p:spTree>
    <p:extLst>
      <p:ext uri="{BB962C8B-B14F-4D97-AF65-F5344CB8AC3E}">
        <p14:creationId xmlns:p14="http://schemas.microsoft.com/office/powerpoint/2010/main" val="92655131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1" name="Picture 1" descr="Screen Shot 2013-10-02 at 17.07.12 .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512671" y="18120"/>
            <a:ext cx="2209800" cy="754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59745" y="181025"/>
            <a:ext cx="8146421" cy="769256"/>
          </a:xfrm>
          <a:prstGeom prst="rect">
            <a:avLst/>
          </a:prstGeom>
          <a:noFill/>
        </p:spPr>
        <p:txBody>
          <a:bodyPr lIns="91225" tIns="45611" rIns="91225" bIns="45611">
            <a:spAutoFit/>
          </a:bodyPr>
          <a:lstStyle/>
          <a:p>
            <a:pPr algn="ctr">
              <a:defRPr/>
            </a:pPr>
            <a:r>
              <a:rPr lang="en-US"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j-lt"/>
                <a:ea typeface="+mj-ea"/>
                <a:cs typeface="+mj-cs"/>
              </a:rPr>
              <a:t>Stem rust on wheat landraces</a:t>
            </a:r>
          </a:p>
        </p:txBody>
      </p:sp>
      <p:pic>
        <p:nvPicPr>
          <p:cNvPr id="133123" name="Picture 9" descr="sr_collecting_sites_stem_rust_set.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4615" y="1123953"/>
            <a:ext cx="10583862"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4" name="Rectangle 11"/>
          <p:cNvSpPr>
            <a:spLocks noChangeArrowheads="1"/>
          </p:cNvSpPr>
          <p:nvPr/>
        </p:nvSpPr>
        <p:spPr bwMode="auto">
          <a:xfrm>
            <a:off x="177808" y="5235565"/>
            <a:ext cx="7470767" cy="14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8" rIns="91394" bIns="45698">
            <a:spAutoFit/>
          </a:bodyPr>
          <a:lstStyle/>
          <a:p>
            <a:pPr>
              <a:spcAft>
                <a:spcPts val="600"/>
              </a:spcAft>
            </a:pPr>
            <a:r>
              <a:rPr lang="en-US" sz="2000" dirty="0"/>
              <a:t>Green dots indicate collecting sites for resistant wheat landraces and red dots collecting sites for susceptible landraces</a:t>
            </a:r>
            <a:r>
              <a:rPr lang="en-US" sz="2000" dirty="0" smtClean="0"/>
              <a:t>.</a:t>
            </a:r>
          </a:p>
          <a:p>
            <a:pPr>
              <a:spcAft>
                <a:spcPts val="600"/>
              </a:spcAft>
            </a:pPr>
            <a:endParaRPr lang="en-US" sz="2000" dirty="0"/>
          </a:p>
          <a:p>
            <a:pPr>
              <a:spcAft>
                <a:spcPts val="600"/>
              </a:spcAft>
            </a:pPr>
            <a:r>
              <a:rPr lang="en-US" sz="2000" dirty="0"/>
              <a:t>USDA trait data: </a:t>
            </a:r>
            <a:r>
              <a:rPr lang="en-US" sz="2000" dirty="0">
                <a:hlinkClick r:id="rId5"/>
              </a:rPr>
              <a:t>www.ars-grin.gov/cgi-bin/npgs/html/desc.pl?65049</a:t>
            </a:r>
            <a:r>
              <a:rPr lang="en-US" sz="2000" dirty="0"/>
              <a:t> </a:t>
            </a:r>
          </a:p>
        </p:txBody>
      </p:sp>
      <p:pic>
        <p:nvPicPr>
          <p:cNvPr id="7" name="Picture 6" descr="ARS_sr.png"/>
          <p:cNvPicPr>
            <a:picLocks noChangeAspect="1"/>
          </p:cNvPicPr>
          <p:nvPr/>
        </p:nvPicPr>
        <p:blipFill>
          <a:blip r:embed="rId6"/>
          <a:stretch>
            <a:fillRect/>
          </a:stretch>
        </p:blipFill>
        <p:spPr>
          <a:xfrm>
            <a:off x="7792591" y="3739460"/>
            <a:ext cx="2597150" cy="2202205"/>
          </a:xfrm>
          <a:prstGeom prst="rect">
            <a:avLst/>
          </a:prstGeom>
          <a:ln>
            <a:solidFill>
              <a:schemeClr val="accent1"/>
            </a:solidFill>
          </a:ln>
          <a:effectLst>
            <a:outerShdw blurRad="50800" dist="38100" dir="2700000" algn="tl" rotWithShape="0">
              <a:srgbClr val="000000">
                <a:alpha val="43000"/>
              </a:srgbClr>
            </a:outerShdw>
          </a:effectLst>
        </p:spPr>
      </p:pic>
      <p:sp>
        <p:nvSpPr>
          <p:cNvPr id="110598" name="Rectangle 7"/>
          <p:cNvSpPr>
            <a:spLocks noChangeArrowheads="1"/>
          </p:cNvSpPr>
          <p:nvPr/>
        </p:nvSpPr>
        <p:spPr bwMode="auto">
          <a:xfrm>
            <a:off x="7864602" y="5293595"/>
            <a:ext cx="2376264" cy="52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8" rIns="91394" bIns="45698">
            <a:spAutoFit/>
          </a:bodyPr>
          <a:lstStyle/>
          <a:p>
            <a:pPr>
              <a:defRPr/>
            </a:pPr>
            <a:r>
              <a:rPr lang="en-US" sz="1400" dirty="0">
                <a:solidFill>
                  <a:schemeClr val="bg1">
                    <a:lumMod val="95000"/>
                  </a:schemeClr>
                </a:solidFill>
              </a:rPr>
              <a:t>Field experiments were made in Minnesota by Don McVey</a:t>
            </a:r>
          </a:p>
        </p:txBody>
      </p:sp>
      <p:sp>
        <p:nvSpPr>
          <p:cNvPr id="133127" name="Slide Number Placeholder 13"/>
          <p:cNvSpPr>
            <a:spLocks noGrp="1"/>
          </p:cNvSpPr>
          <p:nvPr>
            <p:ph type="sldNum" sz="quarter" idx="12"/>
          </p:nvPr>
        </p:nvSpPr>
        <p:spPr bwMode="auto">
          <a:xfrm>
            <a:off x="8926525" y="7058025"/>
            <a:ext cx="534987" cy="401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520507" eaLnBrk="0" hangingPunct="0">
              <a:defRPr sz="2400">
                <a:solidFill>
                  <a:schemeClr val="tx1"/>
                </a:solidFill>
                <a:latin typeface="Arial" charset="0"/>
                <a:ea typeface="ＭＳ Ｐゴシック" charset="0"/>
                <a:cs typeface="ＭＳ Ｐゴシック" charset="0"/>
              </a:defRPr>
            </a:lvl1pPr>
            <a:lvl2pPr marL="742675" indent="-285644" defTabSz="520507" eaLnBrk="0" hangingPunct="0">
              <a:defRPr sz="2400">
                <a:solidFill>
                  <a:schemeClr val="tx1"/>
                </a:solidFill>
                <a:latin typeface="Arial" charset="0"/>
                <a:ea typeface="ＭＳ Ｐゴシック" charset="0"/>
              </a:defRPr>
            </a:lvl2pPr>
            <a:lvl3pPr marL="1142576" indent="-228516" defTabSz="520507" eaLnBrk="0" hangingPunct="0">
              <a:defRPr sz="2400">
                <a:solidFill>
                  <a:schemeClr val="tx1"/>
                </a:solidFill>
                <a:latin typeface="Arial" charset="0"/>
                <a:ea typeface="ＭＳ Ｐゴシック" charset="0"/>
              </a:defRPr>
            </a:lvl3pPr>
            <a:lvl4pPr marL="1599606" indent="-228516" defTabSz="520507" eaLnBrk="0" hangingPunct="0">
              <a:defRPr sz="2400">
                <a:solidFill>
                  <a:schemeClr val="tx1"/>
                </a:solidFill>
                <a:latin typeface="Arial" charset="0"/>
                <a:ea typeface="ＭＳ Ｐゴシック" charset="0"/>
              </a:defRPr>
            </a:lvl4pPr>
            <a:lvl5pPr marL="2056637" indent="-228516" defTabSz="520507" eaLnBrk="0" hangingPunct="0">
              <a:defRPr sz="2400">
                <a:solidFill>
                  <a:schemeClr val="tx1"/>
                </a:solidFill>
                <a:latin typeface="Arial" charset="0"/>
                <a:ea typeface="ＭＳ Ｐゴシック" charset="0"/>
              </a:defRPr>
            </a:lvl5pPr>
            <a:lvl6pPr marL="2513668" indent="-228516" defTabSz="520507" eaLnBrk="0" fontAlgn="base" hangingPunct="0">
              <a:spcBef>
                <a:spcPct val="0"/>
              </a:spcBef>
              <a:spcAft>
                <a:spcPct val="0"/>
              </a:spcAft>
              <a:defRPr sz="2400">
                <a:solidFill>
                  <a:schemeClr val="tx1"/>
                </a:solidFill>
                <a:latin typeface="Arial" charset="0"/>
                <a:ea typeface="ＭＳ Ｐゴシック" charset="0"/>
              </a:defRPr>
            </a:lvl6pPr>
            <a:lvl7pPr marL="2970697" indent="-228516" defTabSz="520507" eaLnBrk="0" fontAlgn="base" hangingPunct="0">
              <a:spcBef>
                <a:spcPct val="0"/>
              </a:spcBef>
              <a:spcAft>
                <a:spcPct val="0"/>
              </a:spcAft>
              <a:defRPr sz="2400">
                <a:solidFill>
                  <a:schemeClr val="tx1"/>
                </a:solidFill>
                <a:latin typeface="Arial" charset="0"/>
                <a:ea typeface="ＭＳ Ｐゴシック" charset="0"/>
              </a:defRPr>
            </a:lvl7pPr>
            <a:lvl8pPr marL="3427729" indent="-228516" defTabSz="520507" eaLnBrk="0" fontAlgn="base" hangingPunct="0">
              <a:spcBef>
                <a:spcPct val="0"/>
              </a:spcBef>
              <a:spcAft>
                <a:spcPct val="0"/>
              </a:spcAft>
              <a:defRPr sz="2400">
                <a:solidFill>
                  <a:schemeClr val="tx1"/>
                </a:solidFill>
                <a:latin typeface="Arial" charset="0"/>
                <a:ea typeface="ＭＳ Ｐゴシック" charset="0"/>
              </a:defRPr>
            </a:lvl8pPr>
            <a:lvl9pPr marL="3884760" indent="-228516" defTabSz="520507"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3D7DA65-FB20-A14E-B951-0C3852220332}" type="slidenum">
              <a:rPr lang="en-US" sz="1400">
                <a:solidFill>
                  <a:srgbClr val="FFFF00"/>
                </a:solidFill>
                <a:latin typeface="Calibri" charset="0"/>
              </a:rPr>
              <a:pPr eaLnBrk="1" hangingPunct="1"/>
              <a:t>39</a:t>
            </a:fld>
            <a:endParaRPr lang="en-US" sz="1400">
              <a:solidFill>
                <a:srgbClr val="FFFF00"/>
              </a:solidFill>
              <a:latin typeface="Calibri" charset="0"/>
            </a:endParaRPr>
          </a:p>
        </p:txBody>
      </p:sp>
    </p:spTree>
    <p:extLst>
      <p:ext uri="{BB962C8B-B14F-4D97-AF65-F5344CB8AC3E}">
        <p14:creationId xmlns:p14="http://schemas.microsoft.com/office/powerpoint/2010/main" val="212764219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920" y="397049"/>
            <a:ext cx="8305800" cy="1260475"/>
          </a:xfrm>
        </p:spPr>
        <p:txBody>
          <a:bodyPr>
            <a:noAutofit/>
          </a:bodyPr>
          <a:lstStyle/>
          <a:p>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Multivariate SIMCA results: </a:t>
            </a:r>
            <a:b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Stem rust on wheat</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81284389"/>
              </p:ext>
            </p:extLst>
          </p:nvPr>
        </p:nvGraphicFramePr>
        <p:xfrm>
          <a:off x="309419" y="2485281"/>
          <a:ext cx="7915220" cy="1622552"/>
        </p:xfrm>
        <a:graphic>
          <a:graphicData uri="http://schemas.openxmlformats.org/drawingml/2006/table">
            <a:tbl>
              <a:tblPr firstRow="1" bandRow="1">
                <a:tableStyleId>{93296810-A885-4BE3-A3E7-6D5BEEA58F35}</a:tableStyleId>
              </a:tblPr>
              <a:tblGrid>
                <a:gridCol w="2342099"/>
                <a:gridCol w="1857707"/>
                <a:gridCol w="1857707"/>
                <a:gridCol w="1857707"/>
              </a:tblGrid>
              <a:tr h="405638">
                <a:tc>
                  <a:txBody>
                    <a:bodyPr/>
                    <a:lstStyle/>
                    <a:p>
                      <a:r>
                        <a:rPr lang="en-US" sz="2000" dirty="0" smtClean="0"/>
                        <a:t>SIMCA classification</a:t>
                      </a:r>
                      <a:endParaRPr lang="en-US" sz="2000" dirty="0"/>
                    </a:p>
                  </a:txBody>
                  <a:tcPr marL="106888" marR="106888" marT="50419" marB="50419"/>
                </a:tc>
                <a:tc>
                  <a:txBody>
                    <a:bodyPr/>
                    <a:lstStyle/>
                    <a:p>
                      <a:r>
                        <a:rPr lang="en-US" sz="2000" dirty="0" smtClean="0"/>
                        <a:t>PPV</a:t>
                      </a:r>
                      <a:endParaRPr lang="en-US" sz="2000" dirty="0"/>
                    </a:p>
                  </a:txBody>
                  <a:tcPr marL="106888" marR="106888" marT="50419" marB="50419"/>
                </a:tc>
                <a:tc>
                  <a:txBody>
                    <a:bodyPr/>
                    <a:lstStyle/>
                    <a:p>
                      <a:r>
                        <a:rPr lang="en-US" sz="2000" dirty="0" smtClean="0"/>
                        <a:t>LR+</a:t>
                      </a:r>
                      <a:endParaRPr lang="en-US" sz="2000" dirty="0"/>
                    </a:p>
                  </a:txBody>
                  <a:tcPr marL="106888" marR="106888" marT="50419" marB="50419"/>
                </a:tc>
                <a:tc>
                  <a:txBody>
                    <a:bodyPr/>
                    <a:lstStyle/>
                    <a:p>
                      <a:r>
                        <a:rPr lang="en-US" sz="2000" dirty="0" smtClean="0"/>
                        <a:t>Estimated gain</a:t>
                      </a:r>
                      <a:endParaRPr lang="en-US" sz="2000" dirty="0"/>
                    </a:p>
                  </a:txBody>
                  <a:tcPr marL="106888" marR="106888" marT="50419" marB="50419"/>
                </a:tc>
              </a:tr>
              <a:tr h="405638">
                <a:tc>
                  <a:txBody>
                    <a:bodyPr/>
                    <a:lstStyle/>
                    <a:p>
                      <a:r>
                        <a:rPr lang="en-US" sz="2000" dirty="0" smtClean="0"/>
                        <a:t>Stem rust (site)</a:t>
                      </a:r>
                      <a:endParaRPr lang="en-US" sz="2000" dirty="0"/>
                    </a:p>
                  </a:txBody>
                  <a:tcPr marL="106888" marR="106888" marT="50419" marB="50419"/>
                </a:tc>
                <a:tc>
                  <a:txBody>
                    <a:bodyPr/>
                    <a:lstStyle/>
                    <a:p>
                      <a:r>
                        <a:rPr lang="en-US" sz="2000" b="1" dirty="0" smtClean="0"/>
                        <a:t>0.50</a:t>
                      </a:r>
                      <a:r>
                        <a:rPr lang="en-US" sz="2000" dirty="0" smtClean="0"/>
                        <a:t> (0.40-0.60)</a:t>
                      </a:r>
                      <a:endParaRPr lang="en-US" sz="2000" dirty="0"/>
                    </a:p>
                  </a:txBody>
                  <a:tcPr marL="106888" marR="106888" marT="50419" marB="50419"/>
                </a:tc>
                <a:tc>
                  <a:txBody>
                    <a:bodyPr/>
                    <a:lstStyle/>
                    <a:p>
                      <a:r>
                        <a:rPr lang="en-US" sz="2000" b="1" dirty="0" smtClean="0"/>
                        <a:t>4.00</a:t>
                      </a:r>
                      <a:r>
                        <a:rPr lang="en-US" sz="2000" dirty="0" smtClean="0"/>
                        <a:t> (2.85-5.66)</a:t>
                      </a:r>
                      <a:endParaRPr lang="en-US" sz="2000" dirty="0"/>
                    </a:p>
                  </a:txBody>
                  <a:tcPr marL="106888" marR="106888" marT="50419" marB="50419"/>
                </a:tc>
                <a:tc>
                  <a:txBody>
                    <a:bodyPr/>
                    <a:lstStyle/>
                    <a:p>
                      <a:r>
                        <a:rPr lang="en-US" sz="2000" b="1" dirty="0" smtClean="0"/>
                        <a:t>2.51</a:t>
                      </a:r>
                      <a:r>
                        <a:rPr lang="en-US" sz="2000" dirty="0" smtClean="0"/>
                        <a:t> (2.02-2.98)</a:t>
                      </a:r>
                      <a:endParaRPr lang="en-US" sz="2000" dirty="0"/>
                    </a:p>
                  </a:txBody>
                  <a:tcPr marL="106888" marR="106888" marT="50419" marB="50419"/>
                </a:tc>
              </a:tr>
              <a:tr h="405638">
                <a:tc>
                  <a:txBody>
                    <a:bodyPr/>
                    <a:lstStyle/>
                    <a:p>
                      <a:r>
                        <a:rPr lang="en-US" sz="2000" dirty="0" smtClean="0">
                          <a:solidFill>
                            <a:srgbClr val="7F7F7F"/>
                          </a:solidFill>
                        </a:rPr>
                        <a:t>Random</a:t>
                      </a:r>
                      <a:endParaRPr lang="en-US" sz="2000" dirty="0">
                        <a:solidFill>
                          <a:srgbClr val="7F7F7F"/>
                        </a:solidFill>
                      </a:endParaRPr>
                    </a:p>
                  </a:txBody>
                  <a:tcPr marL="106888" marR="106888" marT="50419" marB="50419"/>
                </a:tc>
                <a:tc>
                  <a:txBody>
                    <a:bodyPr/>
                    <a:lstStyle/>
                    <a:p>
                      <a:r>
                        <a:rPr lang="en-US" sz="2000" b="1" dirty="0" smtClean="0">
                          <a:solidFill>
                            <a:srgbClr val="7F7F7F"/>
                          </a:solidFill>
                        </a:rPr>
                        <a:t>0.19</a:t>
                      </a:r>
                      <a:r>
                        <a:rPr lang="en-US" sz="2000" dirty="0" smtClean="0">
                          <a:solidFill>
                            <a:srgbClr val="7F7F7F"/>
                          </a:solidFill>
                        </a:rPr>
                        <a:t> (0.13-0.26)</a:t>
                      </a:r>
                      <a:endParaRPr lang="en-US" sz="2000" dirty="0">
                        <a:solidFill>
                          <a:srgbClr val="7F7F7F"/>
                        </a:solidFill>
                      </a:endParaRPr>
                    </a:p>
                  </a:txBody>
                  <a:tcPr marL="106888" marR="106888" marT="50419" marB="50419"/>
                </a:tc>
                <a:tc>
                  <a:txBody>
                    <a:bodyPr/>
                    <a:lstStyle/>
                    <a:p>
                      <a:r>
                        <a:rPr lang="en-US" sz="2000" b="1" dirty="0" smtClean="0">
                          <a:solidFill>
                            <a:srgbClr val="7F7F7F"/>
                          </a:solidFill>
                        </a:rPr>
                        <a:t>0.94</a:t>
                      </a:r>
                      <a:r>
                        <a:rPr lang="en-US" sz="2000" dirty="0" smtClean="0">
                          <a:solidFill>
                            <a:srgbClr val="7F7F7F"/>
                          </a:solidFill>
                        </a:rPr>
                        <a:t> (0.63-1.39)</a:t>
                      </a:r>
                      <a:endParaRPr lang="en-US" sz="2000" dirty="0">
                        <a:solidFill>
                          <a:srgbClr val="7F7F7F"/>
                        </a:solidFill>
                      </a:endParaRPr>
                    </a:p>
                  </a:txBody>
                  <a:tcPr marL="106888" marR="106888" marT="50419" marB="50419"/>
                </a:tc>
                <a:tc>
                  <a:txBody>
                    <a:bodyPr/>
                    <a:lstStyle/>
                    <a:p>
                      <a:r>
                        <a:rPr lang="en-US" sz="2000" b="1" dirty="0" smtClean="0">
                          <a:solidFill>
                            <a:srgbClr val="7F7F7F"/>
                          </a:solidFill>
                        </a:rPr>
                        <a:t>0.95</a:t>
                      </a:r>
                      <a:r>
                        <a:rPr lang="en-US" sz="2000" dirty="0" smtClean="0">
                          <a:solidFill>
                            <a:srgbClr val="7F7F7F"/>
                          </a:solidFill>
                        </a:rPr>
                        <a:t> (0.66-1.33)</a:t>
                      </a:r>
                      <a:endParaRPr lang="en-US" sz="2000" dirty="0">
                        <a:solidFill>
                          <a:srgbClr val="7F7F7F"/>
                        </a:solidFill>
                      </a:endParaRPr>
                    </a:p>
                  </a:txBody>
                  <a:tcPr marL="106888" marR="106888" marT="50419" marB="50419"/>
                </a:tc>
              </a:tr>
              <a:tr h="405638">
                <a:tc gridSpan="4">
                  <a:txBody>
                    <a:bodyPr/>
                    <a:lstStyle/>
                    <a:p>
                      <a:r>
                        <a:rPr lang="en-US" sz="1700" dirty="0" smtClean="0">
                          <a:solidFill>
                            <a:srgbClr val="7F7F7F"/>
                          </a:solidFill>
                        </a:rPr>
                        <a:t>(prevalence 20 % resistant samples)</a:t>
                      </a:r>
                      <a:endParaRPr lang="en-US" sz="1700" dirty="0">
                        <a:solidFill>
                          <a:srgbClr val="7F7F7F"/>
                        </a:solidFill>
                      </a:endParaRPr>
                    </a:p>
                  </a:txBody>
                  <a:tcPr marL="106888" marR="106888" marT="50419" marB="50419"/>
                </a:tc>
                <a:tc hMerge="1">
                  <a:txBody>
                    <a:bodyPr/>
                    <a:lstStyle/>
                    <a:p>
                      <a:endParaRPr lang="en-US" sz="2000" dirty="0">
                        <a:solidFill>
                          <a:srgbClr val="7F7F7F"/>
                        </a:solidFill>
                      </a:endParaRPr>
                    </a:p>
                  </a:txBody>
                  <a:tcPr marL="106888" marR="106888" marT="50419" marB="50419"/>
                </a:tc>
                <a:tc hMerge="1">
                  <a:txBody>
                    <a:bodyPr/>
                    <a:lstStyle/>
                    <a:p>
                      <a:endParaRPr lang="en-US" sz="2000" dirty="0">
                        <a:solidFill>
                          <a:srgbClr val="7F7F7F"/>
                        </a:solidFill>
                      </a:endParaRPr>
                    </a:p>
                  </a:txBody>
                  <a:tcPr marL="106888" marR="106888" marT="50419" marB="50419"/>
                </a:tc>
                <a:tc hMerge="1">
                  <a:txBody>
                    <a:bodyPr/>
                    <a:lstStyle/>
                    <a:p>
                      <a:pPr marL="0" marR="0" indent="0" algn="l" defTabSz="455724" rtl="0" eaLnBrk="1" fontAlgn="auto" latinLnBrk="0" hangingPunct="1">
                        <a:lnSpc>
                          <a:spcPct val="100000"/>
                        </a:lnSpc>
                        <a:spcBef>
                          <a:spcPts val="0"/>
                        </a:spcBef>
                        <a:spcAft>
                          <a:spcPts val="0"/>
                        </a:spcAft>
                        <a:buClrTx/>
                        <a:buSzTx/>
                        <a:buFontTx/>
                        <a:buNone/>
                        <a:tabLst/>
                        <a:defRPr/>
                      </a:pPr>
                      <a:endParaRPr lang="en-US" sz="2000" dirty="0" smtClean="0">
                        <a:solidFill>
                          <a:srgbClr val="7F7F7F"/>
                        </a:solidFill>
                      </a:endParaRPr>
                    </a:p>
                  </a:txBody>
                  <a:tcPr marL="106888" marR="106888" marT="50419" marB="50419"/>
                </a:tc>
              </a:tr>
            </a:tbl>
          </a:graphicData>
        </a:graphic>
      </p:graphicFrame>
      <p:sp>
        <p:nvSpPr>
          <p:cNvPr id="9" name="Rectangle 8"/>
          <p:cNvSpPr/>
          <p:nvPr/>
        </p:nvSpPr>
        <p:spPr>
          <a:xfrm>
            <a:off x="238923" y="5797649"/>
            <a:ext cx="8129734" cy="923295"/>
          </a:xfrm>
          <a:prstGeom prst="rect">
            <a:avLst/>
          </a:prstGeom>
        </p:spPr>
        <p:txBody>
          <a:bodyPr wrap="square" lIns="91405" tIns="45703" rIns="91405" bIns="45703">
            <a:spAutoFit/>
          </a:bodyPr>
          <a:lstStyle/>
          <a:p>
            <a:pPr>
              <a:spcAft>
                <a:spcPts val="600"/>
              </a:spcAft>
            </a:pPr>
            <a:r>
              <a:rPr lang="en-US" dirty="0"/>
              <a:t>Endresen, D.T.F., K. Street, M. Mackay, A. Bari, </a:t>
            </a:r>
            <a:r>
              <a:rPr lang="en-US" dirty="0" smtClean="0"/>
              <a:t>&amp; E</a:t>
            </a:r>
            <a:r>
              <a:rPr lang="en-US" dirty="0"/>
              <a:t>. De Pauw (2011). Predictive association between biotic stress traits and ecogeographic data for wheat and barley landraces. </a:t>
            </a:r>
            <a:r>
              <a:rPr lang="en-US" i="1" dirty="0"/>
              <a:t>Crop Science</a:t>
            </a:r>
            <a:r>
              <a:rPr lang="en-US" dirty="0"/>
              <a:t> 51: 2036-2055. </a:t>
            </a:r>
            <a:r>
              <a:rPr lang="en-US" dirty="0" smtClean="0"/>
              <a:t>doi:10.2135</a:t>
            </a:r>
            <a:r>
              <a:rPr lang="en-US" dirty="0"/>
              <a:t>/cropsci2010.12.0717</a:t>
            </a:r>
          </a:p>
        </p:txBody>
      </p:sp>
      <p:pic>
        <p:nvPicPr>
          <p:cNvPr id="6" name="Picture 5" descr="USDA ARS Image k1192-1.png"/>
          <p:cNvPicPr>
            <a:picLocks noChangeAspect="1"/>
          </p:cNvPicPr>
          <p:nvPr/>
        </p:nvPicPr>
        <p:blipFill>
          <a:blip r:embed="rId3"/>
          <a:stretch>
            <a:fillRect/>
          </a:stretch>
        </p:blipFill>
        <p:spPr>
          <a:xfrm>
            <a:off x="8648648" y="-27386"/>
            <a:ext cx="2039994" cy="7590236"/>
          </a:xfrm>
          <a:prstGeom prst="rect">
            <a:avLst/>
          </a:prstGeom>
        </p:spPr>
      </p:pic>
      <p:sp>
        <p:nvSpPr>
          <p:cNvPr id="7" name="Rectangle 6"/>
          <p:cNvSpPr/>
          <p:nvPr/>
        </p:nvSpPr>
        <p:spPr>
          <a:xfrm>
            <a:off x="2463999" y="4265771"/>
            <a:ext cx="5528519" cy="307742"/>
          </a:xfrm>
          <a:prstGeom prst="rect">
            <a:avLst/>
          </a:prstGeom>
        </p:spPr>
        <p:txBody>
          <a:bodyPr wrap="none" lIns="91405" tIns="45703" rIns="91405" bIns="45703">
            <a:spAutoFit/>
          </a:bodyPr>
          <a:lstStyle/>
          <a:p>
            <a:r>
              <a:rPr lang="en-US" sz="1400" dirty="0"/>
              <a:t>PPV = Positive Predictive Value; LR+ = Positive Diagnostic Likelihood Ratio</a:t>
            </a:r>
          </a:p>
        </p:txBody>
      </p:sp>
      <p:sp>
        <p:nvSpPr>
          <p:cNvPr id="8"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40</a:t>
            </a:fld>
            <a:endParaRPr lang="en-US" dirty="0">
              <a:solidFill>
                <a:srgbClr val="FFFF00"/>
              </a:solidFill>
            </a:endParaRPr>
          </a:p>
        </p:txBody>
      </p:sp>
      <p:sp>
        <p:nvSpPr>
          <p:cNvPr id="3" name="Rectangle 2"/>
          <p:cNvSpPr/>
          <p:nvPr/>
        </p:nvSpPr>
        <p:spPr>
          <a:xfrm>
            <a:off x="8722964" y="7040958"/>
            <a:ext cx="1229867" cy="400110"/>
          </a:xfrm>
          <a:prstGeom prst="rect">
            <a:avLst/>
          </a:prstGeom>
        </p:spPr>
        <p:txBody>
          <a:bodyPr wrap="square" lIns="91405" tIns="45703" rIns="91405" bIns="45703">
            <a:spAutoFit/>
          </a:bodyPr>
          <a:lstStyle/>
          <a:p>
            <a:r>
              <a:rPr lang="en-US" sz="1000" dirty="0">
                <a:solidFill>
                  <a:srgbClr val="FFFF00"/>
                </a:solidFill>
              </a:rPr>
              <a:t>Photo: USDA ARS Image k1192-1</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01-24 at 14.23.31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512674" y="0"/>
            <a:ext cx="2175967" cy="7562850"/>
          </a:xfrm>
          <a:prstGeom prst="rect">
            <a:avLst/>
          </a:prstGeom>
        </p:spPr>
      </p:pic>
      <p:sp>
        <p:nvSpPr>
          <p:cNvPr id="2" name="Title 1"/>
          <p:cNvSpPr>
            <a:spLocks noGrp="1"/>
          </p:cNvSpPr>
          <p:nvPr>
            <p:ph type="title"/>
          </p:nvPr>
        </p:nvSpPr>
        <p:spPr>
          <a:xfrm>
            <a:off x="315132" y="397049"/>
            <a:ext cx="6757380" cy="1224136"/>
          </a:xfrm>
        </p:spPr>
        <p:txBody>
          <a:bodyPr>
            <a:noAutofit/>
          </a:bodyPr>
          <a:lstStyle/>
          <a:p>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Multivariate results: </a:t>
            </a:r>
            <a:b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Stem rust on wheat</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9952845"/>
              </p:ext>
            </p:extLst>
          </p:nvPr>
        </p:nvGraphicFramePr>
        <p:xfrm>
          <a:off x="156167" y="2302889"/>
          <a:ext cx="8222660" cy="2486648"/>
        </p:xfrm>
        <a:graphic>
          <a:graphicData uri="http://schemas.openxmlformats.org/drawingml/2006/table">
            <a:tbl>
              <a:tblPr firstRow="1" bandRow="1">
                <a:tableStyleId>{93296810-A885-4BE3-A3E7-6D5BEEA58F35}</a:tableStyleId>
              </a:tblPr>
              <a:tblGrid>
                <a:gridCol w="4252048"/>
                <a:gridCol w="1944216"/>
                <a:gridCol w="2026396"/>
              </a:tblGrid>
              <a:tr h="405638">
                <a:tc>
                  <a:txBody>
                    <a:bodyPr/>
                    <a:lstStyle/>
                    <a:p>
                      <a:r>
                        <a:rPr lang="en-US" sz="2000" dirty="0" smtClean="0"/>
                        <a:t>Classifier</a:t>
                      </a:r>
                      <a:r>
                        <a:rPr lang="en-US" sz="2000" baseline="0" dirty="0" smtClean="0"/>
                        <a:t> method</a:t>
                      </a:r>
                      <a:endParaRPr lang="en-US" sz="2000" dirty="0"/>
                    </a:p>
                  </a:txBody>
                  <a:tcPr marL="106888" marR="106888" marT="50419" marB="50419"/>
                </a:tc>
                <a:tc>
                  <a:txBody>
                    <a:bodyPr/>
                    <a:lstStyle/>
                    <a:p>
                      <a:r>
                        <a:rPr lang="en-US" sz="2000" dirty="0" smtClean="0"/>
                        <a:t>AUC</a:t>
                      </a:r>
                      <a:endParaRPr lang="en-US" sz="2000" dirty="0"/>
                    </a:p>
                  </a:txBody>
                  <a:tcPr marL="106888" marR="106888" marT="50419" marB="50419"/>
                </a:tc>
                <a:tc>
                  <a:txBody>
                    <a:bodyPr/>
                    <a:lstStyle/>
                    <a:p>
                      <a:r>
                        <a:rPr lang="en-US" sz="2000" dirty="0" smtClean="0"/>
                        <a:t>Cohen’s Kappa</a:t>
                      </a:r>
                      <a:endParaRPr lang="en-US" sz="2000" dirty="0"/>
                    </a:p>
                  </a:txBody>
                  <a:tcPr marL="106888" marR="106888" marT="50419" marB="50419"/>
                </a:tc>
              </a:tr>
              <a:tr h="458458">
                <a:tc>
                  <a:txBody>
                    <a:bodyPr/>
                    <a:lstStyle/>
                    <a:p>
                      <a:r>
                        <a:rPr lang="en-US" sz="2000" dirty="0" smtClean="0"/>
                        <a:t>Principal Component</a:t>
                      </a:r>
                      <a:r>
                        <a:rPr lang="en-US" sz="2000" baseline="0" dirty="0" smtClean="0"/>
                        <a:t> Regression (</a:t>
                      </a:r>
                      <a:r>
                        <a:rPr lang="en-US" sz="2000" dirty="0" smtClean="0"/>
                        <a:t>PCR)</a:t>
                      </a:r>
                      <a:endParaRPr lang="en-US" sz="2000" dirty="0"/>
                    </a:p>
                  </a:txBody>
                  <a:tcPr marL="106888" marR="106888" marT="50419" marB="50419"/>
                </a:tc>
                <a:tc>
                  <a:txBody>
                    <a:bodyPr/>
                    <a:lstStyle/>
                    <a:p>
                      <a:r>
                        <a:rPr lang="en-US" sz="2000" b="1" dirty="0" smtClean="0"/>
                        <a:t>0.69</a:t>
                      </a:r>
                      <a:r>
                        <a:rPr lang="en-US" sz="2000" dirty="0" smtClean="0"/>
                        <a:t> (0.68-0.70)</a:t>
                      </a:r>
                      <a:endParaRPr lang="en-US" sz="2000" dirty="0"/>
                    </a:p>
                  </a:txBody>
                  <a:tcPr marL="106888" marR="106888" marT="50419" marB="50419"/>
                </a:tc>
                <a:tc>
                  <a:txBody>
                    <a:bodyPr/>
                    <a:lstStyle/>
                    <a:p>
                      <a:r>
                        <a:rPr lang="en-US" sz="2000" b="1" dirty="0" smtClean="0"/>
                        <a:t>0.40</a:t>
                      </a:r>
                      <a:r>
                        <a:rPr lang="en-US" sz="2000" dirty="0" smtClean="0"/>
                        <a:t> (0.37-0.42)</a:t>
                      </a:r>
                      <a:endParaRPr lang="en-US" sz="2000" dirty="0"/>
                    </a:p>
                  </a:txBody>
                  <a:tcPr marL="106888" marR="106888" marT="50419" marB="50419"/>
                </a:tc>
              </a:tr>
              <a:tr h="405638">
                <a:tc>
                  <a:txBody>
                    <a:bodyPr/>
                    <a:lstStyle/>
                    <a:p>
                      <a:r>
                        <a:rPr lang="en-US" sz="2000" dirty="0" smtClean="0"/>
                        <a:t>Partial Least Squares (PLS)</a:t>
                      </a:r>
                      <a:endParaRPr lang="en-US" sz="2000" dirty="0"/>
                    </a:p>
                  </a:txBody>
                  <a:tcPr marL="106888" marR="106888" marT="50419" marB="50419"/>
                </a:tc>
                <a:tc>
                  <a:txBody>
                    <a:bodyPr/>
                    <a:lstStyle/>
                    <a:p>
                      <a:r>
                        <a:rPr lang="en-US" sz="2000" b="1" dirty="0" smtClean="0"/>
                        <a:t>0.69</a:t>
                      </a:r>
                      <a:r>
                        <a:rPr lang="en-US" sz="2000" dirty="0" smtClean="0"/>
                        <a:t> (0.68-0.70)</a:t>
                      </a:r>
                      <a:endParaRPr lang="en-US" sz="2000" dirty="0"/>
                    </a:p>
                  </a:txBody>
                  <a:tcPr marL="106888" marR="106888" marT="50419" marB="50419"/>
                </a:tc>
                <a:tc>
                  <a:txBody>
                    <a:bodyPr/>
                    <a:lstStyle/>
                    <a:p>
                      <a:r>
                        <a:rPr lang="en-US" sz="2000" b="1" dirty="0" smtClean="0"/>
                        <a:t>0.41</a:t>
                      </a:r>
                      <a:r>
                        <a:rPr lang="en-US" sz="2000" dirty="0" smtClean="0"/>
                        <a:t> (0.39-0.43)</a:t>
                      </a:r>
                      <a:endParaRPr lang="en-US" sz="2000" dirty="0"/>
                    </a:p>
                  </a:txBody>
                  <a:tcPr marL="106888" marR="106888" marT="50419" marB="50419"/>
                </a:tc>
              </a:tr>
              <a:tr h="405638">
                <a:tc>
                  <a:txBody>
                    <a:bodyPr/>
                    <a:lstStyle/>
                    <a:p>
                      <a:r>
                        <a:rPr lang="en-US" sz="2000" dirty="0" smtClean="0">
                          <a:solidFill>
                            <a:srgbClr val="000000"/>
                          </a:solidFill>
                        </a:rPr>
                        <a:t>Random Forest (RF)</a:t>
                      </a:r>
                      <a:endParaRPr lang="en-US" sz="2000" dirty="0">
                        <a:solidFill>
                          <a:srgbClr val="000000"/>
                        </a:solidFill>
                      </a:endParaRPr>
                    </a:p>
                  </a:txBody>
                  <a:tcPr marL="106888" marR="106888" marT="50419" marB="50419"/>
                </a:tc>
                <a:tc>
                  <a:txBody>
                    <a:bodyPr/>
                    <a:lstStyle/>
                    <a:p>
                      <a:r>
                        <a:rPr lang="en-US" sz="2000" b="1" dirty="0" smtClean="0">
                          <a:solidFill>
                            <a:srgbClr val="000000"/>
                          </a:solidFill>
                        </a:rPr>
                        <a:t>0.70</a:t>
                      </a:r>
                      <a:r>
                        <a:rPr lang="en-US" sz="2000" dirty="0" smtClean="0">
                          <a:solidFill>
                            <a:srgbClr val="000000"/>
                          </a:solidFill>
                        </a:rPr>
                        <a:t> (0.69-0.71)</a:t>
                      </a:r>
                      <a:endParaRPr lang="en-US" sz="2000" dirty="0">
                        <a:solidFill>
                          <a:srgbClr val="000000"/>
                        </a:solidFill>
                      </a:endParaRPr>
                    </a:p>
                  </a:txBody>
                  <a:tcPr marL="106888" marR="106888" marT="50419" marB="50419"/>
                </a:tc>
                <a:tc>
                  <a:txBody>
                    <a:bodyPr/>
                    <a:lstStyle/>
                    <a:p>
                      <a:r>
                        <a:rPr lang="en-US" sz="2000" b="1" dirty="0" smtClean="0">
                          <a:solidFill>
                            <a:srgbClr val="000000"/>
                          </a:solidFill>
                        </a:rPr>
                        <a:t>0.42</a:t>
                      </a:r>
                      <a:r>
                        <a:rPr lang="en-US" sz="2000" dirty="0" smtClean="0">
                          <a:solidFill>
                            <a:srgbClr val="000000"/>
                          </a:solidFill>
                        </a:rPr>
                        <a:t> (0.40-0.44)</a:t>
                      </a:r>
                      <a:endParaRPr lang="en-US" sz="2000" dirty="0">
                        <a:solidFill>
                          <a:srgbClr val="000000"/>
                        </a:solidFill>
                      </a:endParaRPr>
                    </a:p>
                  </a:txBody>
                  <a:tcPr marL="106888" marR="106888" marT="50419" marB="50419"/>
                </a:tc>
              </a:tr>
              <a:tr h="405638">
                <a:tc>
                  <a:txBody>
                    <a:bodyPr/>
                    <a:lstStyle/>
                    <a:p>
                      <a:r>
                        <a:rPr lang="en-US" sz="2000" dirty="0" smtClean="0">
                          <a:solidFill>
                            <a:schemeClr val="tx1"/>
                          </a:solidFill>
                        </a:rPr>
                        <a:t>Support</a:t>
                      </a:r>
                      <a:r>
                        <a:rPr lang="en-US" sz="2000" baseline="0" dirty="0" smtClean="0">
                          <a:solidFill>
                            <a:schemeClr val="tx1"/>
                          </a:solidFill>
                        </a:rPr>
                        <a:t> Vector Machines (SVM)</a:t>
                      </a:r>
                      <a:endParaRPr lang="en-US" sz="2000" dirty="0">
                        <a:solidFill>
                          <a:schemeClr val="tx1"/>
                        </a:solidFill>
                      </a:endParaRPr>
                    </a:p>
                  </a:txBody>
                  <a:tcPr marL="106888" marR="106888" marT="50419" marB="50419"/>
                </a:tc>
                <a:tc>
                  <a:txBody>
                    <a:bodyPr/>
                    <a:lstStyle/>
                    <a:p>
                      <a:r>
                        <a:rPr lang="en-US" sz="2000" b="1" dirty="0" smtClean="0">
                          <a:solidFill>
                            <a:schemeClr val="tx1"/>
                          </a:solidFill>
                        </a:rPr>
                        <a:t>0.71</a:t>
                      </a:r>
                      <a:r>
                        <a:rPr lang="en-US" sz="2000" dirty="0" smtClean="0">
                          <a:solidFill>
                            <a:schemeClr val="tx1"/>
                          </a:solidFill>
                        </a:rPr>
                        <a:t> (0.70-0.72)</a:t>
                      </a:r>
                      <a:endParaRPr lang="en-US" sz="2000" dirty="0">
                        <a:solidFill>
                          <a:schemeClr val="tx1"/>
                        </a:solidFill>
                      </a:endParaRPr>
                    </a:p>
                  </a:txBody>
                  <a:tcPr marL="106888" marR="106888" marT="50419" marB="50419"/>
                </a:tc>
                <a:tc>
                  <a:txBody>
                    <a:bodyPr/>
                    <a:lstStyle/>
                    <a:p>
                      <a:r>
                        <a:rPr lang="en-US" sz="2000" b="1" dirty="0" smtClean="0">
                          <a:solidFill>
                            <a:schemeClr val="tx1"/>
                          </a:solidFill>
                        </a:rPr>
                        <a:t>0.44</a:t>
                      </a:r>
                      <a:r>
                        <a:rPr lang="en-US" sz="2000" dirty="0" smtClean="0">
                          <a:solidFill>
                            <a:schemeClr val="tx1"/>
                          </a:solidFill>
                        </a:rPr>
                        <a:t> (0.42-0.45)</a:t>
                      </a:r>
                      <a:endParaRPr lang="en-US" sz="2000" dirty="0">
                        <a:solidFill>
                          <a:schemeClr val="tx1"/>
                        </a:solidFill>
                      </a:endParaRPr>
                    </a:p>
                  </a:txBody>
                  <a:tcPr marL="106888" marR="106888" marT="50419" marB="50419"/>
                </a:tc>
              </a:tr>
              <a:tr h="405638">
                <a:tc>
                  <a:txBody>
                    <a:bodyPr/>
                    <a:lstStyle/>
                    <a:p>
                      <a:r>
                        <a:rPr lang="en-US" sz="2000" dirty="0" smtClean="0">
                          <a:solidFill>
                            <a:schemeClr val="tx1"/>
                          </a:solidFill>
                        </a:rPr>
                        <a:t>Artificial Neural</a:t>
                      </a:r>
                      <a:r>
                        <a:rPr lang="en-US" sz="2000" baseline="0" dirty="0" smtClean="0">
                          <a:solidFill>
                            <a:schemeClr val="tx1"/>
                          </a:solidFill>
                        </a:rPr>
                        <a:t> Networks (ANN)</a:t>
                      </a:r>
                      <a:endParaRPr lang="en-US" sz="2000" dirty="0">
                        <a:solidFill>
                          <a:schemeClr val="tx1"/>
                        </a:solidFill>
                      </a:endParaRPr>
                    </a:p>
                  </a:txBody>
                  <a:tcPr marL="106888" marR="106888" marT="50419" marB="50419"/>
                </a:tc>
                <a:tc>
                  <a:txBody>
                    <a:bodyPr/>
                    <a:lstStyle/>
                    <a:p>
                      <a:r>
                        <a:rPr lang="en-US" sz="2000" b="1" dirty="0" smtClean="0">
                          <a:solidFill>
                            <a:schemeClr val="tx1"/>
                          </a:solidFill>
                        </a:rPr>
                        <a:t>0.71</a:t>
                      </a:r>
                      <a:r>
                        <a:rPr lang="en-US" sz="2000" dirty="0" smtClean="0">
                          <a:solidFill>
                            <a:schemeClr val="tx1"/>
                          </a:solidFill>
                        </a:rPr>
                        <a:t> (0.70-0.72)</a:t>
                      </a:r>
                      <a:endParaRPr lang="en-US" sz="2000" dirty="0">
                        <a:solidFill>
                          <a:schemeClr val="tx1"/>
                        </a:solidFill>
                      </a:endParaRPr>
                    </a:p>
                  </a:txBody>
                  <a:tcPr marL="106888" marR="106888" marT="50419" marB="50419"/>
                </a:tc>
                <a:tc>
                  <a:txBody>
                    <a:bodyPr/>
                    <a:lstStyle/>
                    <a:p>
                      <a:r>
                        <a:rPr lang="en-US" sz="2000" b="1" dirty="0" smtClean="0">
                          <a:solidFill>
                            <a:schemeClr val="tx1"/>
                          </a:solidFill>
                        </a:rPr>
                        <a:t>0.44</a:t>
                      </a:r>
                      <a:r>
                        <a:rPr lang="en-US" sz="2000" dirty="0" smtClean="0">
                          <a:solidFill>
                            <a:schemeClr val="tx1"/>
                          </a:solidFill>
                        </a:rPr>
                        <a:t> (0.42-0.46)</a:t>
                      </a:r>
                      <a:endParaRPr lang="en-US" sz="2000" dirty="0">
                        <a:solidFill>
                          <a:schemeClr val="tx1"/>
                        </a:solidFill>
                      </a:endParaRPr>
                    </a:p>
                  </a:txBody>
                  <a:tcPr marL="106888" marR="106888" marT="50419" marB="50419"/>
                </a:tc>
              </a:tr>
            </a:tbl>
          </a:graphicData>
        </a:graphic>
      </p:graphicFrame>
      <p:sp>
        <p:nvSpPr>
          <p:cNvPr id="9" name="Rectangle 8"/>
          <p:cNvSpPr/>
          <p:nvPr/>
        </p:nvSpPr>
        <p:spPr>
          <a:xfrm>
            <a:off x="447775" y="6013673"/>
            <a:ext cx="7753319" cy="1200294"/>
          </a:xfrm>
          <a:prstGeom prst="rect">
            <a:avLst/>
          </a:prstGeom>
        </p:spPr>
        <p:txBody>
          <a:bodyPr wrap="square" lIns="91405" tIns="45703" rIns="91405" bIns="45703">
            <a:spAutoFit/>
          </a:bodyPr>
          <a:lstStyle/>
          <a:p>
            <a:pPr defTabSz="520013">
              <a:defRPr/>
            </a:pPr>
            <a:r>
              <a:rPr lang="en-US" dirty="0"/>
              <a:t>Bari, A., K. Street, , M. Mackay, D.T.F. Endresen, E. De Pauw, </a:t>
            </a:r>
            <a:r>
              <a:rPr lang="en-US" dirty="0" smtClean="0"/>
              <a:t>&amp; A</a:t>
            </a:r>
            <a:r>
              <a:rPr lang="en-US" dirty="0"/>
              <a:t>. Amri (2012). Focused Identification of Germplasm Strategy (FIGS) detects wheat stem rust resistance linked to environment variables. </a:t>
            </a:r>
            <a:r>
              <a:rPr lang="en-US" i="1" dirty="0"/>
              <a:t>Genetic Resources and Crop Evolution</a:t>
            </a:r>
            <a:r>
              <a:rPr lang="en-US" dirty="0"/>
              <a:t> 59(7):1465-1481. doi:10.1007/s10722-011-9775-5</a:t>
            </a:r>
          </a:p>
        </p:txBody>
      </p:sp>
      <p:sp>
        <p:nvSpPr>
          <p:cNvPr id="7" name="Rectangle 6"/>
          <p:cNvSpPr/>
          <p:nvPr/>
        </p:nvSpPr>
        <p:spPr>
          <a:xfrm>
            <a:off x="2968055" y="4985851"/>
            <a:ext cx="5016297" cy="307742"/>
          </a:xfrm>
          <a:prstGeom prst="rect">
            <a:avLst/>
          </a:prstGeom>
        </p:spPr>
        <p:txBody>
          <a:bodyPr wrap="none" lIns="91405" tIns="45703" rIns="91405" bIns="45703">
            <a:spAutoFit/>
          </a:bodyPr>
          <a:lstStyle/>
          <a:p>
            <a:r>
              <a:rPr lang="en-US" sz="1400" dirty="0"/>
              <a:t>AUC = Area Under the ROC Curve (ROC, Receiver Operating Curve)</a:t>
            </a:r>
          </a:p>
        </p:txBody>
      </p:sp>
      <p:sp>
        <p:nvSpPr>
          <p:cNvPr id="10"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41</a:t>
            </a:fld>
            <a:endParaRPr lang="en-US" dirty="0">
              <a:solidFill>
                <a:srgbClr val="FFFF00"/>
              </a:solidFill>
            </a:endParaRPr>
          </a:p>
        </p:txBody>
      </p:sp>
      <p:sp>
        <p:nvSpPr>
          <p:cNvPr id="11" name="Rectangle 10"/>
          <p:cNvSpPr/>
          <p:nvPr/>
        </p:nvSpPr>
        <p:spPr>
          <a:xfrm>
            <a:off x="8584679" y="6876754"/>
            <a:ext cx="1305669" cy="553963"/>
          </a:xfrm>
          <a:prstGeom prst="rect">
            <a:avLst/>
          </a:prstGeom>
        </p:spPr>
        <p:txBody>
          <a:bodyPr wrap="square" lIns="91405" tIns="45703" rIns="91405" bIns="45703">
            <a:spAutoFit/>
          </a:bodyPr>
          <a:lstStyle/>
          <a:p>
            <a:r>
              <a:rPr lang="en-US" sz="1000" dirty="0">
                <a:solidFill>
                  <a:srgbClr val="FFFF00"/>
                </a:solidFill>
              </a:rPr>
              <a:t>Photo Ug99 stem rust on wheat, by </a:t>
            </a:r>
            <a:r>
              <a:rPr lang="en-US" sz="1000" dirty="0" err="1">
                <a:solidFill>
                  <a:srgbClr val="FFFF00"/>
                </a:solidFill>
              </a:rPr>
              <a:t>Petr</a:t>
            </a:r>
            <a:r>
              <a:rPr lang="en-US" sz="1000" dirty="0">
                <a:solidFill>
                  <a:srgbClr val="FFFF00"/>
                </a:solidFill>
              </a:rPr>
              <a:t> </a:t>
            </a:r>
            <a:r>
              <a:rPr lang="en-US" sz="1000" dirty="0" err="1">
                <a:solidFill>
                  <a:srgbClr val="FFFF00"/>
                </a:solidFill>
              </a:rPr>
              <a:t>Kosina</a:t>
            </a:r>
            <a:r>
              <a:rPr lang="en-US" sz="1000" dirty="0">
                <a:solidFill>
                  <a:srgbClr val="FFFF00"/>
                </a:solidFill>
              </a:rPr>
              <a:t>/CIMMYT</a:t>
            </a:r>
          </a:p>
        </p:txBody>
      </p:sp>
      <p:pic>
        <p:nvPicPr>
          <p:cNvPr id="12" name="Picture 11" descr="Abdallah Bari at CIAT.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0353" y="369262"/>
            <a:ext cx="1000741" cy="1194915"/>
          </a:xfrm>
          <a:prstGeom prst="rect">
            <a:avLst/>
          </a:prstGeom>
          <a:ln>
            <a:solidFill>
              <a:schemeClr val="bg1">
                <a:lumMod val="50000"/>
              </a:schemeClr>
            </a:solidFill>
          </a:ln>
        </p:spPr>
      </p:pic>
      <p:sp>
        <p:nvSpPr>
          <p:cNvPr id="13" name="Rectangle 23"/>
          <p:cNvSpPr>
            <a:spLocks noChangeArrowheads="1"/>
          </p:cNvSpPr>
          <p:nvPr/>
        </p:nvSpPr>
        <p:spPr bwMode="auto">
          <a:xfrm>
            <a:off x="7072511" y="1562910"/>
            <a:ext cx="11464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100" dirty="0" smtClean="0">
                <a:latin typeface="Calibri" charset="0"/>
              </a:rPr>
              <a:t>Abdallah Bari</a:t>
            </a:r>
            <a:endParaRPr lang="en-US" sz="1100" dirty="0">
              <a:latin typeface="Calibri" charset="0"/>
            </a:endParaRPr>
          </a:p>
          <a:p>
            <a:r>
              <a:rPr lang="en-US" sz="1100" dirty="0" smtClean="0">
                <a:latin typeface="Calibri" charset="0"/>
              </a:rPr>
              <a:t>Scientist ICARDA</a:t>
            </a:r>
            <a:endParaRPr lang="en-US" sz="1100" dirty="0">
              <a:latin typeface="Calibri" charset="0"/>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69" name="Picture 2" descr="Screen Shot 2013-10-02 at 17.09.05 .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423284" y="0"/>
            <a:ext cx="2265355"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44961" y="99360"/>
            <a:ext cx="8178026" cy="773853"/>
          </a:xfrm>
          <a:extLst/>
        </p:spPr>
        <p:txBody>
          <a:bodyPr>
            <a:noAutofit/>
          </a:bodyPr>
          <a:lstStyle/>
          <a:p>
            <a:pPr>
              <a:defRPr/>
            </a:pP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Stem </a:t>
            </a:r>
            <a:r>
              <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rust (Ug99) on wheat</a:t>
            </a:r>
          </a:p>
        </p:txBody>
      </p:sp>
      <p:pic>
        <p:nvPicPr>
          <p:cNvPr id="135171" name="Picture 6" descr="Yemen Ug99 predictions for the 3738 test set samples (including the 825 training samples).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996950"/>
            <a:ext cx="10688638" cy="39131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35172" name="Rectangle 7"/>
          <p:cNvSpPr>
            <a:spLocks noChangeArrowheads="1"/>
          </p:cNvSpPr>
          <p:nvPr/>
        </p:nvSpPr>
        <p:spPr bwMode="auto">
          <a:xfrm>
            <a:off x="244961" y="5024456"/>
            <a:ext cx="7970355" cy="236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8" rIns="91394" bIns="45698">
            <a:spAutoFit/>
          </a:bodyPr>
          <a:lstStyle/>
          <a:p>
            <a:r>
              <a:rPr lang="en-US" sz="1600" dirty="0"/>
              <a:t>Ug99 set with 4563 wheat landraces screened for Ug99 in Yemen in 2007, with prevalence of </a:t>
            </a:r>
            <a:r>
              <a:rPr lang="en-US" sz="1600" b="1" dirty="0"/>
              <a:t>10.2 % resistant </a:t>
            </a:r>
            <a:r>
              <a:rPr lang="en-US" sz="1600" dirty="0"/>
              <a:t>accessions. True trait scores were reported for 20% of the accessions (</a:t>
            </a:r>
            <a:r>
              <a:rPr lang="en-US" sz="1600" dirty="0">
                <a:solidFill>
                  <a:srgbClr val="0000FF"/>
                </a:solidFill>
              </a:rPr>
              <a:t>825 samples</a:t>
            </a:r>
            <a:r>
              <a:rPr lang="en-US" sz="1600" dirty="0"/>
              <a:t>) as training set. </a:t>
            </a:r>
            <a:r>
              <a:rPr lang="en-US" sz="1600" dirty="0" smtClean="0"/>
              <a:t>We then </a:t>
            </a:r>
            <a:r>
              <a:rPr lang="en-US" sz="1600" dirty="0"/>
              <a:t>used SIMCA to select 500 accessions more likely to be resistant from the remaining 3728 accessions (</a:t>
            </a:r>
            <a:r>
              <a:rPr lang="en-US" sz="1600" dirty="0">
                <a:solidFill>
                  <a:srgbClr val="FF0000"/>
                </a:solidFill>
              </a:rPr>
              <a:t>with the </a:t>
            </a:r>
            <a:r>
              <a:rPr lang="en-US" sz="1600" dirty="0" smtClean="0">
                <a:solidFill>
                  <a:srgbClr val="FF0000"/>
                </a:solidFill>
              </a:rPr>
              <a:t>true trait scores in the larger set of 3728 accessions </a:t>
            </a:r>
            <a:r>
              <a:rPr lang="en-US" sz="1600" dirty="0">
                <a:solidFill>
                  <a:srgbClr val="FF0000"/>
                </a:solidFill>
              </a:rPr>
              <a:t>hidden to the person making the analysis</a:t>
            </a:r>
            <a:r>
              <a:rPr lang="en-US" sz="1600" dirty="0"/>
              <a:t>). This set of 500 accessions held </a:t>
            </a:r>
            <a:r>
              <a:rPr lang="en-US" sz="1600" b="1" dirty="0"/>
              <a:t>25.8 % resistant </a:t>
            </a:r>
            <a:r>
              <a:rPr lang="en-US" sz="1600" dirty="0"/>
              <a:t>samples and thus </a:t>
            </a:r>
            <a:r>
              <a:rPr lang="en-US" sz="1600" b="1" dirty="0"/>
              <a:t>2.3 times higher </a:t>
            </a:r>
            <a:r>
              <a:rPr lang="en-US" sz="1600" dirty="0"/>
              <a:t>than expected by chance.</a:t>
            </a:r>
          </a:p>
          <a:p>
            <a:endParaRPr lang="en-US" sz="1300" dirty="0"/>
          </a:p>
          <a:p>
            <a:r>
              <a:rPr lang="en-US" sz="1300" dirty="0"/>
              <a:t>Endresen, D.T.F., K. Street, M. Mackay, A. Bari, E. De Pauw, K. Nazari, </a:t>
            </a:r>
            <a:r>
              <a:rPr lang="en-US" sz="1300" dirty="0" smtClean="0"/>
              <a:t>&amp; A</a:t>
            </a:r>
            <a:r>
              <a:rPr lang="en-US" sz="1300" dirty="0"/>
              <a:t>. Yahyaoui (2012). Sources of Resistance to Stem Rust (Ug99) in Bread Wheat and Durum Wheat Identified Using Focused Identification of Germplasm Strategy (FIGS). </a:t>
            </a:r>
            <a:r>
              <a:rPr lang="en-US" sz="1300" i="1" dirty="0"/>
              <a:t>Crop Science</a:t>
            </a:r>
            <a:r>
              <a:rPr lang="en-US" sz="1300" dirty="0"/>
              <a:t> 52(2):764-773. doi</a:t>
            </a:r>
            <a:r>
              <a:rPr lang="en-US" sz="1300" dirty="0" smtClean="0"/>
              <a:t>:10.2135</a:t>
            </a:r>
            <a:r>
              <a:rPr lang="en-US" sz="1300" dirty="0"/>
              <a:t>/cropsci2011.08.0427</a:t>
            </a:r>
          </a:p>
        </p:txBody>
      </p:sp>
      <p:sp>
        <p:nvSpPr>
          <p:cNvPr id="135173" name="Slide Number Placeholder 13"/>
          <p:cNvSpPr>
            <a:spLocks noGrp="1"/>
          </p:cNvSpPr>
          <p:nvPr>
            <p:ph type="sldNum" sz="quarter" idx="12"/>
          </p:nvPr>
        </p:nvSpPr>
        <p:spPr bwMode="auto">
          <a:xfrm>
            <a:off x="8926525" y="7058025"/>
            <a:ext cx="534987" cy="401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520507" eaLnBrk="0" hangingPunct="0">
              <a:defRPr sz="2400">
                <a:solidFill>
                  <a:schemeClr val="tx1"/>
                </a:solidFill>
                <a:latin typeface="Arial" charset="0"/>
                <a:ea typeface="ＭＳ Ｐゴシック" charset="0"/>
                <a:cs typeface="ＭＳ Ｐゴシック" charset="0"/>
              </a:defRPr>
            </a:lvl1pPr>
            <a:lvl2pPr marL="742675" indent="-285644" defTabSz="520507" eaLnBrk="0" hangingPunct="0">
              <a:defRPr sz="2400">
                <a:solidFill>
                  <a:schemeClr val="tx1"/>
                </a:solidFill>
                <a:latin typeface="Arial" charset="0"/>
                <a:ea typeface="ＭＳ Ｐゴシック" charset="0"/>
              </a:defRPr>
            </a:lvl2pPr>
            <a:lvl3pPr marL="1142576" indent="-228516" defTabSz="520507" eaLnBrk="0" hangingPunct="0">
              <a:defRPr sz="2400">
                <a:solidFill>
                  <a:schemeClr val="tx1"/>
                </a:solidFill>
                <a:latin typeface="Arial" charset="0"/>
                <a:ea typeface="ＭＳ Ｐゴシック" charset="0"/>
              </a:defRPr>
            </a:lvl3pPr>
            <a:lvl4pPr marL="1599606" indent="-228516" defTabSz="520507" eaLnBrk="0" hangingPunct="0">
              <a:defRPr sz="2400">
                <a:solidFill>
                  <a:schemeClr val="tx1"/>
                </a:solidFill>
                <a:latin typeface="Arial" charset="0"/>
                <a:ea typeface="ＭＳ Ｐゴシック" charset="0"/>
              </a:defRPr>
            </a:lvl4pPr>
            <a:lvl5pPr marL="2056637" indent="-228516" defTabSz="520507" eaLnBrk="0" hangingPunct="0">
              <a:defRPr sz="2400">
                <a:solidFill>
                  <a:schemeClr val="tx1"/>
                </a:solidFill>
                <a:latin typeface="Arial" charset="0"/>
                <a:ea typeface="ＭＳ Ｐゴシック" charset="0"/>
              </a:defRPr>
            </a:lvl5pPr>
            <a:lvl6pPr marL="2513668" indent="-228516" defTabSz="520507" eaLnBrk="0" fontAlgn="base" hangingPunct="0">
              <a:spcBef>
                <a:spcPct val="0"/>
              </a:spcBef>
              <a:spcAft>
                <a:spcPct val="0"/>
              </a:spcAft>
              <a:defRPr sz="2400">
                <a:solidFill>
                  <a:schemeClr val="tx1"/>
                </a:solidFill>
                <a:latin typeface="Arial" charset="0"/>
                <a:ea typeface="ＭＳ Ｐゴシック" charset="0"/>
              </a:defRPr>
            </a:lvl6pPr>
            <a:lvl7pPr marL="2970697" indent="-228516" defTabSz="520507" eaLnBrk="0" fontAlgn="base" hangingPunct="0">
              <a:spcBef>
                <a:spcPct val="0"/>
              </a:spcBef>
              <a:spcAft>
                <a:spcPct val="0"/>
              </a:spcAft>
              <a:defRPr sz="2400">
                <a:solidFill>
                  <a:schemeClr val="tx1"/>
                </a:solidFill>
                <a:latin typeface="Arial" charset="0"/>
                <a:ea typeface="ＭＳ Ｐゴシック" charset="0"/>
              </a:defRPr>
            </a:lvl7pPr>
            <a:lvl8pPr marL="3427729" indent="-228516" defTabSz="520507" eaLnBrk="0" fontAlgn="base" hangingPunct="0">
              <a:spcBef>
                <a:spcPct val="0"/>
              </a:spcBef>
              <a:spcAft>
                <a:spcPct val="0"/>
              </a:spcAft>
              <a:defRPr sz="2400">
                <a:solidFill>
                  <a:schemeClr val="tx1"/>
                </a:solidFill>
                <a:latin typeface="Arial" charset="0"/>
                <a:ea typeface="ＭＳ Ｐゴシック" charset="0"/>
              </a:defRPr>
            </a:lvl8pPr>
            <a:lvl9pPr marL="3884760" indent="-228516" defTabSz="520507"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53806E4-8249-4449-A0B4-57CBE8858A2C}" type="slidenum">
              <a:rPr lang="en-US" sz="1400">
                <a:solidFill>
                  <a:srgbClr val="FFFF00"/>
                </a:solidFill>
                <a:latin typeface="Calibri" charset="0"/>
              </a:rPr>
              <a:pPr eaLnBrk="1" hangingPunct="1"/>
              <a:t>42</a:t>
            </a:fld>
            <a:endParaRPr lang="en-US" sz="1400" dirty="0">
              <a:solidFill>
                <a:srgbClr val="FFFF00"/>
              </a:solidFill>
              <a:latin typeface="Calibri" charset="0"/>
            </a:endParaRPr>
          </a:p>
        </p:txBody>
      </p:sp>
    </p:spTree>
    <p:extLst>
      <p:ext uri="{BB962C8B-B14F-4D97-AF65-F5344CB8AC3E}">
        <p14:creationId xmlns:p14="http://schemas.microsoft.com/office/powerpoint/2010/main" val="206646713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01-24 at 14.28.14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10020" y="0"/>
            <a:ext cx="2304258" cy="7562850"/>
          </a:xfrm>
          <a:prstGeom prst="rect">
            <a:avLst/>
          </a:prstGeom>
        </p:spPr>
      </p:pic>
      <p:sp>
        <p:nvSpPr>
          <p:cNvPr id="2" name="Title 1"/>
          <p:cNvSpPr>
            <a:spLocks noGrp="1"/>
          </p:cNvSpPr>
          <p:nvPr>
            <p:ph type="title"/>
          </p:nvPr>
        </p:nvSpPr>
        <p:spPr>
          <a:xfrm>
            <a:off x="238920" y="181025"/>
            <a:ext cx="8305800" cy="1260475"/>
          </a:xfrm>
        </p:spPr>
        <p:txBody>
          <a:bodyPr>
            <a:normAutofit fontScale="90000"/>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Multivariate results:</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Stem rust (Ug99) on wheat</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448553"/>
              </p:ext>
            </p:extLst>
          </p:nvPr>
        </p:nvGraphicFramePr>
        <p:xfrm>
          <a:off x="159743" y="1909217"/>
          <a:ext cx="8100250" cy="3924318"/>
        </p:xfrm>
        <a:graphic>
          <a:graphicData uri="http://schemas.openxmlformats.org/drawingml/2006/table">
            <a:tbl>
              <a:tblPr firstRow="1" bandRow="1">
                <a:tableStyleId>{93296810-A885-4BE3-A3E7-6D5BEEA58F35}</a:tableStyleId>
              </a:tblPr>
              <a:tblGrid>
                <a:gridCol w="2515639"/>
                <a:gridCol w="1939325"/>
                <a:gridCol w="1982720"/>
                <a:gridCol w="1662566"/>
              </a:tblGrid>
              <a:tr h="405638">
                <a:tc>
                  <a:txBody>
                    <a:bodyPr/>
                    <a:lstStyle/>
                    <a:p>
                      <a:r>
                        <a:rPr lang="en-US" sz="1600" dirty="0" smtClean="0"/>
                        <a:t>Classifier method</a:t>
                      </a:r>
                      <a:endParaRPr lang="en-US" sz="1600" dirty="0"/>
                    </a:p>
                  </a:txBody>
                  <a:tcPr marL="106888" marR="106888" marT="50419" marB="50419"/>
                </a:tc>
                <a:tc>
                  <a:txBody>
                    <a:bodyPr/>
                    <a:lstStyle/>
                    <a:p>
                      <a:r>
                        <a:rPr lang="en-US" sz="1600" dirty="0" smtClean="0"/>
                        <a:t>PPV</a:t>
                      </a:r>
                      <a:endParaRPr lang="en-US" sz="1600" dirty="0"/>
                    </a:p>
                  </a:txBody>
                  <a:tcPr marL="106888" marR="106888" marT="50419" marB="50419"/>
                </a:tc>
                <a:tc>
                  <a:txBody>
                    <a:bodyPr/>
                    <a:lstStyle/>
                    <a:p>
                      <a:r>
                        <a:rPr lang="en-US" sz="1600" dirty="0" smtClean="0"/>
                        <a:t>LR+</a:t>
                      </a:r>
                      <a:endParaRPr lang="en-US" sz="1600" dirty="0"/>
                    </a:p>
                  </a:txBody>
                  <a:tcPr marL="106888" marR="106888" marT="50419" marB="50419"/>
                </a:tc>
                <a:tc>
                  <a:txBody>
                    <a:bodyPr/>
                    <a:lstStyle/>
                    <a:p>
                      <a:r>
                        <a:rPr lang="en-US" sz="1600" dirty="0" smtClean="0"/>
                        <a:t>Estimated gain</a:t>
                      </a:r>
                      <a:endParaRPr lang="en-US" sz="1600" dirty="0"/>
                    </a:p>
                  </a:txBody>
                  <a:tcPr marL="106888" marR="106888" marT="50419" marB="50419"/>
                </a:tc>
              </a:tr>
              <a:tr h="355618">
                <a:tc gridSpan="4">
                  <a:txBody>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sz="2000" b="1" dirty="0" smtClean="0">
                          <a:solidFill>
                            <a:srgbClr val="0000FF"/>
                          </a:solidFill>
                        </a:rPr>
                        <a:t>Pre-study, training set 550 accessions</a:t>
                      </a:r>
                      <a:r>
                        <a:rPr lang="en-US" sz="2000" b="1" baseline="0" dirty="0" smtClean="0">
                          <a:solidFill>
                            <a:srgbClr val="0000FF"/>
                          </a:solidFill>
                        </a:rPr>
                        <a:t> </a:t>
                      </a:r>
                      <a:r>
                        <a:rPr lang="mr-IN" sz="2000" b="1" baseline="0" dirty="0" smtClean="0">
                          <a:solidFill>
                            <a:srgbClr val="0000FF"/>
                          </a:solidFill>
                        </a:rPr>
                        <a:t>–</a:t>
                      </a:r>
                      <a:r>
                        <a:rPr lang="en-US" sz="2000" b="1" baseline="0" dirty="0" smtClean="0">
                          <a:solidFill>
                            <a:srgbClr val="0000FF"/>
                          </a:solidFill>
                        </a:rPr>
                        <a:t> validation test set 275 accessions</a:t>
                      </a:r>
                      <a:endParaRPr lang="en-US" sz="2000" b="1" dirty="0" smtClean="0">
                        <a:solidFill>
                          <a:srgbClr val="0000FF"/>
                        </a:solidFill>
                      </a:endParaRPr>
                    </a:p>
                  </a:txBody>
                  <a:tcPr marL="106888" marR="106888" marT="50419" marB="50419"/>
                </a:tc>
                <a:tc hMerge="1">
                  <a:txBody>
                    <a:bodyPr/>
                    <a:lstStyle/>
                    <a:p>
                      <a:endParaRPr lang="en-US" sz="1600" dirty="0"/>
                    </a:p>
                  </a:txBody>
                  <a:tcPr marL="106888" marR="106888" marT="50419" marB="50419"/>
                </a:tc>
                <a:tc hMerge="1">
                  <a:txBody>
                    <a:bodyPr/>
                    <a:lstStyle/>
                    <a:p>
                      <a:endParaRPr lang="en-US" sz="1600" dirty="0"/>
                    </a:p>
                  </a:txBody>
                  <a:tcPr marL="106888" marR="106888" marT="50419" marB="50419"/>
                </a:tc>
                <a:tc hMerge="1">
                  <a:txBody>
                    <a:bodyPr/>
                    <a:lstStyle/>
                    <a:p>
                      <a:endParaRPr lang="en-US" sz="1600" dirty="0"/>
                    </a:p>
                  </a:txBody>
                  <a:tcPr marL="106888" marR="106888" marT="50419" marB="50419"/>
                </a:tc>
              </a:tr>
              <a:tr h="355618">
                <a:tc>
                  <a:txBody>
                    <a:bodyPr/>
                    <a:lstStyle/>
                    <a:p>
                      <a:r>
                        <a:rPr lang="en-US" sz="1600" dirty="0" err="1" smtClean="0"/>
                        <a:t>kNN</a:t>
                      </a:r>
                      <a:r>
                        <a:rPr lang="en-US" sz="1600" dirty="0" smtClean="0"/>
                        <a:t> (pre-study)</a:t>
                      </a:r>
                      <a:endParaRPr lang="en-US" sz="1600" dirty="0"/>
                    </a:p>
                  </a:txBody>
                  <a:tcPr marL="106888" marR="106888" marT="50419" marB="50419"/>
                </a:tc>
                <a:tc>
                  <a:txBody>
                    <a:bodyPr/>
                    <a:lstStyle/>
                    <a:p>
                      <a:r>
                        <a:rPr lang="en-US" sz="1600" b="1" dirty="0" smtClean="0"/>
                        <a:t>0.29</a:t>
                      </a:r>
                      <a:r>
                        <a:rPr lang="en-US" sz="1600" dirty="0" smtClean="0"/>
                        <a:t> (0.13-0.53)</a:t>
                      </a:r>
                      <a:endParaRPr lang="en-US" sz="1600" dirty="0"/>
                    </a:p>
                  </a:txBody>
                  <a:tcPr marL="106888" marR="106888" marT="50419" marB="50419"/>
                </a:tc>
                <a:tc>
                  <a:txBody>
                    <a:bodyPr/>
                    <a:lstStyle/>
                    <a:p>
                      <a:r>
                        <a:rPr lang="en-US" sz="1600" b="1" dirty="0" smtClean="0"/>
                        <a:t>5.61</a:t>
                      </a:r>
                      <a:r>
                        <a:rPr lang="en-US" sz="1600" dirty="0" smtClean="0"/>
                        <a:t> (2.21-14.28)</a:t>
                      </a:r>
                      <a:endParaRPr lang="en-US" sz="1600" dirty="0"/>
                    </a:p>
                  </a:txBody>
                  <a:tcPr marL="106888" marR="106888" marT="50419" marB="50419"/>
                </a:tc>
                <a:tc>
                  <a:txBody>
                    <a:bodyPr/>
                    <a:lstStyle/>
                    <a:p>
                      <a:r>
                        <a:rPr lang="en-US" sz="1600" b="1" dirty="0" smtClean="0"/>
                        <a:t>4.14</a:t>
                      </a:r>
                      <a:r>
                        <a:rPr lang="en-US" sz="1600" dirty="0" smtClean="0"/>
                        <a:t> (1.86-7.57)</a:t>
                      </a:r>
                      <a:endParaRPr lang="en-US" sz="1600" dirty="0"/>
                    </a:p>
                  </a:txBody>
                  <a:tcPr marL="106888" marR="106888" marT="50419" marB="50419"/>
                </a:tc>
              </a:tr>
              <a:tr h="216024">
                <a:tc>
                  <a:txBody>
                    <a:bodyPr/>
                    <a:lstStyle/>
                    <a:p>
                      <a:r>
                        <a:rPr lang="en-US" sz="1600" dirty="0" smtClean="0"/>
                        <a:t>SIMCA</a:t>
                      </a:r>
                      <a:endParaRPr lang="en-US" sz="1600" dirty="0"/>
                    </a:p>
                  </a:txBody>
                  <a:tcPr marL="106888" marR="106888" marT="50419" marB="50419"/>
                </a:tc>
                <a:tc>
                  <a:txBody>
                    <a:bodyPr/>
                    <a:lstStyle/>
                    <a:p>
                      <a:r>
                        <a:rPr lang="en-US" sz="1600" b="1" dirty="0" smtClean="0"/>
                        <a:t>0.28</a:t>
                      </a:r>
                      <a:r>
                        <a:rPr lang="en-US" sz="1600" baseline="0" dirty="0" smtClean="0"/>
                        <a:t> (0.14-0.48)</a:t>
                      </a:r>
                      <a:endParaRPr lang="en-US" sz="1600" dirty="0"/>
                    </a:p>
                  </a:txBody>
                  <a:tcPr marL="106888" marR="106888" marT="50419" marB="50419"/>
                </a:tc>
                <a:tc>
                  <a:txBody>
                    <a:bodyPr/>
                    <a:lstStyle/>
                    <a:p>
                      <a:r>
                        <a:rPr lang="en-US" sz="1600" b="1" dirty="0" smtClean="0"/>
                        <a:t>5.26</a:t>
                      </a:r>
                      <a:r>
                        <a:rPr lang="en-US" sz="1600" dirty="0" smtClean="0"/>
                        <a:t> (2.51-11.01)</a:t>
                      </a:r>
                      <a:endParaRPr lang="en-US" sz="1600" dirty="0"/>
                    </a:p>
                  </a:txBody>
                  <a:tcPr marL="106888" marR="106888" marT="50419" marB="50419"/>
                </a:tc>
                <a:tc>
                  <a:txBody>
                    <a:bodyPr/>
                    <a:lstStyle/>
                    <a:p>
                      <a:r>
                        <a:rPr lang="en-US" sz="1600" b="1" dirty="0" smtClean="0"/>
                        <a:t>4.00</a:t>
                      </a:r>
                      <a:r>
                        <a:rPr lang="en-US" sz="1600" dirty="0" smtClean="0"/>
                        <a:t> (2.00-6.86)</a:t>
                      </a:r>
                      <a:endParaRPr lang="en-US" sz="1600" dirty="0"/>
                    </a:p>
                  </a:txBody>
                  <a:tcPr marL="106888" marR="106888" marT="50419" marB="50419"/>
                </a:tc>
              </a:tr>
              <a:tr h="231386">
                <a:tc>
                  <a:txBody>
                    <a:bodyPr/>
                    <a:lstStyle/>
                    <a:p>
                      <a:r>
                        <a:rPr lang="en-US" sz="1600" dirty="0" smtClean="0"/>
                        <a:t>Ensemble classifier</a:t>
                      </a:r>
                      <a:endParaRPr lang="en-US" sz="1600" dirty="0"/>
                    </a:p>
                  </a:txBody>
                  <a:tcPr marL="106888" marR="106888" marT="50419" marB="50419"/>
                </a:tc>
                <a:tc>
                  <a:txBody>
                    <a:bodyPr/>
                    <a:lstStyle/>
                    <a:p>
                      <a:r>
                        <a:rPr lang="en-US" sz="1600" b="1" dirty="0" smtClean="0"/>
                        <a:t>0.33</a:t>
                      </a:r>
                      <a:r>
                        <a:rPr lang="en-US" sz="1600" dirty="0" smtClean="0"/>
                        <a:t> (0.12-0.65)</a:t>
                      </a:r>
                      <a:endParaRPr lang="en-US" sz="1600" dirty="0"/>
                    </a:p>
                  </a:txBody>
                  <a:tcPr marL="106888" marR="106888" marT="50419" marB="50419"/>
                </a:tc>
                <a:tc>
                  <a:txBody>
                    <a:bodyPr/>
                    <a:lstStyle/>
                    <a:p>
                      <a:r>
                        <a:rPr lang="en-US" sz="1600" b="1" dirty="0" smtClean="0"/>
                        <a:t>8.09</a:t>
                      </a:r>
                      <a:r>
                        <a:rPr lang="en-US" sz="1600" dirty="0" smtClean="0"/>
                        <a:t> (2.23-29.42)</a:t>
                      </a:r>
                      <a:endParaRPr lang="en-US" sz="1600" dirty="0"/>
                    </a:p>
                  </a:txBody>
                  <a:tcPr marL="106888" marR="106888" marT="50419" marB="50419"/>
                </a:tc>
                <a:tc>
                  <a:txBody>
                    <a:bodyPr/>
                    <a:lstStyle/>
                    <a:p>
                      <a:r>
                        <a:rPr lang="en-US" sz="1600" b="1" dirty="0" smtClean="0"/>
                        <a:t>6.47</a:t>
                      </a:r>
                      <a:r>
                        <a:rPr lang="en-US" sz="1600" dirty="0" smtClean="0"/>
                        <a:t> (2.05-11.06)</a:t>
                      </a:r>
                      <a:endParaRPr lang="en-US" sz="1600" dirty="0"/>
                    </a:p>
                  </a:txBody>
                  <a:tcPr marL="106888" marR="106888" marT="50419" marB="50419"/>
                </a:tc>
              </a:tr>
              <a:tr h="216024">
                <a:tc>
                  <a:txBody>
                    <a:bodyPr/>
                    <a:lstStyle/>
                    <a:p>
                      <a:r>
                        <a:rPr lang="en-US" sz="1600" dirty="0" smtClean="0">
                          <a:solidFill>
                            <a:srgbClr val="7F7F7F"/>
                          </a:solidFill>
                        </a:rPr>
                        <a:t>Random</a:t>
                      </a:r>
                      <a:endParaRPr lang="en-US" sz="1600" dirty="0">
                        <a:solidFill>
                          <a:srgbClr val="7F7F7F"/>
                        </a:solidFill>
                      </a:endParaRPr>
                    </a:p>
                  </a:txBody>
                  <a:tcPr marL="106888" marR="106888" marT="50419" marB="50419"/>
                </a:tc>
                <a:tc>
                  <a:txBody>
                    <a:bodyPr/>
                    <a:lstStyle/>
                    <a:p>
                      <a:r>
                        <a:rPr lang="en-US" sz="1600" b="1" dirty="0" smtClean="0">
                          <a:solidFill>
                            <a:srgbClr val="7F7F7F"/>
                          </a:solidFill>
                        </a:rPr>
                        <a:t>0.06</a:t>
                      </a:r>
                      <a:r>
                        <a:rPr lang="en-US" sz="1600" dirty="0" smtClean="0">
                          <a:solidFill>
                            <a:srgbClr val="7F7F7F"/>
                          </a:solidFill>
                        </a:rPr>
                        <a:t> (0.01-0.27)</a:t>
                      </a:r>
                      <a:endParaRPr lang="en-US" sz="1600" dirty="0">
                        <a:solidFill>
                          <a:srgbClr val="7F7F7F"/>
                        </a:solidFill>
                      </a:endParaRPr>
                    </a:p>
                  </a:txBody>
                  <a:tcPr marL="106888" marR="106888" marT="50419" marB="50419"/>
                </a:tc>
                <a:tc>
                  <a:txBody>
                    <a:bodyPr/>
                    <a:lstStyle/>
                    <a:p>
                      <a:r>
                        <a:rPr lang="en-US" sz="1600" b="1" dirty="0" smtClean="0">
                          <a:solidFill>
                            <a:srgbClr val="7F7F7F"/>
                          </a:solidFill>
                        </a:rPr>
                        <a:t>0.95</a:t>
                      </a:r>
                      <a:r>
                        <a:rPr lang="en-US" sz="1600" dirty="0" smtClean="0">
                          <a:solidFill>
                            <a:srgbClr val="7F7F7F"/>
                          </a:solidFill>
                        </a:rPr>
                        <a:t> (0.13-6.73)</a:t>
                      </a:r>
                      <a:endParaRPr lang="en-US" sz="1600" dirty="0">
                        <a:solidFill>
                          <a:srgbClr val="7F7F7F"/>
                        </a:solidFill>
                      </a:endParaRPr>
                    </a:p>
                  </a:txBody>
                  <a:tcPr marL="106888" marR="106888" marT="50419" marB="50419"/>
                </a:tc>
                <a:tc>
                  <a:txBody>
                    <a:bodyPr/>
                    <a:lstStyle/>
                    <a:p>
                      <a:r>
                        <a:rPr lang="en-US" sz="1600" b="1" dirty="0" smtClean="0">
                          <a:solidFill>
                            <a:srgbClr val="7F7F7F"/>
                          </a:solidFill>
                        </a:rPr>
                        <a:t>0.97</a:t>
                      </a:r>
                      <a:r>
                        <a:rPr lang="en-US" sz="1600" dirty="0" smtClean="0">
                          <a:solidFill>
                            <a:srgbClr val="7F7F7F"/>
                          </a:solidFill>
                        </a:rPr>
                        <a:t> (0.16-4.35)</a:t>
                      </a:r>
                      <a:endParaRPr lang="en-US" sz="1600" dirty="0">
                        <a:solidFill>
                          <a:srgbClr val="7F7F7F"/>
                        </a:solidFill>
                      </a:endParaRPr>
                    </a:p>
                  </a:txBody>
                  <a:tcPr marL="106888" marR="106888" marT="50419" marB="50419"/>
                </a:tc>
              </a:tr>
              <a:tr h="0">
                <a:tc gridSpan="3">
                  <a:txBody>
                    <a:bodyPr/>
                    <a:lstStyle/>
                    <a:p>
                      <a:pPr marL="0" marR="0" indent="0" algn="l" defTabSz="455724" rtl="0" eaLnBrk="1" fontAlgn="auto" latinLnBrk="0" hangingPunct="1">
                        <a:lnSpc>
                          <a:spcPct val="100000"/>
                        </a:lnSpc>
                        <a:spcBef>
                          <a:spcPts val="0"/>
                        </a:spcBef>
                        <a:spcAft>
                          <a:spcPts val="0"/>
                        </a:spcAft>
                        <a:buClrTx/>
                        <a:buSzTx/>
                        <a:buFontTx/>
                        <a:buNone/>
                        <a:tabLst/>
                        <a:defRPr/>
                      </a:pPr>
                      <a:endParaRPr lang="en-US" sz="1400" dirty="0" smtClean="0">
                        <a:solidFill>
                          <a:srgbClr val="7F7F7F"/>
                        </a:solidFill>
                      </a:endParaRPr>
                    </a:p>
                  </a:txBody>
                  <a:tcPr marL="106888" marR="106888" marT="50419" marB="50419"/>
                </a:tc>
                <a:tc hMerge="1">
                  <a:txBody>
                    <a:bodyPr/>
                    <a:lstStyle/>
                    <a:p>
                      <a:endParaRPr lang="en-US" sz="2000" dirty="0"/>
                    </a:p>
                  </a:txBody>
                  <a:tcPr marL="106887" marR="106887" marT="50419" marB="50419"/>
                </a:tc>
                <a:tc hMerge="1">
                  <a:txBody>
                    <a:bodyPr/>
                    <a:lstStyle/>
                    <a:p>
                      <a:endParaRPr lang="en-US" sz="1400" dirty="0"/>
                    </a:p>
                  </a:txBody>
                  <a:tcPr marL="106888" marR="106888" marT="50419" marB="50419"/>
                </a:tc>
                <a:tc>
                  <a:txBody>
                    <a:bodyPr/>
                    <a:lstStyle/>
                    <a:p>
                      <a:endParaRPr lang="en-US" sz="1400" dirty="0"/>
                    </a:p>
                  </a:txBody>
                  <a:tcPr marL="106888" marR="106888" marT="50419" marB="50419"/>
                </a:tc>
              </a:tr>
              <a:tr h="235944">
                <a:tc gridSpan="4">
                  <a:txBody>
                    <a:bodyPr/>
                    <a:lstStyle/>
                    <a:p>
                      <a:pPr marL="0" marR="0" indent="0" algn="l" defTabSz="455553" rtl="0" eaLnBrk="1" fontAlgn="auto" latinLnBrk="0" hangingPunct="1">
                        <a:lnSpc>
                          <a:spcPct val="100000"/>
                        </a:lnSpc>
                        <a:spcBef>
                          <a:spcPts val="0"/>
                        </a:spcBef>
                        <a:spcAft>
                          <a:spcPts val="0"/>
                        </a:spcAft>
                        <a:buClrTx/>
                        <a:buSzTx/>
                        <a:buFontTx/>
                        <a:buNone/>
                        <a:tabLst/>
                        <a:defRPr/>
                      </a:pPr>
                      <a:r>
                        <a:rPr lang="en-US" sz="2000" b="1" dirty="0" smtClean="0">
                          <a:solidFill>
                            <a:srgbClr val="0000FF"/>
                          </a:solidFill>
                        </a:rPr>
                        <a:t>Blind study, training set 825</a:t>
                      </a:r>
                      <a:r>
                        <a:rPr lang="en-US" sz="2000" b="1" baseline="0" dirty="0" smtClean="0">
                          <a:solidFill>
                            <a:srgbClr val="0000FF"/>
                          </a:solidFill>
                        </a:rPr>
                        <a:t> </a:t>
                      </a:r>
                      <a:r>
                        <a:rPr lang="mr-IN" sz="2000" b="1" baseline="0" dirty="0" smtClean="0">
                          <a:solidFill>
                            <a:srgbClr val="0000FF"/>
                          </a:solidFill>
                        </a:rPr>
                        <a:t>–</a:t>
                      </a:r>
                      <a:r>
                        <a:rPr lang="en-US" sz="2000" b="1" baseline="0" dirty="0" smtClean="0">
                          <a:solidFill>
                            <a:srgbClr val="0000FF"/>
                          </a:solidFill>
                        </a:rPr>
                        <a:t> blind validation test set 3738 accessions</a:t>
                      </a:r>
                      <a:endParaRPr lang="en-US" sz="2000" b="1" dirty="0" smtClean="0">
                        <a:solidFill>
                          <a:srgbClr val="0000FF"/>
                        </a:solidFill>
                      </a:endParaRPr>
                    </a:p>
                  </a:txBody>
                  <a:tcPr marL="106888" marR="106888" marT="50419" marB="50419"/>
                </a:tc>
                <a:tc hMerge="1">
                  <a:txBody>
                    <a:bodyPr/>
                    <a:lstStyle/>
                    <a:p>
                      <a:endParaRPr lang="en-US" sz="1600" dirty="0"/>
                    </a:p>
                  </a:txBody>
                  <a:tcPr marL="106888" marR="106888" marT="50419" marB="50419"/>
                </a:tc>
                <a:tc hMerge="1">
                  <a:txBody>
                    <a:bodyPr/>
                    <a:lstStyle/>
                    <a:p>
                      <a:endParaRPr lang="en-US" sz="1600" dirty="0"/>
                    </a:p>
                  </a:txBody>
                  <a:tcPr marL="106888" marR="106888" marT="50419" marB="50419"/>
                </a:tc>
                <a:tc hMerge="1">
                  <a:txBody>
                    <a:bodyPr/>
                    <a:lstStyle/>
                    <a:p>
                      <a:endParaRPr lang="en-US" sz="1600" dirty="0"/>
                    </a:p>
                  </a:txBody>
                  <a:tcPr marL="106888" marR="106888" marT="50419" marB="50419"/>
                </a:tc>
              </a:tr>
              <a:tr h="179298">
                <a:tc>
                  <a:txBody>
                    <a:bodyPr/>
                    <a:lstStyle/>
                    <a:p>
                      <a:r>
                        <a:rPr lang="en-US" sz="1600" dirty="0" smtClean="0"/>
                        <a:t>Ensemble classifier</a:t>
                      </a:r>
                      <a:endParaRPr lang="en-US" sz="1600" dirty="0"/>
                    </a:p>
                  </a:txBody>
                  <a:tcPr marL="106888" marR="106888" marT="50419" marB="50419"/>
                </a:tc>
                <a:tc>
                  <a:txBody>
                    <a:bodyPr/>
                    <a:lstStyle/>
                    <a:p>
                      <a:r>
                        <a:rPr lang="en-US" sz="1600" b="1" dirty="0" smtClean="0"/>
                        <a:t>0.26</a:t>
                      </a:r>
                      <a:r>
                        <a:rPr lang="en-US" sz="1600" dirty="0" smtClean="0"/>
                        <a:t> (0.22-0.30)</a:t>
                      </a:r>
                      <a:endParaRPr lang="en-US" sz="1600" dirty="0"/>
                    </a:p>
                  </a:txBody>
                  <a:tcPr marL="106888" marR="106888" marT="50419" marB="50419"/>
                </a:tc>
                <a:tc>
                  <a:txBody>
                    <a:bodyPr/>
                    <a:lstStyle/>
                    <a:p>
                      <a:r>
                        <a:rPr lang="en-US" sz="1600" b="1" dirty="0" smtClean="0"/>
                        <a:t>2.78</a:t>
                      </a:r>
                      <a:r>
                        <a:rPr lang="en-US" sz="1600" dirty="0" smtClean="0"/>
                        <a:t> (2.34-3.31)</a:t>
                      </a:r>
                      <a:endParaRPr lang="en-US" sz="1600" dirty="0"/>
                    </a:p>
                  </a:txBody>
                  <a:tcPr marL="106888" marR="106888" marT="50419" marB="50419"/>
                </a:tc>
                <a:tc>
                  <a:txBody>
                    <a:bodyPr/>
                    <a:lstStyle/>
                    <a:p>
                      <a:r>
                        <a:rPr lang="en-US" sz="1600" b="1" dirty="0" smtClean="0"/>
                        <a:t>2.32</a:t>
                      </a:r>
                      <a:r>
                        <a:rPr lang="en-US" sz="1600" dirty="0" smtClean="0"/>
                        <a:t> (2.00-2.68)</a:t>
                      </a:r>
                      <a:endParaRPr lang="en-US" sz="1600" dirty="0"/>
                    </a:p>
                  </a:txBody>
                  <a:tcPr marL="106888" marR="106888" marT="50419" marB="50419"/>
                </a:tc>
              </a:tr>
              <a:tr h="0">
                <a:tc>
                  <a:txBody>
                    <a:bodyPr/>
                    <a:lstStyle/>
                    <a:p>
                      <a:r>
                        <a:rPr lang="en-US" sz="1600" dirty="0" smtClean="0">
                          <a:solidFill>
                            <a:srgbClr val="7F7F7F"/>
                          </a:solidFill>
                        </a:rPr>
                        <a:t>Random</a:t>
                      </a:r>
                      <a:endParaRPr lang="en-US" sz="1600" dirty="0">
                        <a:solidFill>
                          <a:srgbClr val="7F7F7F"/>
                        </a:solidFill>
                      </a:endParaRPr>
                    </a:p>
                  </a:txBody>
                  <a:tcPr marL="106888" marR="106888" marT="50419" marB="50419"/>
                </a:tc>
                <a:tc>
                  <a:txBody>
                    <a:bodyPr/>
                    <a:lstStyle/>
                    <a:p>
                      <a:r>
                        <a:rPr lang="en-US" sz="1600" b="1" dirty="0" smtClean="0">
                          <a:solidFill>
                            <a:srgbClr val="7F7F7F"/>
                          </a:solidFill>
                        </a:rPr>
                        <a:t>0.11</a:t>
                      </a:r>
                      <a:r>
                        <a:rPr lang="en-US" sz="1600" dirty="0" smtClean="0">
                          <a:solidFill>
                            <a:srgbClr val="7F7F7F"/>
                          </a:solidFill>
                        </a:rPr>
                        <a:t> (0.09-0.15)</a:t>
                      </a:r>
                      <a:endParaRPr lang="en-US" sz="1600" dirty="0">
                        <a:solidFill>
                          <a:srgbClr val="7F7F7F"/>
                        </a:solidFill>
                      </a:endParaRPr>
                    </a:p>
                  </a:txBody>
                  <a:tcPr marL="106888" marR="106888" marT="50419" marB="50419"/>
                </a:tc>
                <a:tc>
                  <a:txBody>
                    <a:bodyPr/>
                    <a:lstStyle/>
                    <a:p>
                      <a:r>
                        <a:rPr lang="en-US" sz="1600" b="1" dirty="0" smtClean="0">
                          <a:solidFill>
                            <a:srgbClr val="7F7F7F"/>
                          </a:solidFill>
                        </a:rPr>
                        <a:t>1.02</a:t>
                      </a:r>
                      <a:r>
                        <a:rPr lang="en-US" sz="1600" dirty="0" smtClean="0">
                          <a:solidFill>
                            <a:srgbClr val="7F7F7F"/>
                          </a:solidFill>
                        </a:rPr>
                        <a:t> (0.77-1.36)</a:t>
                      </a:r>
                      <a:endParaRPr lang="en-US" sz="1600" dirty="0">
                        <a:solidFill>
                          <a:srgbClr val="7F7F7F"/>
                        </a:solidFill>
                      </a:endParaRPr>
                    </a:p>
                  </a:txBody>
                  <a:tcPr marL="106888" marR="106888" marT="50419" marB="50419"/>
                </a:tc>
                <a:tc>
                  <a:txBody>
                    <a:bodyPr/>
                    <a:lstStyle/>
                    <a:p>
                      <a:r>
                        <a:rPr lang="en-US" sz="1600" b="1" dirty="0" smtClean="0">
                          <a:solidFill>
                            <a:srgbClr val="7F7F7F"/>
                          </a:solidFill>
                        </a:rPr>
                        <a:t>0.95</a:t>
                      </a:r>
                      <a:r>
                        <a:rPr lang="en-US" sz="1600" dirty="0" smtClean="0">
                          <a:solidFill>
                            <a:srgbClr val="7F7F7F"/>
                          </a:solidFill>
                        </a:rPr>
                        <a:t> (0.77-1.32)</a:t>
                      </a:r>
                      <a:endParaRPr lang="en-US" sz="1600" dirty="0">
                        <a:solidFill>
                          <a:srgbClr val="7F7F7F"/>
                        </a:solidFill>
                      </a:endParaRPr>
                    </a:p>
                  </a:txBody>
                  <a:tcPr marL="106888" marR="106888" marT="50419" marB="50419"/>
                </a:tc>
              </a:tr>
              <a:tr h="138014">
                <a:tc gridSpan="4">
                  <a:txBody>
                    <a:bodyPr/>
                    <a:lstStyle/>
                    <a:p>
                      <a:pPr marL="0" marR="0" indent="0" algn="r" defTabSz="455553" rtl="0" eaLnBrk="1" fontAlgn="auto" latinLnBrk="0" hangingPunct="1">
                        <a:lnSpc>
                          <a:spcPct val="100000"/>
                        </a:lnSpc>
                        <a:spcBef>
                          <a:spcPts val="0"/>
                        </a:spcBef>
                        <a:spcAft>
                          <a:spcPts val="0"/>
                        </a:spcAft>
                        <a:buClrTx/>
                        <a:buSzTx/>
                        <a:buFontTx/>
                        <a:buNone/>
                        <a:tabLst/>
                        <a:defRPr/>
                      </a:pPr>
                      <a:r>
                        <a:rPr lang="en-US" sz="1400" dirty="0" smtClean="0"/>
                        <a:t>PPV = Positive Predictive Value; LR+ = Positive Diagnostic Likelihood Ratio</a:t>
                      </a:r>
                    </a:p>
                  </a:txBody>
                  <a:tcPr marL="106888" marR="106888" marT="50419" marB="50419"/>
                </a:tc>
                <a:tc hMerge="1">
                  <a:txBody>
                    <a:bodyPr/>
                    <a:lstStyle/>
                    <a:p>
                      <a:endParaRPr lang="en-US" sz="2000" dirty="0">
                        <a:solidFill>
                          <a:srgbClr val="7F7F7F"/>
                        </a:solidFill>
                      </a:endParaRPr>
                    </a:p>
                  </a:txBody>
                  <a:tcPr marL="106887" marR="106887" marT="50419" marB="50419"/>
                </a:tc>
                <a:tc hMerge="1">
                  <a:txBody>
                    <a:bodyPr/>
                    <a:lstStyle/>
                    <a:p>
                      <a:endParaRPr lang="en-US" sz="1600" dirty="0">
                        <a:solidFill>
                          <a:srgbClr val="7F7F7F"/>
                        </a:solidFill>
                      </a:endParaRPr>
                    </a:p>
                  </a:txBody>
                  <a:tcPr marL="106888" marR="106888" marT="50419" marB="50419"/>
                </a:tc>
                <a:tc hMerge="1">
                  <a:txBody>
                    <a:bodyPr/>
                    <a:lstStyle/>
                    <a:p>
                      <a:pPr marL="0" marR="0" indent="0" algn="l" defTabSz="455724" rtl="0" eaLnBrk="1" fontAlgn="auto" latinLnBrk="0" hangingPunct="1">
                        <a:lnSpc>
                          <a:spcPct val="100000"/>
                        </a:lnSpc>
                        <a:spcBef>
                          <a:spcPts val="0"/>
                        </a:spcBef>
                        <a:spcAft>
                          <a:spcPts val="0"/>
                        </a:spcAft>
                        <a:buClrTx/>
                        <a:buSzTx/>
                        <a:buFontTx/>
                        <a:buNone/>
                        <a:tabLst/>
                        <a:defRPr/>
                      </a:pPr>
                      <a:endParaRPr lang="en-US" sz="1600" dirty="0" smtClean="0">
                        <a:solidFill>
                          <a:srgbClr val="7F7F7F"/>
                        </a:solidFill>
                      </a:endParaRPr>
                    </a:p>
                  </a:txBody>
                  <a:tcPr marL="106888" marR="106888" marT="50419" marB="50419"/>
                </a:tc>
              </a:tr>
            </a:tbl>
          </a:graphicData>
        </a:graphic>
      </p:graphicFrame>
      <p:sp>
        <p:nvSpPr>
          <p:cNvPr id="9" name="Rectangle 8"/>
          <p:cNvSpPr/>
          <p:nvPr/>
        </p:nvSpPr>
        <p:spPr>
          <a:xfrm>
            <a:off x="238919" y="6301705"/>
            <a:ext cx="7694703" cy="1077184"/>
          </a:xfrm>
          <a:prstGeom prst="rect">
            <a:avLst/>
          </a:prstGeom>
        </p:spPr>
        <p:txBody>
          <a:bodyPr wrap="square" lIns="91405" tIns="45703" rIns="91405" bIns="45703">
            <a:spAutoFit/>
          </a:bodyPr>
          <a:lstStyle/>
          <a:p>
            <a:pPr defTabSz="520013">
              <a:defRPr/>
            </a:pPr>
            <a:r>
              <a:rPr lang="en-US" sz="1600" dirty="0"/>
              <a:t>Endresen, D.T.F., K. Street, M. Mackay, A. Bari, E. De Pauw, K. Nazari, </a:t>
            </a:r>
            <a:r>
              <a:rPr lang="en-US" sz="1600" dirty="0" smtClean="0"/>
              <a:t>&amp; A</a:t>
            </a:r>
            <a:r>
              <a:rPr lang="en-US" sz="1600" dirty="0"/>
              <a:t>. Yahyaoui (2012). Sources of Resistance to Stem Rust (Ug99) in Bread Wheat and Durum Wheat Identified Using Focused Identification of Germplasm Strategy (FIGS). </a:t>
            </a:r>
            <a:r>
              <a:rPr lang="en-US" sz="1600" i="1" dirty="0"/>
              <a:t>Crop Science</a:t>
            </a:r>
            <a:r>
              <a:rPr lang="en-US" sz="1600" dirty="0"/>
              <a:t> 52(2):764-773. doi</a:t>
            </a:r>
            <a:r>
              <a:rPr lang="en-US" sz="1600" dirty="0" smtClean="0"/>
              <a:t>:10.2135</a:t>
            </a:r>
            <a:r>
              <a:rPr lang="en-US" sz="1600" dirty="0"/>
              <a:t>/cropsci2011.08.0427</a:t>
            </a:r>
          </a:p>
        </p:txBody>
      </p:sp>
      <p:sp>
        <p:nvSpPr>
          <p:cNvPr id="8" name="Slide Number Placeholder 13"/>
          <p:cNvSpPr>
            <a:spLocks noGrp="1"/>
          </p:cNvSpPr>
          <p:nvPr>
            <p:ph type="sldNum" sz="quarter" idx="12"/>
          </p:nvPr>
        </p:nvSpPr>
        <p:spPr>
          <a:xfrm>
            <a:off x="9992519" y="7112573"/>
            <a:ext cx="534432" cy="402652"/>
          </a:xfrm>
        </p:spPr>
        <p:txBody>
          <a:bodyPr/>
          <a:lstStyle/>
          <a:p>
            <a:pPr>
              <a:defRPr/>
            </a:pPr>
            <a:fld id="{C123A2F8-7B5E-FB4E-B602-4CE3CA3B3DB7}" type="slidenum">
              <a:rPr lang="en-US" smtClean="0">
                <a:solidFill>
                  <a:srgbClr val="FFFF00"/>
                </a:solidFill>
              </a:rPr>
              <a:pPr>
                <a:defRPr/>
              </a:pPr>
              <a:t>43</a:t>
            </a:fld>
            <a:endParaRPr lang="en-US" dirty="0">
              <a:solidFill>
                <a:srgbClr val="FFFF00"/>
              </a:solidFill>
            </a:endParaRPr>
          </a:p>
        </p:txBody>
      </p:sp>
      <p:sp>
        <p:nvSpPr>
          <p:cNvPr id="6" name="Rectangle 5"/>
          <p:cNvSpPr/>
          <p:nvPr/>
        </p:nvSpPr>
        <p:spPr>
          <a:xfrm>
            <a:off x="8440663" y="6683846"/>
            <a:ext cx="1800200" cy="553963"/>
          </a:xfrm>
          <a:prstGeom prst="rect">
            <a:avLst/>
          </a:prstGeom>
        </p:spPr>
        <p:txBody>
          <a:bodyPr wrap="square" lIns="91405" tIns="45703" rIns="91405" bIns="45703">
            <a:spAutoFit/>
          </a:bodyPr>
          <a:lstStyle/>
          <a:p>
            <a:r>
              <a:rPr lang="en-US" sz="1000" dirty="0">
                <a:solidFill>
                  <a:srgbClr val="FFFF00"/>
                </a:solidFill>
              </a:rPr>
              <a:t>Ug99 rust resistance trials on wheat at </a:t>
            </a:r>
            <a:r>
              <a:rPr lang="en-US" sz="1000" dirty="0" err="1">
                <a:solidFill>
                  <a:srgbClr val="FFFF00"/>
                </a:solidFill>
              </a:rPr>
              <a:t>Njoro</a:t>
            </a:r>
            <a:r>
              <a:rPr lang="en-US" sz="1000" dirty="0">
                <a:solidFill>
                  <a:srgbClr val="FFFF00"/>
                </a:solidFill>
              </a:rPr>
              <a:t>, Kenya. By </a:t>
            </a:r>
            <a:r>
              <a:rPr lang="en-US" sz="1000" dirty="0" err="1">
                <a:solidFill>
                  <a:srgbClr val="FFFF00"/>
                </a:solidFill>
              </a:rPr>
              <a:t>Petr</a:t>
            </a:r>
            <a:r>
              <a:rPr lang="en-US" sz="1000" dirty="0">
                <a:solidFill>
                  <a:srgbClr val="FFFF00"/>
                </a:solidFill>
              </a:rPr>
              <a:t> </a:t>
            </a:r>
            <a:r>
              <a:rPr lang="en-US" sz="1000" dirty="0" err="1">
                <a:solidFill>
                  <a:srgbClr val="FFFF00"/>
                </a:solidFill>
              </a:rPr>
              <a:t>Kosina</a:t>
            </a:r>
            <a:r>
              <a:rPr lang="en-US" sz="1000" dirty="0">
                <a:solidFill>
                  <a:srgbClr val="FFFF00"/>
                </a:solidFill>
              </a:rPr>
              <a:t>/CIMMYT, CC-by-</a:t>
            </a:r>
            <a:r>
              <a:rPr lang="en-US" sz="1000" dirty="0" err="1">
                <a:solidFill>
                  <a:srgbClr val="FFFF00"/>
                </a:solidFill>
              </a:rPr>
              <a:t>sa</a:t>
            </a:r>
            <a:r>
              <a:rPr lang="en-US" sz="1000" dirty="0">
                <a:solidFill>
                  <a:srgbClr val="FFFF00"/>
                </a:solidFill>
              </a:rPr>
              <a:t>-</a:t>
            </a:r>
            <a:r>
              <a:rPr lang="en-US" sz="1000" dirty="0" err="1">
                <a:solidFill>
                  <a:srgbClr val="FFFF00"/>
                </a:solidFill>
              </a:rPr>
              <a:t>nc</a:t>
            </a:r>
            <a:r>
              <a:rPr lang="en-US" sz="1000" dirty="0">
                <a:solidFill>
                  <a:srgbClr val="FFFF00"/>
                </a:solidFill>
              </a:rPr>
              <a:t>.</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9" descr="C43D9DDB-3FAA-4803-A8B5-18181372BE8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0688638"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957767" y="3339794"/>
            <a:ext cx="6256380" cy="352160"/>
          </a:xfrm>
          <a:prstGeom prst="rect">
            <a:avLst/>
          </a:prstGeom>
          <a:noFill/>
        </p:spPr>
        <p:txBody>
          <a:bodyPr lIns="104915" tIns="52457" rIns="104915" bIns="52457">
            <a:spAutoFit/>
          </a:bodyPr>
          <a:lstStyle/>
          <a:p>
            <a:pPr defTabSz="524572">
              <a:defRPr/>
            </a:pPr>
            <a:r>
              <a:rPr lang="en-US" sz="1600" dirty="0" smtClean="0">
                <a:solidFill>
                  <a:schemeClr val="bg1">
                    <a:lumMod val="85000"/>
                  </a:schemeClr>
                </a:solidFill>
                <a:latin typeface="Trebuchet MS"/>
                <a:cs typeface="Trebuchet MS"/>
              </a:rPr>
              <a:t>8</a:t>
            </a:r>
            <a:r>
              <a:rPr lang="en-US" sz="1600" baseline="30000" dirty="0" smtClean="0">
                <a:solidFill>
                  <a:schemeClr val="bg1">
                    <a:lumMod val="85000"/>
                  </a:schemeClr>
                </a:solidFill>
                <a:latin typeface="Trebuchet MS"/>
                <a:cs typeface="Trebuchet MS"/>
              </a:rPr>
              <a:t>th</a:t>
            </a:r>
            <a:r>
              <a:rPr lang="en-US" sz="1600" dirty="0" smtClean="0">
                <a:solidFill>
                  <a:schemeClr val="bg1">
                    <a:lumMod val="85000"/>
                  </a:schemeClr>
                </a:solidFill>
                <a:latin typeface="Trebuchet MS"/>
                <a:cs typeface="Trebuchet MS"/>
              </a:rPr>
              <a:t> International Triticeae Symposium, Wernigerode 2017</a:t>
            </a:r>
            <a:endParaRPr lang="en-US" sz="1600" dirty="0">
              <a:solidFill>
                <a:schemeClr val="bg1">
                  <a:lumMod val="85000"/>
                </a:schemeClr>
              </a:solidFill>
              <a:latin typeface="Trebuchet MS"/>
              <a:cs typeface="Trebuchet MS"/>
            </a:endParaRPr>
          </a:p>
        </p:txBody>
      </p:sp>
      <p:cxnSp>
        <p:nvCxnSpPr>
          <p:cNvPr id="14340" name="Straight Connector 6"/>
          <p:cNvCxnSpPr>
            <a:cxnSpLocks noChangeShapeType="1"/>
          </p:cNvCxnSpPr>
          <p:nvPr/>
        </p:nvCxnSpPr>
        <p:spPr bwMode="auto">
          <a:xfrm flipV="1">
            <a:off x="4097600" y="3109915"/>
            <a:ext cx="5255547" cy="7937"/>
          </a:xfrm>
          <a:prstGeom prst="line">
            <a:avLst/>
          </a:prstGeom>
          <a:noFill/>
          <a:ln w="25400">
            <a:solidFill>
              <a:srgbClr val="86C54E"/>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9460" name="TextBox 7"/>
          <p:cNvSpPr txBox="1">
            <a:spLocks noChangeArrowheads="1"/>
          </p:cNvSpPr>
          <p:nvPr/>
        </p:nvSpPr>
        <p:spPr bwMode="auto">
          <a:xfrm>
            <a:off x="3957767" y="3709498"/>
            <a:ext cx="6256380" cy="99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915" tIns="52457" rIns="104915" bIns="5245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900" b="1" dirty="0" smtClean="0">
                <a:solidFill>
                  <a:srgbClr val="86C54E"/>
                </a:solidFill>
                <a:latin typeface="Trebuchet MS" charset="0"/>
              </a:rPr>
              <a:t>Global Biodiversity Information Facility</a:t>
            </a:r>
            <a:endParaRPr lang="en-US" sz="2900" b="1" dirty="0">
              <a:solidFill>
                <a:srgbClr val="86C54E"/>
              </a:solidFill>
              <a:latin typeface="Trebuchet MS" charset="0"/>
            </a:endParaRPr>
          </a:p>
        </p:txBody>
      </p:sp>
      <p:cxnSp>
        <p:nvCxnSpPr>
          <p:cNvPr id="14342" name="Straight Connector 8"/>
          <p:cNvCxnSpPr>
            <a:cxnSpLocks noChangeShapeType="1"/>
          </p:cNvCxnSpPr>
          <p:nvPr/>
        </p:nvCxnSpPr>
        <p:spPr bwMode="auto">
          <a:xfrm flipV="1">
            <a:off x="4097600" y="4668841"/>
            <a:ext cx="5255547" cy="9525"/>
          </a:xfrm>
          <a:prstGeom prst="line">
            <a:avLst/>
          </a:prstGeom>
          <a:noFill/>
          <a:ln w="25400">
            <a:solidFill>
              <a:srgbClr val="86C54E"/>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9462" name="TextBox 9"/>
          <p:cNvSpPr txBox="1">
            <a:spLocks noChangeArrowheads="1"/>
          </p:cNvSpPr>
          <p:nvPr/>
        </p:nvSpPr>
        <p:spPr bwMode="auto">
          <a:xfrm>
            <a:off x="3957767" y="5146675"/>
            <a:ext cx="6256380" cy="207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915" tIns="52457" rIns="104915" bIns="5245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chemeClr val="bg1"/>
                </a:solidFill>
                <a:latin typeface="Trebuchet MS" charset="0"/>
              </a:rPr>
              <a:t>Dag Endresen</a:t>
            </a:r>
          </a:p>
          <a:p>
            <a:pPr eaLnBrk="1" hangingPunct="1"/>
            <a:r>
              <a:rPr lang="en-US" sz="1600" dirty="0">
                <a:solidFill>
                  <a:schemeClr val="bg1"/>
                </a:solidFill>
                <a:latin typeface="Trebuchet MS" charset="0"/>
              </a:rPr>
              <a:t>GBIF Norway</a:t>
            </a:r>
          </a:p>
          <a:p>
            <a:pPr eaLnBrk="1" hangingPunct="1"/>
            <a:r>
              <a:rPr lang="en-US" sz="1600" dirty="0">
                <a:solidFill>
                  <a:schemeClr val="bg1"/>
                </a:solidFill>
                <a:latin typeface="Trebuchet MS" charset="0"/>
              </a:rPr>
              <a:t>UiO Natural History Museum in Oslo</a:t>
            </a:r>
          </a:p>
          <a:p>
            <a:pPr eaLnBrk="1" hangingPunct="1"/>
            <a:r>
              <a:rPr lang="en-US" sz="1600" dirty="0">
                <a:solidFill>
                  <a:schemeClr val="bg1"/>
                </a:solidFill>
                <a:latin typeface="Trebuchet MS" charset="0"/>
              </a:rPr>
              <a:t>University of Oslo</a:t>
            </a:r>
          </a:p>
          <a:p>
            <a:pPr eaLnBrk="1" hangingPunct="1"/>
            <a:endParaRPr lang="en-US" sz="1600" dirty="0">
              <a:solidFill>
                <a:schemeClr val="bg1"/>
              </a:solidFill>
              <a:latin typeface="Trebuchet MS" charset="0"/>
            </a:endParaRPr>
          </a:p>
          <a:p>
            <a:pPr eaLnBrk="1" hangingPunct="1"/>
            <a:r>
              <a:rPr lang="en-US" sz="1600" dirty="0" smtClean="0">
                <a:solidFill>
                  <a:schemeClr val="bg1"/>
                </a:solidFill>
                <a:latin typeface="Trebuchet MS" charset="0"/>
              </a:rPr>
              <a:t>Wernigerode, Germany, June 13</a:t>
            </a:r>
            <a:r>
              <a:rPr lang="en-US" sz="1600" baseline="30000" dirty="0" smtClean="0">
                <a:solidFill>
                  <a:schemeClr val="bg1"/>
                </a:solidFill>
                <a:latin typeface="Trebuchet MS" charset="0"/>
              </a:rPr>
              <a:t>th</a:t>
            </a:r>
            <a:r>
              <a:rPr lang="en-US" sz="1600" dirty="0" smtClean="0">
                <a:solidFill>
                  <a:schemeClr val="bg1"/>
                </a:solidFill>
                <a:latin typeface="Trebuchet MS" charset="0"/>
              </a:rPr>
              <a:t> </a:t>
            </a:r>
            <a:r>
              <a:rPr lang="en-US" sz="1600" baseline="30000" dirty="0" smtClean="0">
                <a:solidFill>
                  <a:schemeClr val="bg1"/>
                </a:solidFill>
                <a:latin typeface="Trebuchet MS" charset="0"/>
              </a:rPr>
              <a:t> </a:t>
            </a:r>
            <a:r>
              <a:rPr lang="en-US" sz="1600" dirty="0" smtClean="0">
                <a:solidFill>
                  <a:schemeClr val="bg1"/>
                </a:solidFill>
                <a:latin typeface="Trebuchet MS" charset="0"/>
              </a:rPr>
              <a:t>2017</a:t>
            </a:r>
            <a:endParaRPr lang="en-US" sz="1600" dirty="0">
              <a:solidFill>
                <a:schemeClr val="bg1"/>
              </a:solidFill>
              <a:latin typeface="Trebuchet MS" charset="0"/>
            </a:endParaRPr>
          </a:p>
          <a:p>
            <a:pPr eaLnBrk="1" hangingPunct="1"/>
            <a:endParaRPr lang="en-US" sz="1600" dirty="0" smtClean="0">
              <a:solidFill>
                <a:schemeClr val="bg1"/>
              </a:solidFill>
              <a:latin typeface="Trebuchet MS" charset="0"/>
            </a:endParaRPr>
          </a:p>
          <a:p>
            <a:pPr eaLnBrk="1" hangingPunct="1"/>
            <a:r>
              <a:rPr lang="en-US" sz="1600" dirty="0" smtClean="0">
                <a:solidFill>
                  <a:schemeClr val="bg1"/>
                </a:solidFill>
                <a:latin typeface="Trebuchet MS" charset="0"/>
              </a:rPr>
              <a:t>Slides</a:t>
            </a:r>
            <a:r>
              <a:rPr lang="en-US" sz="1600" dirty="0">
                <a:solidFill>
                  <a:schemeClr val="bg1"/>
                </a:solidFill>
                <a:latin typeface="Trebuchet MS" charset="0"/>
              </a:rPr>
              <a:t>: CC-BY-</a:t>
            </a:r>
            <a:r>
              <a:rPr lang="en-US" sz="1600" dirty="0" smtClean="0">
                <a:solidFill>
                  <a:schemeClr val="bg1"/>
                </a:solidFill>
                <a:latin typeface="Trebuchet MS" charset="0"/>
              </a:rPr>
              <a:t>4.0 </a:t>
            </a:r>
            <a:r>
              <a:rPr lang="en-US" sz="1600" dirty="0" err="1">
                <a:solidFill>
                  <a:schemeClr val="bg1"/>
                </a:solidFill>
                <a:latin typeface="Trebuchet MS" charset="0"/>
              </a:rPr>
              <a:t>GBIF.no</a:t>
            </a:r>
            <a:endParaRPr lang="en-US" sz="1600" dirty="0">
              <a:solidFill>
                <a:schemeClr val="bg1"/>
              </a:solidFill>
              <a:latin typeface="Trebuchet MS" charset="0"/>
            </a:endParaRPr>
          </a:p>
        </p:txBody>
      </p:sp>
      <p:pic>
        <p:nvPicPr>
          <p:cNvPr id="6" name="Picture 5" descr="Screen Shot 2017-03-10 at 14.25.29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10250" y="178043"/>
            <a:ext cx="1809692" cy="1780025"/>
          </a:xfrm>
          <a:prstGeom prst="rect">
            <a:avLst/>
          </a:prstGeom>
        </p:spPr>
      </p:pic>
      <p:pic>
        <p:nvPicPr>
          <p:cNvPr id="8" name="Picture 7" descr="logo_gbif.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97600" y="648758"/>
            <a:ext cx="4318552" cy="1741352"/>
          </a:xfrm>
          <a:prstGeom prst="rect">
            <a:avLst/>
          </a:prstGeom>
        </p:spPr>
      </p:pic>
      <p:pic>
        <p:nvPicPr>
          <p:cNvPr id="10" name="Picture 9" descr="UiO transp.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63941" y="5146675"/>
            <a:ext cx="10668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csm_logo_endversion_27933bee9b.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072345" y="4933553"/>
            <a:ext cx="2152167" cy="2152167"/>
          </a:xfrm>
          <a:prstGeom prst="rect">
            <a:avLst/>
          </a:prstGeom>
        </p:spPr>
      </p:pic>
    </p:spTree>
    <p:extLst>
      <p:ext uri="{BB962C8B-B14F-4D97-AF65-F5344CB8AC3E}">
        <p14:creationId xmlns:p14="http://schemas.microsoft.com/office/powerpoint/2010/main" val="313940848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6-10 at 18.12.24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688638" cy="4517507"/>
          </a:xfrm>
          <a:prstGeom prst="rect">
            <a:avLst/>
          </a:prstGeom>
        </p:spPr>
      </p:pic>
      <p:sp>
        <p:nvSpPr>
          <p:cNvPr id="18436" name="Rectangle 1"/>
          <p:cNvSpPr>
            <a:spLocks noChangeArrowheads="1"/>
          </p:cNvSpPr>
          <p:nvPr/>
        </p:nvSpPr>
        <p:spPr bwMode="auto">
          <a:xfrm>
            <a:off x="301664" y="4503556"/>
            <a:ext cx="10101022"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71" tIns="50931" rIns="101871" bIns="50931">
            <a:spAutoFit/>
          </a:bodyPr>
          <a:lstStyle/>
          <a:p>
            <a:pPr>
              <a:defRPr/>
            </a:pPr>
            <a:r>
              <a:rPr lang="en-US" sz="4800" dirty="0">
                <a:solidFill>
                  <a:srgbClr val="FF0000"/>
                </a:solidFill>
              </a:rPr>
              <a:t>GBIF enables </a:t>
            </a:r>
            <a:r>
              <a:rPr lang="en-US" sz="4800" i="1" dirty="0">
                <a:solidFill>
                  <a:srgbClr val="FF0000"/>
                </a:solidFill>
              </a:rPr>
              <a:t>free and open access to biodiversity data </a:t>
            </a:r>
            <a:r>
              <a:rPr lang="en-US" sz="4800" dirty="0">
                <a:solidFill>
                  <a:srgbClr val="FF0000"/>
                </a:solidFill>
              </a:rPr>
              <a:t>online. </a:t>
            </a:r>
          </a:p>
          <a:p>
            <a:pPr>
              <a:defRPr/>
            </a:pPr>
            <a:endParaRPr lang="en-US" sz="1000" dirty="0"/>
          </a:p>
          <a:p>
            <a:pPr>
              <a:defRPr/>
            </a:pPr>
            <a:r>
              <a:rPr lang="en-US" sz="2400" dirty="0"/>
              <a:t>We are an international government-initiated and -funded initiative focused on making biodiversity data available to all and anyone, for scientific research, conservation and sustainable development.</a:t>
            </a:r>
          </a:p>
        </p:txBody>
      </p:sp>
      <p:sp>
        <p:nvSpPr>
          <p:cNvPr id="21508" name="Rectangle 4"/>
          <p:cNvSpPr>
            <a:spLocks noChangeArrowheads="1"/>
          </p:cNvSpPr>
          <p:nvPr/>
        </p:nvSpPr>
        <p:spPr bwMode="auto">
          <a:xfrm>
            <a:off x="7792591" y="3709417"/>
            <a:ext cx="2719094" cy="6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825" tIns="50912" rIns="101825" bIns="50912">
            <a:spAutoFit/>
          </a:bodyPr>
          <a:lstStyle/>
          <a:p>
            <a:pPr algn="r"/>
            <a:r>
              <a:rPr lang="en-US" i="1" dirty="0">
                <a:solidFill>
                  <a:srgbClr val="CCFFCC"/>
                </a:solidFill>
              </a:rPr>
              <a:t>Status </a:t>
            </a:r>
          </a:p>
          <a:p>
            <a:pPr algn="r"/>
            <a:r>
              <a:rPr lang="en-US" i="1" dirty="0" smtClean="0">
                <a:solidFill>
                  <a:srgbClr val="CCFFCC"/>
                </a:solidFill>
              </a:rPr>
              <a:t>10</a:t>
            </a:r>
            <a:r>
              <a:rPr lang="en-US" i="1" baseline="30000" dirty="0" smtClean="0">
                <a:solidFill>
                  <a:srgbClr val="CCFFCC"/>
                </a:solidFill>
              </a:rPr>
              <a:t>th</a:t>
            </a:r>
            <a:r>
              <a:rPr lang="en-US" i="1" dirty="0" smtClean="0">
                <a:solidFill>
                  <a:srgbClr val="CCFFCC"/>
                </a:solidFill>
              </a:rPr>
              <a:t> June 2017</a:t>
            </a:r>
            <a:endParaRPr lang="en-US" i="1" dirty="0">
              <a:solidFill>
                <a:srgbClr val="CCFFCC"/>
              </a:solidFill>
            </a:endParaRPr>
          </a:p>
        </p:txBody>
      </p:sp>
    </p:spTree>
    <p:extLst>
      <p:ext uri="{BB962C8B-B14F-4D97-AF65-F5344CB8AC3E}">
        <p14:creationId xmlns:p14="http://schemas.microsoft.com/office/powerpoint/2010/main" val="166300747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7-03-29 at 20.36.40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5" name="Rectangle 4"/>
          <p:cNvSpPr/>
          <p:nvPr/>
        </p:nvSpPr>
        <p:spPr>
          <a:xfrm>
            <a:off x="7160844" y="2129124"/>
            <a:ext cx="2204900" cy="461665"/>
          </a:xfrm>
          <a:prstGeom prst="rect">
            <a:avLst/>
          </a:prstGeom>
        </p:spPr>
        <p:txBody>
          <a:bodyPr wrap="none">
            <a:spAutoFit/>
          </a:bodyPr>
          <a:lstStyle/>
          <a:p>
            <a:r>
              <a:rPr lang="en-US" sz="2400" dirty="0" smtClean="0">
                <a:solidFill>
                  <a:schemeClr val="bg1"/>
                </a:solidFill>
                <a:latin typeface="Arial Narrow" panose="020B0606020202030204" pitchFamily="34" charset="0"/>
                <a:ea typeface="MS PGothic" pitchFamily="34" charset="-128"/>
                <a:cs typeface="Arial" panose="020B0604020202020204" pitchFamily="34" charset="0"/>
              </a:rPr>
              <a:t>Asia (lack of data)</a:t>
            </a:r>
            <a:endParaRPr lang="en-US" dirty="0">
              <a:solidFill>
                <a:schemeClr val="bg1"/>
              </a:solidFill>
            </a:endParaRPr>
          </a:p>
        </p:txBody>
      </p:sp>
      <p:sp>
        <p:nvSpPr>
          <p:cNvPr id="6" name="Rectangle 5"/>
          <p:cNvSpPr/>
          <p:nvPr/>
        </p:nvSpPr>
        <p:spPr>
          <a:xfrm>
            <a:off x="4891724" y="3548257"/>
            <a:ext cx="1996685" cy="400110"/>
          </a:xfrm>
          <a:prstGeom prst="rect">
            <a:avLst/>
          </a:prstGeom>
        </p:spPr>
        <p:txBody>
          <a:bodyPr wrap="none">
            <a:spAutoFit/>
          </a:bodyPr>
          <a:lstStyle/>
          <a:p>
            <a:r>
              <a:rPr lang="en-US" sz="2000" dirty="0" smtClean="0">
                <a:solidFill>
                  <a:schemeClr val="bg1"/>
                </a:solidFill>
                <a:latin typeface="Arial Narrow" panose="020B0606020202030204" pitchFamily="34" charset="0"/>
                <a:ea typeface="MS PGothic" pitchFamily="34" charset="-128"/>
                <a:cs typeface="Arial" panose="020B0604020202020204" pitchFamily="34" charset="0"/>
              </a:rPr>
              <a:t>Africa (lack of data)</a:t>
            </a:r>
            <a:endParaRPr lang="en-US" sz="2000" dirty="0">
              <a:solidFill>
                <a:schemeClr val="bg1"/>
              </a:solidFill>
            </a:endParaRPr>
          </a:p>
        </p:txBody>
      </p:sp>
      <p:sp>
        <p:nvSpPr>
          <p:cNvPr id="7" name="Rectangle 6"/>
          <p:cNvSpPr/>
          <p:nvPr/>
        </p:nvSpPr>
        <p:spPr>
          <a:xfrm>
            <a:off x="118144" y="132886"/>
            <a:ext cx="2061352" cy="307777"/>
          </a:xfrm>
          <a:prstGeom prst="rect">
            <a:avLst/>
          </a:prstGeom>
        </p:spPr>
        <p:txBody>
          <a:bodyPr wrap="none">
            <a:spAutoFit/>
          </a:bodyPr>
          <a:lstStyle/>
          <a:p>
            <a:r>
              <a:rPr lang="en-US" sz="1400" dirty="0">
                <a:solidFill>
                  <a:schemeClr val="bg1">
                    <a:lumMod val="85000"/>
                  </a:schemeClr>
                </a:solidFill>
              </a:rPr>
              <a:t>Updated 29</a:t>
            </a:r>
            <a:r>
              <a:rPr lang="en-US" sz="1400" baseline="30000" dirty="0">
                <a:solidFill>
                  <a:schemeClr val="bg1">
                    <a:lumMod val="85000"/>
                  </a:schemeClr>
                </a:solidFill>
              </a:rPr>
              <a:t>th</a:t>
            </a:r>
            <a:r>
              <a:rPr lang="en-US" sz="1400" dirty="0">
                <a:solidFill>
                  <a:schemeClr val="bg1">
                    <a:lumMod val="85000"/>
                  </a:schemeClr>
                </a:solidFill>
              </a:rPr>
              <a:t> March 2017</a:t>
            </a:r>
          </a:p>
        </p:txBody>
      </p:sp>
      <p:pic>
        <p:nvPicPr>
          <p:cNvPr id="14" name="Picture 13" descr="Screen Shot 2017-03-29 at 20.42.42  copy 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536" y="5143865"/>
            <a:ext cx="10688638" cy="2438400"/>
          </a:xfrm>
          <a:prstGeom prst="rect">
            <a:avLst/>
          </a:prstGeom>
        </p:spPr>
      </p:pic>
      <p:sp>
        <p:nvSpPr>
          <p:cNvPr id="12" name="Rectangle 11"/>
          <p:cNvSpPr/>
          <p:nvPr/>
        </p:nvSpPr>
        <p:spPr>
          <a:xfrm>
            <a:off x="9957999" y="7033936"/>
            <a:ext cx="730639" cy="415498"/>
          </a:xfrm>
          <a:prstGeom prst="rect">
            <a:avLst/>
          </a:prstGeom>
        </p:spPr>
        <p:txBody>
          <a:bodyPr wrap="none">
            <a:sp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2017</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Rectangle 10"/>
          <p:cNvSpPr/>
          <p:nvPr/>
        </p:nvSpPr>
        <p:spPr>
          <a:xfrm>
            <a:off x="29536" y="7132668"/>
            <a:ext cx="730639" cy="415498"/>
          </a:xfrm>
          <a:prstGeom prst="rect">
            <a:avLst/>
          </a:prstGeom>
        </p:spPr>
        <p:txBody>
          <a:bodyPr wrap="none">
            <a:spAutoFit/>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1900</a:t>
            </a:r>
            <a:endParaRPr lang="en-US" dirty="0">
              <a:solidFill>
                <a:srgbClr val="CCFFCC"/>
              </a:solidFill>
            </a:endParaRPr>
          </a:p>
        </p:txBody>
      </p:sp>
    </p:spTree>
    <p:extLst>
      <p:ext uri="{BB962C8B-B14F-4D97-AF65-F5344CB8AC3E}">
        <p14:creationId xmlns:p14="http://schemas.microsoft.com/office/powerpoint/2010/main" val="398024650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title"/>
          </p:nvPr>
        </p:nvSpPr>
        <p:spPr>
          <a:xfrm>
            <a:off x="721486" y="109017"/>
            <a:ext cx="7063919" cy="1080120"/>
          </a:xfrm>
        </p:spPr>
        <p:txBody>
          <a:bodyPr/>
          <a:lstStyle/>
          <a:p>
            <a:pPr algn="l"/>
            <a:r>
              <a:rPr lang="en-US" b="1" dirty="0">
                <a:solidFill>
                  <a:srgbClr val="008000"/>
                </a:solidFill>
              </a:rPr>
              <a:t>Data published through GBIF.org</a:t>
            </a:r>
          </a:p>
        </p:txBody>
      </p:sp>
      <p:pic>
        <p:nvPicPr>
          <p:cNvPr id="29" name="Content Placeholder 28"/>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34433" y="1275858"/>
            <a:ext cx="9783170" cy="5789806"/>
          </a:xfrm>
        </p:spPr>
      </p:pic>
      <p:sp>
        <p:nvSpPr>
          <p:cNvPr id="28" name="Text Placeholder 27"/>
          <p:cNvSpPr>
            <a:spLocks noGrp="1"/>
          </p:cNvSpPr>
          <p:nvPr>
            <p:ph type="body" sz="quarter" idx="10"/>
          </p:nvPr>
        </p:nvSpPr>
        <p:spPr>
          <a:xfrm>
            <a:off x="1521077" y="7065663"/>
            <a:ext cx="7634879" cy="497187"/>
          </a:xfrm>
        </p:spPr>
        <p:txBody>
          <a:bodyPr/>
          <a:lstStyle/>
          <a:p>
            <a:pPr algn="r"/>
            <a:r>
              <a:rPr lang="en-US">
                <a:hlinkClick r:id="rId3"/>
              </a:rPr>
              <a:t>www.gbif.org/analytics/global</a:t>
            </a:r>
            <a:endParaRPr lang="en-US"/>
          </a:p>
        </p:txBody>
      </p:sp>
      <p:sp>
        <p:nvSpPr>
          <p:cNvPr id="26" name="Title 7"/>
          <p:cNvSpPr txBox="1">
            <a:spLocks/>
          </p:cNvSpPr>
          <p:nvPr/>
        </p:nvSpPr>
        <p:spPr>
          <a:xfrm rot="16200000">
            <a:off x="-3557008" y="3489224"/>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availability</a:t>
            </a:r>
          </a:p>
        </p:txBody>
      </p:sp>
    </p:spTree>
    <p:extLst>
      <p:ext uri="{BB962C8B-B14F-4D97-AF65-F5344CB8AC3E}">
        <p14:creationId xmlns:p14="http://schemas.microsoft.com/office/powerpoint/2010/main" val="325410917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172" tIns="52084" rIns="104172" bIns="52084" anchor="ctr"/>
          <a:lstStyle/>
          <a:p>
            <a:pPr algn="ctr">
              <a:defRPr/>
            </a:pPr>
            <a:endParaRPr lang="en-US">
              <a:solidFill>
                <a:schemeClr val="lt1"/>
              </a:solidFill>
              <a:latin typeface="+mn-lt"/>
              <a:ea typeface="+mn-ea"/>
              <a:cs typeface="+mn-cs"/>
            </a:endParaRPr>
          </a:p>
        </p:txBody>
      </p:sp>
      <p:sp>
        <p:nvSpPr>
          <p:cNvPr id="12291" name="TextBox 5"/>
          <p:cNvSpPr txBox="1">
            <a:spLocks noChangeArrowheads="1"/>
          </p:cNvSpPr>
          <p:nvPr/>
        </p:nvSpPr>
        <p:spPr bwMode="auto">
          <a:xfrm>
            <a:off x="1636861" y="2310244"/>
            <a:ext cx="7019826" cy="27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172" tIns="52084" rIns="104172" bIns="5208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smtClean="0">
                <a:latin typeface="Trebuchet MS" charset="0"/>
              </a:rPr>
              <a:t>Discover and download data</a:t>
            </a:r>
          </a:p>
          <a:p>
            <a:pPr algn="ctr"/>
            <a:r>
              <a:rPr lang="da-DK" sz="5700" b="1" dirty="0" smtClean="0">
                <a:latin typeface="Trebuchet MS" charset="0"/>
              </a:rPr>
              <a:t>in GBIF</a:t>
            </a:r>
            <a:endParaRPr lang="en-US" sz="57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12"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03020" y="4460240"/>
            <a:ext cx="2611120" cy="2611120"/>
          </a:xfrm>
          <a:prstGeom prst="rect">
            <a:avLst/>
          </a:prstGeom>
        </p:spPr>
      </p:pic>
      <p:pic>
        <p:nvPicPr>
          <p:cNvPr id="3" name="Picture 2" descr="GBIF-2015-mark.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32551" y="4789537"/>
            <a:ext cx="1224136" cy="1224136"/>
          </a:xfrm>
          <a:prstGeom prst="rect">
            <a:avLst/>
          </a:prstGeom>
        </p:spPr>
      </p:pic>
    </p:spTree>
    <p:extLst>
      <p:ext uri="{BB962C8B-B14F-4D97-AF65-F5344CB8AC3E}">
        <p14:creationId xmlns:p14="http://schemas.microsoft.com/office/powerpoint/2010/main" val="6308600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09 at 15.48.18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5" name="Rectangle 4"/>
          <p:cNvSpPr/>
          <p:nvPr/>
        </p:nvSpPr>
        <p:spPr>
          <a:xfrm>
            <a:off x="3868441" y="881941"/>
            <a:ext cx="5091408" cy="523220"/>
          </a:xfrm>
          <a:prstGeom prst="rect">
            <a:avLst/>
          </a:prstGeom>
        </p:spPr>
        <p:txBody>
          <a:bodyPr wrap="none">
            <a:spAutoFit/>
          </a:bodyPr>
          <a:lstStyle/>
          <a:p>
            <a:r>
              <a:rPr lang="en-US" sz="2800" b="1" dirty="0">
                <a:solidFill>
                  <a:srgbClr val="FFFF00"/>
                </a:solidFill>
              </a:rPr>
              <a:t>Triticeae occurrence data </a:t>
            </a:r>
            <a:r>
              <a:rPr lang="en-US" sz="2800" b="1" dirty="0" smtClean="0">
                <a:solidFill>
                  <a:srgbClr val="FFFF00"/>
                </a:solidFill>
              </a:rPr>
              <a:t>in </a:t>
            </a:r>
            <a:r>
              <a:rPr lang="en-US" sz="2800" b="1" dirty="0">
                <a:solidFill>
                  <a:srgbClr val="FFFF00"/>
                </a:solidFill>
              </a:rPr>
              <a:t>GBIF</a:t>
            </a:r>
          </a:p>
        </p:txBody>
      </p:sp>
      <p:sp>
        <p:nvSpPr>
          <p:cNvPr id="2" name="Rectangle 1"/>
          <p:cNvSpPr/>
          <p:nvPr/>
        </p:nvSpPr>
        <p:spPr>
          <a:xfrm>
            <a:off x="6522434" y="7012493"/>
            <a:ext cx="3934453" cy="369332"/>
          </a:xfrm>
          <a:prstGeom prst="rect">
            <a:avLst/>
          </a:prstGeom>
        </p:spPr>
        <p:txBody>
          <a:bodyPr wrap="none">
            <a:spAutoFit/>
          </a:bodyPr>
          <a:lstStyle/>
          <a:p>
            <a:r>
              <a:rPr lang="en-US" dirty="0">
                <a:solidFill>
                  <a:srgbClr val="FFFF00"/>
                </a:solidFill>
              </a:rPr>
              <a:t>Total 1 565 639 occurrences of Triticeae</a:t>
            </a:r>
          </a:p>
        </p:txBody>
      </p:sp>
    </p:spTree>
    <p:extLst>
      <p:ext uri="{BB962C8B-B14F-4D97-AF65-F5344CB8AC3E}">
        <p14:creationId xmlns:p14="http://schemas.microsoft.com/office/powerpoint/2010/main" val="272186960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riticeae GBIF.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3800" y="-251023"/>
            <a:ext cx="2952328" cy="2647004"/>
          </a:xfrm>
          <a:prstGeom prst="rect">
            <a:avLst/>
          </a:prstGeom>
        </p:spPr>
      </p:pic>
      <p:sp>
        <p:nvSpPr>
          <p:cNvPr id="15" name="Rectangle 14"/>
          <p:cNvSpPr/>
          <p:nvPr/>
        </p:nvSpPr>
        <p:spPr>
          <a:xfrm>
            <a:off x="735807" y="541065"/>
            <a:ext cx="5792371" cy="584776"/>
          </a:xfrm>
          <a:prstGeom prst="rect">
            <a:avLst/>
          </a:prstGeom>
        </p:spPr>
        <p:txBody>
          <a:bodyPr wrap="none">
            <a:spAutoFit/>
          </a:bodyPr>
          <a:lstStyle/>
          <a:p>
            <a:r>
              <a:rPr lang="en-US" sz="3200" b="1" dirty="0" smtClean="0">
                <a:solidFill>
                  <a:srgbClr val="008000"/>
                </a:solidFill>
              </a:rPr>
              <a:t>Triticeae occurrence data in GBIF</a:t>
            </a:r>
            <a:endParaRPr lang="en-US" sz="3200" b="1" dirty="0">
              <a:solidFill>
                <a:srgbClr val="008000"/>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46800380"/>
              </p:ext>
            </p:extLst>
          </p:nvPr>
        </p:nvGraphicFramePr>
        <p:xfrm>
          <a:off x="879823" y="2081854"/>
          <a:ext cx="3888432" cy="4284980"/>
        </p:xfrm>
        <a:graphic>
          <a:graphicData uri="http://schemas.openxmlformats.org/drawingml/2006/table">
            <a:tbl>
              <a:tblPr/>
              <a:tblGrid>
                <a:gridCol w="2626916"/>
                <a:gridCol w="1261516"/>
              </a:tblGrid>
              <a:tr h="203200">
                <a:tc gridSpan="2">
                  <a:txBody>
                    <a:bodyPr/>
                    <a:lstStyle/>
                    <a:p>
                      <a:pPr algn="l" fontAlgn="ctr"/>
                      <a:r>
                        <a:rPr lang="en-US" sz="3200" b="1" i="0" u="none" strike="noStrike" dirty="0">
                          <a:solidFill>
                            <a:srgbClr val="000000"/>
                          </a:solidFill>
                          <a:effectLst/>
                          <a:latin typeface="Calibri"/>
                        </a:rPr>
                        <a:t>Basis of </a:t>
                      </a:r>
                      <a:r>
                        <a:rPr lang="en-US" sz="3200" b="1" i="0" u="none" strike="noStrike" dirty="0" smtClean="0">
                          <a:solidFill>
                            <a:srgbClr val="000000"/>
                          </a:solidFill>
                          <a:effectLst/>
                          <a:latin typeface="Calibri"/>
                        </a:rPr>
                        <a:t>record:</a:t>
                      </a:r>
                      <a:endParaRPr lang="en-US" sz="3200" b="1" i="0" u="none" strike="noStrike" dirty="0">
                        <a:solidFill>
                          <a:srgbClr val="000000"/>
                        </a:solidFill>
                        <a:effectLst/>
                        <a:latin typeface="Calibri"/>
                      </a:endParaRPr>
                    </a:p>
                  </a:txBody>
                  <a:tcPr marL="12700" marR="12700" marT="12700" marB="0" anchor="ctr">
                    <a:lnL>
                      <a:noFill/>
                    </a:lnL>
                    <a:lnR>
                      <a:noFill/>
                    </a:lnR>
                    <a:lnT>
                      <a:noFill/>
                    </a:lnT>
                    <a:lnB>
                      <a:noFill/>
                    </a:lnB>
                  </a:tcPr>
                </a:tc>
                <a:tc hMerge="1">
                  <a:txBody>
                    <a:bodyPr/>
                    <a:lstStyle/>
                    <a:p>
                      <a:pPr algn="l" fontAlgn="b"/>
                      <a:endParaRPr lang="en-US" sz="2800" b="0" i="0" u="none" strike="noStrike" dirty="0">
                        <a:solidFill>
                          <a:srgbClr val="000000"/>
                        </a:solidFill>
                        <a:effectLst/>
                        <a:latin typeface="Calibri"/>
                      </a:endParaRP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observation</a:t>
                      </a:r>
                    </a:p>
                  </a:txBody>
                  <a:tcPr marL="12700" marR="12700" marT="12700" marB="0" anchor="ctr">
                    <a:lnL>
                      <a:noFill/>
                    </a:lnL>
                    <a:lnR>
                      <a:noFill/>
                    </a:lnR>
                    <a:lnT>
                      <a:noFill/>
                    </a:lnT>
                    <a:lnB>
                      <a:noFill/>
                    </a:lnB>
                  </a:tcPr>
                </a:tc>
                <a:tc>
                  <a:txBody>
                    <a:bodyPr/>
                    <a:lstStyle/>
                    <a:p>
                      <a:pPr algn="r" fontAlgn="b"/>
                      <a:r>
                        <a:rPr lang="sk-SK" sz="2400" b="0" i="0" u="none" strike="noStrike">
                          <a:solidFill>
                            <a:srgbClr val="000000"/>
                          </a:solidFill>
                          <a:effectLst/>
                          <a:latin typeface="Calibri"/>
                        </a:rPr>
                        <a:t>29 488</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literature</a:t>
                      </a:r>
                    </a:p>
                  </a:txBody>
                  <a:tcPr marL="12700" marR="12700" marT="12700" marB="0" anchor="ctr">
                    <a:lnL>
                      <a:noFill/>
                    </a:lnL>
                    <a:lnR>
                      <a:noFill/>
                    </a:lnR>
                    <a:lnT>
                      <a:noFill/>
                    </a:lnT>
                    <a:lnB>
                      <a:noFill/>
                    </a:lnB>
                  </a:tcPr>
                </a:tc>
                <a:tc>
                  <a:txBody>
                    <a:bodyPr/>
                    <a:lstStyle/>
                    <a:p>
                      <a:pPr algn="r" fontAlgn="b"/>
                      <a:r>
                        <a:rPr lang="is-IS" sz="2400" b="0" i="0" u="none" strike="noStrike">
                          <a:solidFill>
                            <a:srgbClr val="000000"/>
                          </a:solidFill>
                          <a:effectLst/>
                          <a:latin typeface="Calibri"/>
                        </a:rPr>
                        <a:t>608</a:t>
                      </a:r>
                    </a:p>
                  </a:txBody>
                  <a:tcPr marL="12700" marR="12700" marT="12700" marB="0" anchor="b">
                    <a:lnL>
                      <a:noFill/>
                    </a:lnL>
                    <a:lnR>
                      <a:noFill/>
                    </a:lnR>
                    <a:lnT>
                      <a:noFill/>
                    </a:lnT>
                    <a:lnB>
                      <a:noFill/>
                    </a:lnB>
                  </a:tcPr>
                </a:tc>
              </a:tr>
              <a:tr h="203200">
                <a:tc>
                  <a:txBody>
                    <a:bodyPr/>
                    <a:lstStyle/>
                    <a:p>
                      <a:pPr algn="l" fontAlgn="ctr"/>
                      <a:r>
                        <a:rPr lang="en-US" sz="2400" b="1" i="0" u="none" strike="noStrike" dirty="0">
                          <a:solidFill>
                            <a:srgbClr val="0000FF"/>
                          </a:solidFill>
                          <a:effectLst/>
                          <a:latin typeface="Calibri"/>
                        </a:rPr>
                        <a:t>preserved specimen</a:t>
                      </a:r>
                    </a:p>
                  </a:txBody>
                  <a:tcPr marL="12700" marR="12700" marT="12700" marB="0" anchor="ctr">
                    <a:lnL>
                      <a:noFill/>
                    </a:lnL>
                    <a:lnR>
                      <a:noFill/>
                    </a:lnR>
                    <a:lnT>
                      <a:noFill/>
                    </a:lnT>
                    <a:lnB>
                      <a:noFill/>
                    </a:lnB>
                  </a:tcPr>
                </a:tc>
                <a:tc>
                  <a:txBody>
                    <a:bodyPr/>
                    <a:lstStyle/>
                    <a:p>
                      <a:pPr algn="r" fontAlgn="b"/>
                      <a:r>
                        <a:rPr lang="pl-PL" sz="2400" b="0" i="0" u="none" strike="noStrike">
                          <a:solidFill>
                            <a:srgbClr val="000000"/>
                          </a:solidFill>
                          <a:effectLst/>
                          <a:latin typeface="Calibri"/>
                        </a:rPr>
                        <a:t>481 275</a:t>
                      </a:r>
                    </a:p>
                  </a:txBody>
                  <a:tcPr marL="12700" marR="12700" marT="12700" marB="0" anchor="b">
                    <a:lnL>
                      <a:noFill/>
                    </a:lnL>
                    <a:lnR>
                      <a:noFill/>
                    </a:lnR>
                    <a:lnT>
                      <a:noFill/>
                    </a:lnT>
                    <a:lnB>
                      <a:noFill/>
                    </a:lnB>
                  </a:tcPr>
                </a:tc>
              </a:tr>
              <a:tr h="203200">
                <a:tc>
                  <a:txBody>
                    <a:bodyPr/>
                    <a:lstStyle/>
                    <a:p>
                      <a:pPr algn="l" fontAlgn="ctr"/>
                      <a:r>
                        <a:rPr lang="en-US" sz="2400" b="0" i="0" u="none" strike="noStrike" dirty="0">
                          <a:solidFill>
                            <a:srgbClr val="000000"/>
                          </a:solidFill>
                          <a:effectLst/>
                          <a:latin typeface="Calibri"/>
                        </a:rPr>
                        <a:t>fossil specimen</a:t>
                      </a:r>
                    </a:p>
                  </a:txBody>
                  <a:tcPr marL="12700" marR="12700" marT="12700" marB="0" anchor="ctr">
                    <a:lnL>
                      <a:noFill/>
                    </a:lnL>
                    <a:lnR>
                      <a:noFill/>
                    </a:lnR>
                    <a:lnT>
                      <a:noFill/>
                    </a:lnT>
                    <a:lnB>
                      <a:noFill/>
                    </a:lnB>
                  </a:tcPr>
                </a:tc>
                <a:tc>
                  <a:txBody>
                    <a:bodyPr/>
                    <a:lstStyle/>
                    <a:p>
                      <a:pPr algn="r" fontAlgn="b"/>
                      <a:r>
                        <a:rPr lang="en-US" sz="2400" b="0" i="0" u="none" strike="noStrike">
                          <a:solidFill>
                            <a:srgbClr val="000000"/>
                          </a:solidFill>
                          <a:effectLst/>
                          <a:latin typeface="Calibri"/>
                        </a:rPr>
                        <a:t>35</a:t>
                      </a:r>
                    </a:p>
                  </a:txBody>
                  <a:tcPr marL="12700" marR="12700" marT="12700" marB="0" anchor="b">
                    <a:lnL>
                      <a:noFill/>
                    </a:lnL>
                    <a:lnR>
                      <a:noFill/>
                    </a:lnR>
                    <a:lnT>
                      <a:noFill/>
                    </a:lnT>
                    <a:lnB>
                      <a:noFill/>
                    </a:lnB>
                  </a:tcPr>
                </a:tc>
              </a:tr>
              <a:tr h="203200">
                <a:tc>
                  <a:txBody>
                    <a:bodyPr/>
                    <a:lstStyle/>
                    <a:p>
                      <a:pPr algn="l" fontAlgn="ctr"/>
                      <a:r>
                        <a:rPr lang="en-US" sz="2400" b="1" i="0" u="none" strike="noStrike" dirty="0">
                          <a:solidFill>
                            <a:srgbClr val="0000FF"/>
                          </a:solidFill>
                          <a:effectLst/>
                          <a:latin typeface="Calibri"/>
                        </a:rPr>
                        <a:t>living specimen</a:t>
                      </a:r>
                    </a:p>
                  </a:txBody>
                  <a:tcPr marL="12700" marR="12700" marT="12700" marB="0" anchor="ctr">
                    <a:lnL>
                      <a:noFill/>
                    </a:lnL>
                    <a:lnR>
                      <a:noFill/>
                    </a:lnR>
                    <a:lnT>
                      <a:noFill/>
                    </a:lnT>
                    <a:lnB>
                      <a:noFill/>
                    </a:lnB>
                  </a:tcPr>
                </a:tc>
                <a:tc>
                  <a:txBody>
                    <a:bodyPr/>
                    <a:lstStyle/>
                    <a:p>
                      <a:pPr algn="r" fontAlgn="b"/>
                      <a:r>
                        <a:rPr lang="fi-FI" sz="2400" b="0" i="0" u="none" strike="noStrike">
                          <a:solidFill>
                            <a:srgbClr val="000000"/>
                          </a:solidFill>
                          <a:effectLst/>
                          <a:latin typeface="Calibri"/>
                        </a:rPr>
                        <a:t>79 530</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human observation</a:t>
                      </a:r>
                    </a:p>
                  </a:txBody>
                  <a:tcPr marL="12700" marR="12700" marT="12700" marB="0" anchor="ctr">
                    <a:lnL>
                      <a:noFill/>
                    </a:lnL>
                    <a:lnR>
                      <a:noFill/>
                    </a:lnR>
                    <a:lnT>
                      <a:noFill/>
                    </a:lnT>
                    <a:lnB>
                      <a:noFill/>
                    </a:lnB>
                  </a:tcPr>
                </a:tc>
                <a:tc>
                  <a:txBody>
                    <a:bodyPr/>
                    <a:lstStyle/>
                    <a:p>
                      <a:pPr algn="r" fontAlgn="b"/>
                      <a:r>
                        <a:rPr lang="cs-CZ" sz="2400" b="0" i="0" u="none" strike="noStrike">
                          <a:solidFill>
                            <a:srgbClr val="000000"/>
                          </a:solidFill>
                          <a:effectLst/>
                          <a:latin typeface="Calibri"/>
                        </a:rPr>
                        <a:t>559 058</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machine observation</a:t>
                      </a:r>
                    </a:p>
                  </a:txBody>
                  <a:tcPr marL="12700" marR="12700" marT="12700" marB="0" anchor="ctr">
                    <a:lnL>
                      <a:noFill/>
                    </a:lnL>
                    <a:lnR>
                      <a:noFill/>
                    </a:lnR>
                    <a:lnT>
                      <a:noFill/>
                    </a:lnT>
                    <a:lnB>
                      <a:noFill/>
                    </a:lnB>
                  </a:tcPr>
                </a:tc>
                <a:tc>
                  <a:txBody>
                    <a:bodyPr/>
                    <a:lstStyle/>
                    <a:p>
                      <a:pPr algn="r" fontAlgn="b"/>
                      <a:r>
                        <a:rPr lang="en-US" sz="2400" b="0" i="0" u="none" strike="noStrike">
                          <a:solidFill>
                            <a:srgbClr val="000000"/>
                          </a:solidFill>
                          <a:effectLst/>
                          <a:latin typeface="Calibri"/>
                        </a:rPr>
                        <a:t>150</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material sample</a:t>
                      </a:r>
                    </a:p>
                  </a:txBody>
                  <a:tcPr marL="12700" marR="12700" marT="12700" marB="0" anchor="ctr">
                    <a:lnL>
                      <a:noFill/>
                    </a:lnL>
                    <a:lnR>
                      <a:noFill/>
                    </a:lnR>
                    <a:lnT>
                      <a:noFill/>
                    </a:lnT>
                    <a:lnB>
                      <a:noFill/>
                    </a:lnB>
                  </a:tcPr>
                </a:tc>
                <a:tc>
                  <a:txBody>
                    <a:bodyPr/>
                    <a:lstStyle/>
                    <a:p>
                      <a:pPr algn="r" fontAlgn="b"/>
                      <a:r>
                        <a:rPr lang="en-US" sz="2400" b="0" i="0" u="none" strike="noStrike">
                          <a:solidFill>
                            <a:srgbClr val="000000"/>
                          </a:solidFill>
                          <a:effectLst/>
                          <a:latin typeface="Calibri"/>
                        </a:rPr>
                        <a:t>46</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unknown</a:t>
                      </a:r>
                    </a:p>
                  </a:txBody>
                  <a:tcPr marL="12700" marR="12700" marT="12700" marB="0" anchor="ctr">
                    <a:lnL>
                      <a:noFill/>
                    </a:lnL>
                    <a:lnR>
                      <a:noFill/>
                    </a:lnR>
                    <a:lnT>
                      <a:noFill/>
                    </a:lnT>
                    <a:lnB>
                      <a:noFill/>
                    </a:lnB>
                  </a:tcPr>
                </a:tc>
                <a:tc>
                  <a:txBody>
                    <a:bodyPr/>
                    <a:lstStyle/>
                    <a:p>
                      <a:pPr algn="r" fontAlgn="b"/>
                      <a:r>
                        <a:rPr lang="is-IS" sz="2400" b="0" i="0" u="none" strike="noStrike" dirty="0">
                          <a:solidFill>
                            <a:srgbClr val="000000"/>
                          </a:solidFill>
                          <a:effectLst/>
                          <a:latin typeface="Calibri"/>
                        </a:rPr>
                        <a:t>408 964</a:t>
                      </a:r>
                    </a:p>
                  </a:txBody>
                  <a:tcPr marL="12700" marR="12700" marT="12700" marB="0" anchor="b">
                    <a:lnL>
                      <a:noFill/>
                    </a:lnL>
                    <a:lnR>
                      <a:noFill/>
                    </a:lnR>
                    <a:lnT>
                      <a:noFill/>
                    </a:lnT>
                    <a:lnB>
                      <a:noFill/>
                    </a:lnB>
                  </a:tcPr>
                </a:tc>
              </a:tr>
              <a:tr h="203200">
                <a:tc>
                  <a:txBody>
                    <a:bodyPr/>
                    <a:lstStyle/>
                    <a:p>
                      <a:pPr algn="l" fontAlgn="ctr"/>
                      <a:r>
                        <a:rPr lang="en-US" sz="2400" b="0" i="1" u="none" strike="noStrike" dirty="0" smtClean="0">
                          <a:solidFill>
                            <a:srgbClr val="000000"/>
                          </a:solidFill>
                          <a:effectLst/>
                          <a:latin typeface="Calibri"/>
                        </a:rPr>
                        <a:t>other </a:t>
                      </a:r>
                      <a:r>
                        <a:rPr lang="mr-IN" sz="2400" b="0" i="1" u="none" strike="noStrike" dirty="0" smtClean="0">
                          <a:solidFill>
                            <a:srgbClr val="000000"/>
                          </a:solidFill>
                          <a:effectLst/>
                          <a:latin typeface="Calibri"/>
                        </a:rPr>
                        <a:t>…</a:t>
                      </a:r>
                      <a:endParaRPr lang="en-US" sz="2400" b="0" i="1"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sk-SK" sz="2400" b="0" i="1" u="none" strike="noStrike" dirty="0">
                          <a:solidFill>
                            <a:srgbClr val="000000"/>
                          </a:solidFill>
                          <a:effectLst/>
                          <a:latin typeface="Calibri"/>
                        </a:rPr>
                        <a:t>6 485</a:t>
                      </a:r>
                    </a:p>
                  </a:txBody>
                  <a:tcPr marL="12700" marR="12700" marT="12700" marB="0" anchor="b">
                    <a:lnL>
                      <a:noFill/>
                    </a:lnL>
                    <a:lnR>
                      <a:noFill/>
                    </a:lnR>
                    <a:lnT>
                      <a:noFill/>
                    </a:lnT>
                    <a:lnB>
                      <a:noFill/>
                    </a:lnB>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523875614"/>
              </p:ext>
            </p:extLst>
          </p:nvPr>
        </p:nvGraphicFramePr>
        <p:xfrm>
          <a:off x="5857381" y="2048217"/>
          <a:ext cx="3253929" cy="4663440"/>
        </p:xfrm>
        <a:graphic>
          <a:graphicData uri="http://schemas.openxmlformats.org/drawingml/2006/table">
            <a:tbl>
              <a:tblPr/>
              <a:tblGrid>
                <a:gridCol w="2030115"/>
                <a:gridCol w="1223814"/>
              </a:tblGrid>
              <a:tr h="203200">
                <a:tc gridSpan="2">
                  <a:txBody>
                    <a:bodyPr/>
                    <a:lstStyle/>
                    <a:p>
                      <a:pPr algn="l" fontAlgn="ctr"/>
                      <a:r>
                        <a:rPr lang="en-US" sz="3200" b="1" i="0" u="none" strike="noStrike" dirty="0" smtClean="0">
                          <a:solidFill>
                            <a:srgbClr val="000000"/>
                          </a:solidFill>
                          <a:effectLst/>
                          <a:latin typeface="Calibri"/>
                        </a:rPr>
                        <a:t>Country:</a:t>
                      </a:r>
                      <a:endParaRPr lang="en-US" sz="3200" b="1" i="0" u="none" strike="noStrike" dirty="0">
                        <a:solidFill>
                          <a:srgbClr val="000000"/>
                        </a:solidFill>
                        <a:effectLst/>
                        <a:latin typeface="Calibri"/>
                      </a:endParaRPr>
                    </a:p>
                  </a:txBody>
                  <a:tcPr marL="12700" marR="12700" marT="12700" marB="0" anchor="ctr">
                    <a:lnL>
                      <a:noFill/>
                    </a:lnL>
                    <a:lnR>
                      <a:noFill/>
                    </a:lnR>
                    <a:lnT>
                      <a:noFill/>
                    </a:lnT>
                    <a:lnB>
                      <a:noFill/>
                    </a:lnB>
                  </a:tcPr>
                </a:tc>
                <a:tc hMerge="1">
                  <a:txBody>
                    <a:bodyPr/>
                    <a:lstStyle/>
                    <a:p>
                      <a:pPr algn="l" fontAlgn="b"/>
                      <a:endParaRPr lang="en-US" sz="2800" b="0" i="0" u="none" strike="noStrike" dirty="0">
                        <a:solidFill>
                          <a:srgbClr val="000000"/>
                        </a:solidFill>
                        <a:effectLst/>
                        <a:latin typeface="Calibri"/>
                      </a:endParaRP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Netherlands</a:t>
                      </a:r>
                    </a:p>
                  </a:txBody>
                  <a:tcPr marL="12700" marR="12700" marT="12700" marB="0" anchor="ctr">
                    <a:lnL>
                      <a:noFill/>
                    </a:lnL>
                    <a:lnR>
                      <a:noFill/>
                    </a:lnR>
                    <a:lnT>
                      <a:noFill/>
                    </a:lnT>
                    <a:lnB>
                      <a:noFill/>
                    </a:lnB>
                  </a:tcPr>
                </a:tc>
                <a:tc>
                  <a:txBody>
                    <a:bodyPr/>
                    <a:lstStyle/>
                    <a:p>
                      <a:pPr algn="r" fontAlgn="b"/>
                      <a:r>
                        <a:rPr lang="is-IS" sz="2400" b="0" i="0" u="none" strike="noStrike">
                          <a:solidFill>
                            <a:srgbClr val="000000"/>
                          </a:solidFill>
                          <a:effectLst/>
                          <a:latin typeface="Calibri"/>
                        </a:rPr>
                        <a:t>179 605</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France</a:t>
                      </a:r>
                    </a:p>
                  </a:txBody>
                  <a:tcPr marL="12700" marR="12700" marT="12700" marB="0" anchor="ctr">
                    <a:lnL>
                      <a:noFill/>
                    </a:lnL>
                    <a:lnR>
                      <a:noFill/>
                    </a:lnR>
                    <a:lnT>
                      <a:noFill/>
                    </a:lnT>
                    <a:lnB>
                      <a:noFill/>
                    </a:lnB>
                  </a:tcPr>
                </a:tc>
                <a:tc>
                  <a:txBody>
                    <a:bodyPr/>
                    <a:lstStyle/>
                    <a:p>
                      <a:pPr algn="r" fontAlgn="b"/>
                      <a:r>
                        <a:rPr lang="tr-TR" sz="2400" b="0" i="0" u="none" strike="noStrike">
                          <a:solidFill>
                            <a:srgbClr val="000000"/>
                          </a:solidFill>
                          <a:effectLst/>
                          <a:latin typeface="Calibri"/>
                        </a:rPr>
                        <a:t>126 707</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United States</a:t>
                      </a:r>
                    </a:p>
                  </a:txBody>
                  <a:tcPr marL="12700" marR="12700" marT="12700" marB="0" anchor="ctr">
                    <a:lnL>
                      <a:noFill/>
                    </a:lnL>
                    <a:lnR>
                      <a:noFill/>
                    </a:lnR>
                    <a:lnT>
                      <a:noFill/>
                    </a:lnT>
                    <a:lnB>
                      <a:noFill/>
                    </a:lnB>
                  </a:tcPr>
                </a:tc>
                <a:tc>
                  <a:txBody>
                    <a:bodyPr/>
                    <a:lstStyle/>
                    <a:p>
                      <a:pPr algn="r" fontAlgn="b"/>
                      <a:r>
                        <a:rPr lang="sk-SK" sz="2400" b="0" i="0" u="none" strike="noStrike">
                          <a:solidFill>
                            <a:srgbClr val="000000"/>
                          </a:solidFill>
                          <a:effectLst/>
                          <a:latin typeface="Calibri"/>
                        </a:rPr>
                        <a:t>99 317</a:t>
                      </a:r>
                    </a:p>
                  </a:txBody>
                  <a:tcPr marL="12700" marR="12700" marT="12700" marB="0" anchor="b">
                    <a:lnL>
                      <a:noFill/>
                    </a:lnL>
                    <a:lnR>
                      <a:noFill/>
                    </a:lnR>
                    <a:lnT>
                      <a:noFill/>
                    </a:lnT>
                    <a:lnB>
                      <a:noFill/>
                    </a:lnB>
                  </a:tcPr>
                </a:tc>
              </a:tr>
              <a:tr h="203200">
                <a:tc>
                  <a:txBody>
                    <a:bodyPr/>
                    <a:lstStyle/>
                    <a:p>
                      <a:pPr algn="l" fontAlgn="ctr"/>
                      <a:r>
                        <a:rPr lang="en-US" sz="2400" b="0" i="0" u="none" strike="noStrike" dirty="0">
                          <a:solidFill>
                            <a:schemeClr val="tx1"/>
                          </a:solidFill>
                          <a:effectLst/>
                          <a:latin typeface="Calibri"/>
                        </a:rPr>
                        <a:t>Germany</a:t>
                      </a:r>
                    </a:p>
                  </a:txBody>
                  <a:tcPr marL="12700" marR="12700" marT="12700" marB="0" anchor="ctr">
                    <a:lnL>
                      <a:noFill/>
                    </a:lnL>
                    <a:lnR>
                      <a:noFill/>
                    </a:lnR>
                    <a:lnT>
                      <a:noFill/>
                    </a:lnT>
                    <a:lnB>
                      <a:noFill/>
                    </a:lnB>
                  </a:tcPr>
                </a:tc>
                <a:tc>
                  <a:txBody>
                    <a:bodyPr/>
                    <a:lstStyle/>
                    <a:p>
                      <a:pPr algn="r" fontAlgn="b"/>
                      <a:r>
                        <a:rPr lang="sk-SK" sz="2400" b="0" i="0" u="none" strike="noStrike">
                          <a:solidFill>
                            <a:srgbClr val="000000"/>
                          </a:solidFill>
                          <a:effectLst/>
                          <a:latin typeface="Calibri"/>
                        </a:rPr>
                        <a:t>88 617</a:t>
                      </a:r>
                    </a:p>
                  </a:txBody>
                  <a:tcPr marL="12700" marR="12700" marT="12700" marB="0" anchor="b">
                    <a:lnL>
                      <a:noFill/>
                    </a:lnL>
                    <a:lnR>
                      <a:noFill/>
                    </a:lnR>
                    <a:lnT>
                      <a:noFill/>
                    </a:lnT>
                    <a:lnB>
                      <a:noFill/>
                    </a:lnB>
                  </a:tcPr>
                </a:tc>
              </a:tr>
              <a:tr h="203200">
                <a:tc>
                  <a:txBody>
                    <a:bodyPr/>
                    <a:lstStyle/>
                    <a:p>
                      <a:pPr algn="l" fontAlgn="ctr"/>
                      <a:r>
                        <a:rPr lang="en-US" sz="2400" b="0" i="0" u="none" strike="noStrike" dirty="0">
                          <a:solidFill>
                            <a:srgbClr val="000000"/>
                          </a:solidFill>
                          <a:effectLst/>
                          <a:latin typeface="Calibri"/>
                        </a:rPr>
                        <a:t>United Kingdom</a:t>
                      </a:r>
                    </a:p>
                  </a:txBody>
                  <a:tcPr marL="12700" marR="12700" marT="12700" marB="0" anchor="ctr">
                    <a:lnL>
                      <a:noFill/>
                    </a:lnL>
                    <a:lnR>
                      <a:noFill/>
                    </a:lnR>
                    <a:lnT>
                      <a:noFill/>
                    </a:lnT>
                    <a:lnB>
                      <a:noFill/>
                    </a:lnB>
                  </a:tcPr>
                </a:tc>
                <a:tc>
                  <a:txBody>
                    <a:bodyPr/>
                    <a:lstStyle/>
                    <a:p>
                      <a:pPr algn="r" fontAlgn="b"/>
                      <a:r>
                        <a:rPr lang="sk-SK" sz="2400" b="0" i="0" u="none" strike="noStrike" dirty="0">
                          <a:solidFill>
                            <a:srgbClr val="000000"/>
                          </a:solidFill>
                          <a:effectLst/>
                          <a:latin typeface="Calibri"/>
                        </a:rPr>
                        <a:t>64 632</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Sweden</a:t>
                      </a:r>
                    </a:p>
                  </a:txBody>
                  <a:tcPr marL="12700" marR="12700" marT="12700" marB="0" anchor="ctr">
                    <a:lnL>
                      <a:noFill/>
                    </a:lnL>
                    <a:lnR>
                      <a:noFill/>
                    </a:lnR>
                    <a:lnT>
                      <a:noFill/>
                    </a:lnT>
                    <a:lnB>
                      <a:noFill/>
                    </a:lnB>
                  </a:tcPr>
                </a:tc>
                <a:tc>
                  <a:txBody>
                    <a:bodyPr/>
                    <a:lstStyle/>
                    <a:p>
                      <a:pPr algn="r" fontAlgn="b"/>
                      <a:r>
                        <a:rPr lang="sk-SK" sz="2400" b="0" i="0" u="none" strike="noStrike">
                          <a:solidFill>
                            <a:srgbClr val="000000"/>
                          </a:solidFill>
                          <a:effectLst/>
                          <a:latin typeface="Calibri"/>
                        </a:rPr>
                        <a:t>64 355</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Spain</a:t>
                      </a:r>
                    </a:p>
                  </a:txBody>
                  <a:tcPr marL="12700" marR="12700" marT="12700" marB="0" anchor="ctr">
                    <a:lnL>
                      <a:noFill/>
                    </a:lnL>
                    <a:lnR>
                      <a:noFill/>
                    </a:lnR>
                    <a:lnT>
                      <a:noFill/>
                    </a:lnT>
                    <a:lnB>
                      <a:noFill/>
                    </a:lnB>
                  </a:tcPr>
                </a:tc>
                <a:tc>
                  <a:txBody>
                    <a:bodyPr/>
                    <a:lstStyle/>
                    <a:p>
                      <a:pPr algn="r" fontAlgn="b"/>
                      <a:r>
                        <a:rPr lang="pl-PL" sz="2400" b="0" i="0" u="none" strike="noStrike">
                          <a:solidFill>
                            <a:srgbClr val="000000"/>
                          </a:solidFill>
                          <a:effectLst/>
                          <a:latin typeface="Calibri"/>
                        </a:rPr>
                        <a:t>60 301</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Afghanistan</a:t>
                      </a:r>
                    </a:p>
                  </a:txBody>
                  <a:tcPr marL="12700" marR="12700" marT="12700" marB="0" anchor="ctr">
                    <a:lnL>
                      <a:noFill/>
                    </a:lnL>
                    <a:lnR>
                      <a:noFill/>
                    </a:lnR>
                    <a:lnT>
                      <a:noFill/>
                    </a:lnT>
                    <a:lnB>
                      <a:noFill/>
                    </a:lnB>
                  </a:tcPr>
                </a:tc>
                <a:tc>
                  <a:txBody>
                    <a:bodyPr/>
                    <a:lstStyle/>
                    <a:p>
                      <a:pPr algn="r" fontAlgn="b"/>
                      <a:r>
                        <a:rPr lang="sk-SK" sz="2400" b="0" i="0" u="none" strike="noStrike">
                          <a:solidFill>
                            <a:srgbClr val="000000"/>
                          </a:solidFill>
                          <a:effectLst/>
                          <a:latin typeface="Calibri"/>
                        </a:rPr>
                        <a:t>42 334</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Denmark</a:t>
                      </a:r>
                    </a:p>
                  </a:txBody>
                  <a:tcPr marL="12700" marR="12700" marT="12700" marB="0" anchor="ctr">
                    <a:lnL>
                      <a:noFill/>
                    </a:lnL>
                    <a:lnR>
                      <a:noFill/>
                    </a:lnR>
                    <a:lnT>
                      <a:noFill/>
                    </a:lnT>
                    <a:lnB>
                      <a:noFill/>
                    </a:lnB>
                  </a:tcPr>
                </a:tc>
                <a:tc>
                  <a:txBody>
                    <a:bodyPr/>
                    <a:lstStyle/>
                    <a:p>
                      <a:pPr algn="r" fontAlgn="b"/>
                      <a:r>
                        <a:rPr lang="pl-PL" sz="2400" b="0" i="0" u="none" strike="noStrike">
                          <a:solidFill>
                            <a:srgbClr val="000000"/>
                          </a:solidFill>
                          <a:effectLst/>
                          <a:latin typeface="Calibri"/>
                        </a:rPr>
                        <a:t>40 290</a:t>
                      </a:r>
                    </a:p>
                  </a:txBody>
                  <a:tcPr marL="12700" marR="12700" marT="12700" marB="0" anchor="b">
                    <a:lnL>
                      <a:noFill/>
                    </a:lnL>
                    <a:lnR>
                      <a:noFill/>
                    </a:lnR>
                    <a:lnT>
                      <a:noFill/>
                    </a:lnT>
                    <a:lnB>
                      <a:noFill/>
                    </a:lnB>
                  </a:tcPr>
                </a:tc>
              </a:tr>
              <a:tr h="203200">
                <a:tc>
                  <a:txBody>
                    <a:bodyPr/>
                    <a:lstStyle/>
                    <a:p>
                      <a:pPr algn="l" fontAlgn="ctr"/>
                      <a:r>
                        <a:rPr lang="en-US" sz="2400" b="0" i="0" u="none" strike="noStrike">
                          <a:solidFill>
                            <a:srgbClr val="000000"/>
                          </a:solidFill>
                          <a:effectLst/>
                          <a:latin typeface="Calibri"/>
                        </a:rPr>
                        <a:t>Belgium</a:t>
                      </a:r>
                    </a:p>
                  </a:txBody>
                  <a:tcPr marL="12700" marR="12700" marT="12700" marB="0" anchor="ctr">
                    <a:lnL>
                      <a:noFill/>
                    </a:lnL>
                    <a:lnR>
                      <a:noFill/>
                    </a:lnR>
                    <a:lnT>
                      <a:noFill/>
                    </a:lnT>
                    <a:lnB>
                      <a:noFill/>
                    </a:lnB>
                  </a:tcPr>
                </a:tc>
                <a:tc>
                  <a:txBody>
                    <a:bodyPr/>
                    <a:lstStyle/>
                    <a:p>
                      <a:pPr algn="r" fontAlgn="b"/>
                      <a:r>
                        <a:rPr lang="ru-RU" sz="2400" b="0" i="0" u="none" strike="noStrike">
                          <a:solidFill>
                            <a:srgbClr val="000000"/>
                          </a:solidFill>
                          <a:effectLst/>
                          <a:latin typeface="Calibri"/>
                        </a:rPr>
                        <a:t>38 939</a:t>
                      </a:r>
                    </a:p>
                  </a:txBody>
                  <a:tcPr marL="12700" marR="12700" marT="12700" marB="0" anchor="b">
                    <a:lnL>
                      <a:noFill/>
                    </a:lnL>
                    <a:lnR>
                      <a:noFill/>
                    </a:lnR>
                    <a:lnT>
                      <a:noFill/>
                    </a:lnT>
                    <a:lnB>
                      <a:noFill/>
                    </a:lnB>
                  </a:tcPr>
                </a:tc>
              </a:tr>
              <a:tr h="203200">
                <a:tc>
                  <a:txBody>
                    <a:bodyPr/>
                    <a:lstStyle/>
                    <a:p>
                      <a:pPr algn="l" fontAlgn="ctr"/>
                      <a:r>
                        <a:rPr lang="en-US" sz="2400" b="0" i="1" u="none" strike="noStrike" dirty="0" smtClean="0">
                          <a:solidFill>
                            <a:srgbClr val="000000"/>
                          </a:solidFill>
                          <a:effectLst/>
                          <a:latin typeface="Calibri"/>
                        </a:rPr>
                        <a:t>other </a:t>
                      </a:r>
                      <a:r>
                        <a:rPr lang="mr-IN" sz="2400" b="0" i="1" u="none" strike="noStrike" dirty="0" smtClean="0">
                          <a:solidFill>
                            <a:srgbClr val="000000"/>
                          </a:solidFill>
                          <a:effectLst/>
                          <a:latin typeface="Calibri"/>
                        </a:rPr>
                        <a:t>…</a:t>
                      </a:r>
                      <a:endParaRPr lang="en-US" sz="2400" b="0" i="1"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cs-CZ" sz="2400" b="0" i="1" u="none" strike="noStrike" dirty="0">
                          <a:solidFill>
                            <a:srgbClr val="000000"/>
                          </a:solidFill>
                          <a:effectLst/>
                          <a:latin typeface="Calibri"/>
                        </a:rPr>
                        <a:t>760 542</a:t>
                      </a:r>
                    </a:p>
                  </a:txBody>
                  <a:tcPr marL="12700" marR="12700" marT="12700" marB="0" anchor="b">
                    <a:lnL>
                      <a:noFill/>
                    </a:lnL>
                    <a:lnR>
                      <a:noFill/>
                    </a:lnR>
                    <a:lnT>
                      <a:noFill/>
                    </a:lnT>
                    <a:lnB>
                      <a:noFill/>
                    </a:lnB>
                  </a:tcPr>
                </a:tc>
              </a:tr>
            </a:tbl>
          </a:graphicData>
        </a:graphic>
      </p:graphicFrame>
      <p:sp>
        <p:nvSpPr>
          <p:cNvPr id="6" name="Rectangle 5"/>
          <p:cNvSpPr/>
          <p:nvPr/>
        </p:nvSpPr>
        <p:spPr>
          <a:xfrm>
            <a:off x="768474" y="1173694"/>
            <a:ext cx="3934453" cy="369332"/>
          </a:xfrm>
          <a:prstGeom prst="rect">
            <a:avLst/>
          </a:prstGeom>
        </p:spPr>
        <p:txBody>
          <a:bodyPr wrap="none">
            <a:spAutoFit/>
          </a:bodyPr>
          <a:lstStyle/>
          <a:p>
            <a:r>
              <a:rPr lang="en-US" dirty="0">
                <a:solidFill>
                  <a:srgbClr val="008000"/>
                </a:solidFill>
              </a:rPr>
              <a:t>Total 1 565 639 occurrences of Triticeae</a:t>
            </a:r>
          </a:p>
        </p:txBody>
      </p:sp>
    </p:spTree>
    <p:extLst>
      <p:ext uri="{BB962C8B-B14F-4D97-AF65-F5344CB8AC3E}">
        <p14:creationId xmlns:p14="http://schemas.microsoft.com/office/powerpoint/2010/main" val="56617356"/>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30871468"/>
              </p:ext>
            </p:extLst>
          </p:nvPr>
        </p:nvGraphicFramePr>
        <p:xfrm>
          <a:off x="735807" y="2092801"/>
          <a:ext cx="9145016" cy="3992880"/>
        </p:xfrm>
        <a:graphic>
          <a:graphicData uri="http://schemas.openxmlformats.org/drawingml/2006/table">
            <a:tbl>
              <a:tblPr/>
              <a:tblGrid>
                <a:gridCol w="7804148"/>
                <a:gridCol w="1340868"/>
              </a:tblGrid>
              <a:tr h="457200">
                <a:tc>
                  <a:txBody>
                    <a:bodyPr/>
                    <a:lstStyle/>
                    <a:p>
                      <a:pPr algn="l" fontAlgn="ctr"/>
                      <a:r>
                        <a:rPr lang="en-US" sz="3200" b="1" i="0" u="none" strike="noStrike" dirty="0" smtClean="0">
                          <a:solidFill>
                            <a:srgbClr val="000000"/>
                          </a:solidFill>
                          <a:effectLst/>
                          <a:latin typeface="Calibri"/>
                        </a:rPr>
                        <a:t>Publisher:</a:t>
                      </a:r>
                      <a:endParaRPr lang="en-US" sz="32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Bioversity </a:t>
                      </a:r>
                      <a:r>
                        <a:rPr lang="en-US" sz="2000" b="0" i="0" u="none" strike="noStrike" dirty="0" smtClean="0">
                          <a:solidFill>
                            <a:srgbClr val="000000"/>
                          </a:solidFill>
                          <a:effectLst/>
                          <a:latin typeface="Calibri"/>
                        </a:rPr>
                        <a:t>International (CGIAR, ECPGR)</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511 179</a:t>
                      </a:r>
                    </a:p>
                  </a:txBody>
                  <a:tcPr marL="12700" marR="12700" marT="12700" marB="0" anchor="b">
                    <a:lnL>
                      <a:noFill/>
                    </a:lnL>
                    <a:lnR>
                      <a:noFill/>
                    </a:lnR>
                    <a:lnT>
                      <a:noFill/>
                    </a:lnT>
                    <a:lnB>
                      <a:noFill/>
                    </a:lnB>
                  </a:tcPr>
                </a:tc>
              </a:tr>
              <a:tr h="317500">
                <a:tc>
                  <a:txBody>
                    <a:bodyPr/>
                    <a:lstStyle/>
                    <a:p>
                      <a:pPr algn="l" fontAlgn="ctr"/>
                      <a:r>
                        <a:rPr lang="en-US" sz="2000" b="0" i="0" u="none" strike="noStrike" dirty="0" err="1">
                          <a:solidFill>
                            <a:srgbClr val="000000"/>
                          </a:solidFill>
                          <a:effectLst/>
                          <a:latin typeface="Calibri"/>
                        </a:rPr>
                        <a:t>Alterra</a:t>
                      </a:r>
                      <a:r>
                        <a:rPr lang="en-US" sz="2000" b="0" i="0" u="none" strike="noStrike" dirty="0">
                          <a:solidFill>
                            <a:srgbClr val="000000"/>
                          </a:solidFill>
                          <a:effectLst/>
                          <a:latin typeface="Calibri"/>
                        </a:rPr>
                        <a:t>, Wageningen </a:t>
                      </a:r>
                      <a:r>
                        <a:rPr lang="en-US" sz="2000" b="0" i="0" u="none" strike="noStrike" dirty="0" smtClean="0">
                          <a:solidFill>
                            <a:srgbClr val="000000"/>
                          </a:solidFill>
                          <a:effectLst/>
                          <a:latin typeface="Calibri"/>
                        </a:rPr>
                        <a:t>UR, Netherlands</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sk-SK" sz="2000" b="0" i="0" u="none" strike="noStrike">
                          <a:solidFill>
                            <a:srgbClr val="000000"/>
                          </a:solidFill>
                          <a:effectLst/>
                          <a:latin typeface="Calibri"/>
                        </a:rPr>
                        <a:t>161 621</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Centro </a:t>
                      </a:r>
                      <a:r>
                        <a:rPr lang="en-US" sz="2000" b="0" i="0" u="none" strike="noStrike" dirty="0" err="1">
                          <a:solidFill>
                            <a:srgbClr val="000000"/>
                          </a:solidFill>
                          <a:effectLst/>
                          <a:latin typeface="Calibri"/>
                        </a:rPr>
                        <a:t>Internacional</a:t>
                      </a:r>
                      <a:r>
                        <a:rPr lang="en-US" sz="2000" b="0" i="0" u="none" strike="noStrike" dirty="0">
                          <a:solidFill>
                            <a:srgbClr val="000000"/>
                          </a:solidFill>
                          <a:effectLst/>
                          <a:latin typeface="Calibri"/>
                        </a:rPr>
                        <a:t> de </a:t>
                      </a:r>
                      <a:r>
                        <a:rPr lang="en-US" sz="2000" b="0" i="0" u="none" strike="noStrike" dirty="0" err="1">
                          <a:solidFill>
                            <a:srgbClr val="000000"/>
                          </a:solidFill>
                          <a:effectLst/>
                          <a:latin typeface="Calibri"/>
                        </a:rPr>
                        <a:t>Agricultura</a:t>
                      </a:r>
                      <a:r>
                        <a:rPr lang="en-US" sz="2000" b="0" i="0" u="none" strike="noStrike" dirty="0">
                          <a:solidFill>
                            <a:srgbClr val="000000"/>
                          </a:solidFill>
                          <a:effectLst/>
                          <a:latin typeface="Calibri"/>
                        </a:rPr>
                        <a:t> Tropical (CIAT)</a:t>
                      </a: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130 226</a:t>
                      </a:r>
                    </a:p>
                  </a:txBody>
                  <a:tcPr marL="12700" marR="12700" marT="12700" marB="0" anchor="b">
                    <a:lnL>
                      <a:noFill/>
                    </a:lnL>
                    <a:lnR>
                      <a:noFill/>
                    </a:lnR>
                    <a:lnT>
                      <a:noFill/>
                    </a:lnT>
                    <a:lnB>
                      <a:noFill/>
                    </a:lnB>
                  </a:tcPr>
                </a:tc>
              </a:tr>
              <a:tr h="317500">
                <a:tc>
                  <a:txBody>
                    <a:bodyPr/>
                    <a:lstStyle/>
                    <a:p>
                      <a:pPr algn="l" fontAlgn="ctr"/>
                      <a:r>
                        <a:rPr lang="en-US" sz="2000" b="0" i="0" u="none" strike="noStrike" dirty="0" smtClean="0">
                          <a:solidFill>
                            <a:srgbClr val="000000"/>
                          </a:solidFill>
                          <a:effectLst/>
                          <a:latin typeface="Calibri"/>
                        </a:rPr>
                        <a:t>Service </a:t>
                      </a:r>
                      <a:r>
                        <a:rPr lang="en-US" sz="2000" b="0" i="0" u="none" strike="noStrike" dirty="0">
                          <a:solidFill>
                            <a:srgbClr val="000000"/>
                          </a:solidFill>
                          <a:effectLst/>
                          <a:latin typeface="Calibri"/>
                        </a:rPr>
                        <a:t>du </a:t>
                      </a:r>
                      <a:r>
                        <a:rPr lang="en-US" sz="2000" b="0" i="0" u="none" strike="noStrike" dirty="0" err="1">
                          <a:solidFill>
                            <a:srgbClr val="000000"/>
                          </a:solidFill>
                          <a:effectLst/>
                          <a:latin typeface="Calibri"/>
                        </a:rPr>
                        <a:t>Patrimoine</a:t>
                      </a:r>
                      <a:r>
                        <a:rPr lang="en-US" sz="2000" b="0" i="0" u="none" strike="noStrike" dirty="0">
                          <a:solidFill>
                            <a:srgbClr val="000000"/>
                          </a:solidFill>
                          <a:effectLst/>
                          <a:latin typeface="Calibri"/>
                        </a:rPr>
                        <a:t> naturel, </a:t>
                      </a:r>
                      <a:r>
                        <a:rPr lang="en-US" sz="2000" b="0" i="0" u="none" strike="noStrike" dirty="0" err="1">
                          <a:solidFill>
                            <a:srgbClr val="000000"/>
                          </a:solidFill>
                          <a:effectLst/>
                          <a:latin typeface="Calibri"/>
                        </a:rPr>
                        <a:t>Muséum</a:t>
                      </a:r>
                      <a:r>
                        <a:rPr lang="en-US" sz="2000" b="0" i="0" u="none" strike="noStrike" dirty="0">
                          <a:solidFill>
                            <a:srgbClr val="000000"/>
                          </a:solidFill>
                          <a:effectLst/>
                          <a:latin typeface="Calibri"/>
                        </a:rPr>
                        <a:t> national </a:t>
                      </a:r>
                      <a:r>
                        <a:rPr lang="en-US" sz="2000" b="0" i="0" u="none" strike="noStrike" dirty="0" err="1">
                          <a:solidFill>
                            <a:srgbClr val="000000"/>
                          </a:solidFill>
                          <a:effectLst/>
                          <a:latin typeface="Calibri"/>
                        </a:rPr>
                        <a:t>d'Histoire</a:t>
                      </a:r>
                      <a:r>
                        <a:rPr lang="en-US" sz="2000" b="0" i="0" u="none" strike="noStrike" dirty="0">
                          <a:solidFill>
                            <a:srgbClr val="000000"/>
                          </a:solidFill>
                          <a:effectLst/>
                          <a:latin typeface="Calibri"/>
                        </a:rPr>
                        <a:t> </a:t>
                      </a:r>
                      <a:r>
                        <a:rPr lang="en-US" sz="2000" b="0" i="0" u="none" strike="noStrike" dirty="0" err="1">
                          <a:solidFill>
                            <a:srgbClr val="000000"/>
                          </a:solidFill>
                          <a:effectLst/>
                          <a:latin typeface="Calibri"/>
                        </a:rPr>
                        <a:t>naturelle</a:t>
                      </a:r>
                      <a:r>
                        <a:rPr lang="en-US" sz="2000" b="0" i="0" u="none" strike="noStrike" dirty="0">
                          <a:solidFill>
                            <a:srgbClr val="000000"/>
                          </a:solidFill>
                          <a:effectLst/>
                          <a:latin typeface="Calibri"/>
                        </a:rPr>
                        <a:t>, Paris</a:t>
                      </a:r>
                    </a:p>
                  </a:txBody>
                  <a:tcPr marL="12700" marR="12700" marT="12700" marB="0" anchor="ctr">
                    <a:lnL>
                      <a:noFill/>
                    </a:lnL>
                    <a:lnR>
                      <a:noFill/>
                    </a:lnR>
                    <a:lnT>
                      <a:noFill/>
                    </a:lnT>
                    <a:lnB>
                      <a:noFill/>
                    </a:lnB>
                  </a:tcPr>
                </a:tc>
                <a:tc>
                  <a:txBody>
                    <a:bodyPr/>
                    <a:lstStyle/>
                    <a:p>
                      <a:pPr algn="r" fontAlgn="b"/>
                      <a:r>
                        <a:rPr lang="fi-FI" sz="2000" b="0" i="0" u="none" strike="noStrike">
                          <a:solidFill>
                            <a:srgbClr val="000000"/>
                          </a:solidFill>
                          <a:effectLst/>
                          <a:latin typeface="Calibri"/>
                        </a:rPr>
                        <a:t>88 187</a:t>
                      </a:r>
                    </a:p>
                  </a:txBody>
                  <a:tcPr marL="12700" marR="12700" marT="12700" marB="0" anchor="b">
                    <a:lnL>
                      <a:noFill/>
                    </a:lnL>
                    <a:lnR>
                      <a:noFill/>
                    </a:lnR>
                    <a:lnT>
                      <a:noFill/>
                    </a:lnT>
                    <a:lnB>
                      <a:noFill/>
                    </a:lnB>
                  </a:tcPr>
                </a:tc>
              </a:tr>
              <a:tr h="317500">
                <a:tc>
                  <a:txBody>
                    <a:bodyPr/>
                    <a:lstStyle/>
                    <a:p>
                      <a:pPr algn="l" fontAlgn="ctr"/>
                      <a:r>
                        <a:rPr lang="en-US" sz="2000" b="0" i="0" u="none" strike="noStrike" dirty="0" smtClean="0">
                          <a:solidFill>
                            <a:srgbClr val="000000"/>
                          </a:solidFill>
                          <a:effectLst/>
                          <a:latin typeface="Calibri"/>
                        </a:rPr>
                        <a:t>ArtDatabanken, Sweden</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40 918</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US National Plant Germplasm </a:t>
                      </a:r>
                      <a:r>
                        <a:rPr lang="en-US" sz="2000" b="0" i="0" u="none" strike="noStrike" dirty="0" smtClean="0">
                          <a:solidFill>
                            <a:srgbClr val="000000"/>
                          </a:solidFill>
                          <a:effectLst/>
                          <a:latin typeface="Calibri"/>
                        </a:rPr>
                        <a:t>System, USA</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cs-CZ" sz="2000" b="0" i="0" u="none" strike="noStrike">
                          <a:solidFill>
                            <a:srgbClr val="000000"/>
                          </a:solidFill>
                          <a:effectLst/>
                          <a:latin typeface="Calibri"/>
                        </a:rPr>
                        <a:t>40 040</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Bundesamt für Naturschutz / Netzwerk Phytodiversität Deutschland</a:t>
                      </a:r>
                    </a:p>
                  </a:txBody>
                  <a:tcPr marL="12700" marR="12700" marT="12700" marB="0" anchor="ctr">
                    <a:lnL>
                      <a:noFill/>
                    </a:lnL>
                    <a:lnR>
                      <a:noFill/>
                    </a:lnR>
                    <a:lnT>
                      <a:noFill/>
                    </a:lnT>
                    <a:lnB>
                      <a:noFill/>
                    </a:lnB>
                  </a:tcPr>
                </a:tc>
                <a:tc>
                  <a:txBody>
                    <a:bodyPr/>
                    <a:lstStyle/>
                    <a:p>
                      <a:pPr algn="r" fontAlgn="b"/>
                      <a:r>
                        <a:rPr lang="pl-PL" sz="2000" b="0" i="0" u="none" strike="noStrike">
                          <a:solidFill>
                            <a:srgbClr val="000000"/>
                          </a:solidFill>
                          <a:effectLst/>
                          <a:latin typeface="Calibri"/>
                        </a:rPr>
                        <a:t>35 487</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Research Institute for Nature and Forest (INBO</a:t>
                      </a:r>
                      <a:r>
                        <a:rPr lang="en-US" sz="2000" b="0" i="0" u="none" strike="noStrike" dirty="0" smtClean="0">
                          <a:solidFill>
                            <a:srgbClr val="000000"/>
                          </a:solidFill>
                          <a:effectLst/>
                          <a:latin typeface="Calibri"/>
                        </a:rPr>
                        <a:t>), Belgium</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26 843</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Plant Breeding and Acclimatization Institute (IHAR</a:t>
                      </a:r>
                      <a:r>
                        <a:rPr lang="en-US" sz="2000" b="0" i="0" u="none" strike="noStrike" dirty="0" smtClean="0">
                          <a:solidFill>
                            <a:srgbClr val="000000"/>
                          </a:solidFill>
                          <a:effectLst/>
                          <a:latin typeface="Calibri"/>
                        </a:rPr>
                        <a:t>), Poland</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24 299</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Botanical Society of Britain &amp; </a:t>
                      </a:r>
                      <a:r>
                        <a:rPr lang="en-US" sz="2000" b="0" i="0" u="none" strike="noStrike" dirty="0" smtClean="0">
                          <a:solidFill>
                            <a:srgbClr val="000000"/>
                          </a:solidFill>
                          <a:effectLst/>
                          <a:latin typeface="Calibri"/>
                        </a:rPr>
                        <a:t>Ireland</a:t>
                      </a:r>
                      <a:endParaRPr lang="en-US" sz="2000" b="0"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20 841</a:t>
                      </a:r>
                    </a:p>
                  </a:txBody>
                  <a:tcPr marL="12700" marR="12700" marT="12700" marB="0" anchor="b">
                    <a:lnL>
                      <a:noFill/>
                    </a:lnL>
                    <a:lnR>
                      <a:noFill/>
                    </a:lnR>
                    <a:lnT>
                      <a:noFill/>
                    </a:lnT>
                    <a:lnB>
                      <a:noFill/>
                    </a:lnB>
                  </a:tcPr>
                </a:tc>
              </a:tr>
              <a:tr h="317500">
                <a:tc>
                  <a:txBody>
                    <a:bodyPr/>
                    <a:lstStyle/>
                    <a:p>
                      <a:pPr algn="l" fontAlgn="ctr"/>
                      <a:r>
                        <a:rPr lang="en-US" sz="2000" b="0" i="1" u="none" strike="noStrike" dirty="0" smtClean="0">
                          <a:solidFill>
                            <a:srgbClr val="000000"/>
                          </a:solidFill>
                          <a:effectLst/>
                          <a:latin typeface="Calibri"/>
                        </a:rPr>
                        <a:t>other </a:t>
                      </a:r>
                      <a:r>
                        <a:rPr lang="mr-IN" sz="2000" b="0" i="1" u="none" strike="noStrike" dirty="0" smtClean="0">
                          <a:solidFill>
                            <a:srgbClr val="000000"/>
                          </a:solidFill>
                          <a:effectLst/>
                          <a:latin typeface="Calibri"/>
                        </a:rPr>
                        <a:t>…</a:t>
                      </a:r>
                      <a:endParaRPr lang="en-US" sz="2000" b="0" i="1"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ru-RU" sz="2000" b="0" i="1" u="none" strike="noStrike" dirty="0">
                          <a:solidFill>
                            <a:srgbClr val="000000"/>
                          </a:solidFill>
                          <a:effectLst/>
                          <a:latin typeface="Calibri"/>
                        </a:rPr>
                        <a:t>485 998</a:t>
                      </a:r>
                    </a:p>
                  </a:txBody>
                  <a:tcPr marL="12700" marR="12700" marT="12700" marB="0" anchor="b">
                    <a:lnL>
                      <a:noFill/>
                    </a:lnL>
                    <a:lnR>
                      <a:noFill/>
                    </a:lnR>
                    <a:lnT>
                      <a:noFill/>
                    </a:lnT>
                    <a:lnB>
                      <a:noFill/>
                    </a:lnB>
                  </a:tcPr>
                </a:tc>
              </a:tr>
            </a:tbl>
          </a:graphicData>
        </a:graphic>
      </p:graphicFrame>
      <p:pic>
        <p:nvPicPr>
          <p:cNvPr id="8" name="Picture 7" descr="Triticeae GBIF.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3800" y="-251023"/>
            <a:ext cx="2952328" cy="2647004"/>
          </a:xfrm>
          <a:prstGeom prst="rect">
            <a:avLst/>
          </a:prstGeom>
        </p:spPr>
      </p:pic>
      <p:sp>
        <p:nvSpPr>
          <p:cNvPr id="9" name="Rectangle 8"/>
          <p:cNvSpPr/>
          <p:nvPr/>
        </p:nvSpPr>
        <p:spPr>
          <a:xfrm>
            <a:off x="735807" y="541065"/>
            <a:ext cx="5792371" cy="584776"/>
          </a:xfrm>
          <a:prstGeom prst="rect">
            <a:avLst/>
          </a:prstGeom>
        </p:spPr>
        <p:txBody>
          <a:bodyPr wrap="none">
            <a:spAutoFit/>
          </a:bodyPr>
          <a:lstStyle/>
          <a:p>
            <a:r>
              <a:rPr lang="en-US" sz="3200" b="1" dirty="0" smtClean="0">
                <a:solidFill>
                  <a:srgbClr val="008000"/>
                </a:solidFill>
              </a:rPr>
              <a:t>Triticeae occurrence data in GBIF</a:t>
            </a:r>
            <a:endParaRPr lang="en-US" sz="3200" b="1" dirty="0">
              <a:solidFill>
                <a:srgbClr val="008000"/>
              </a:solidFill>
            </a:endParaRPr>
          </a:p>
        </p:txBody>
      </p:sp>
      <p:sp>
        <p:nvSpPr>
          <p:cNvPr id="5" name="Rectangle 4"/>
          <p:cNvSpPr/>
          <p:nvPr/>
        </p:nvSpPr>
        <p:spPr>
          <a:xfrm>
            <a:off x="768474" y="1173694"/>
            <a:ext cx="3934453" cy="369332"/>
          </a:xfrm>
          <a:prstGeom prst="rect">
            <a:avLst/>
          </a:prstGeom>
        </p:spPr>
        <p:txBody>
          <a:bodyPr wrap="none">
            <a:spAutoFit/>
          </a:bodyPr>
          <a:lstStyle/>
          <a:p>
            <a:r>
              <a:rPr lang="en-US" dirty="0">
                <a:solidFill>
                  <a:srgbClr val="008000"/>
                </a:solidFill>
              </a:rPr>
              <a:t>Total 1 565 639 occurrences of Triticeae</a:t>
            </a:r>
          </a:p>
        </p:txBody>
      </p:sp>
    </p:spTree>
    <p:extLst>
      <p:ext uri="{BB962C8B-B14F-4D97-AF65-F5344CB8AC3E}">
        <p14:creationId xmlns:p14="http://schemas.microsoft.com/office/powerpoint/2010/main" val="3436929677"/>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84551370"/>
              </p:ext>
            </p:extLst>
          </p:nvPr>
        </p:nvGraphicFramePr>
        <p:xfrm>
          <a:off x="841797" y="2135981"/>
          <a:ext cx="8606978" cy="3992880"/>
        </p:xfrm>
        <a:graphic>
          <a:graphicData uri="http://schemas.openxmlformats.org/drawingml/2006/table">
            <a:tbl>
              <a:tblPr/>
              <a:tblGrid>
                <a:gridCol w="7437543"/>
                <a:gridCol w="1169435"/>
              </a:tblGrid>
              <a:tr h="457200">
                <a:tc>
                  <a:txBody>
                    <a:bodyPr/>
                    <a:lstStyle/>
                    <a:p>
                      <a:pPr algn="l" fontAlgn="ctr"/>
                      <a:r>
                        <a:rPr lang="en-US" sz="3200" b="1" i="0" u="none" strike="noStrike" dirty="0" smtClean="0">
                          <a:solidFill>
                            <a:srgbClr val="000000"/>
                          </a:solidFill>
                          <a:effectLst/>
                          <a:latin typeface="Calibri"/>
                        </a:rPr>
                        <a:t>Dataset:</a:t>
                      </a:r>
                      <a:endParaRPr lang="en-US" sz="32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EURISCO, The European Genetic Resources Search Catalogue</a:t>
                      </a:r>
                    </a:p>
                  </a:txBody>
                  <a:tcPr marL="12700" marR="12700" marT="12700" marB="0" anchor="ctr">
                    <a:lnL>
                      <a:noFill/>
                    </a:lnL>
                    <a:lnR>
                      <a:noFill/>
                    </a:lnR>
                    <a:lnT>
                      <a:noFill/>
                    </a:lnT>
                    <a:lnB>
                      <a:noFill/>
                    </a:lnB>
                  </a:tcPr>
                </a:tc>
                <a:tc>
                  <a:txBody>
                    <a:bodyPr/>
                    <a:lstStyle/>
                    <a:p>
                      <a:pPr algn="r" fontAlgn="b"/>
                      <a:r>
                        <a:rPr lang="cs-CZ" sz="2000" b="0" i="0" u="none" strike="noStrike">
                          <a:solidFill>
                            <a:srgbClr val="000000"/>
                          </a:solidFill>
                          <a:effectLst/>
                          <a:latin typeface="Calibri"/>
                        </a:rPr>
                        <a:t>283 167</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Dutch Vegetation Database (LVD)</a:t>
                      </a:r>
                    </a:p>
                  </a:txBody>
                  <a:tcPr marL="12700" marR="12700" marT="12700" marB="0" anchor="ctr">
                    <a:lnL>
                      <a:noFill/>
                    </a:lnL>
                    <a:lnR>
                      <a:noFill/>
                    </a:lnR>
                    <a:lnT>
                      <a:noFill/>
                    </a:lnT>
                    <a:lnB>
                      <a:noFill/>
                    </a:lnB>
                  </a:tcPr>
                </a:tc>
                <a:tc>
                  <a:txBody>
                    <a:bodyPr/>
                    <a:lstStyle/>
                    <a:p>
                      <a:pPr algn="r" fontAlgn="b"/>
                      <a:r>
                        <a:rPr lang="sk-SK" sz="2000" b="0" i="0" u="none" strike="noStrike">
                          <a:solidFill>
                            <a:srgbClr val="000000"/>
                          </a:solidFill>
                          <a:effectLst/>
                          <a:latin typeface="Calibri"/>
                        </a:rPr>
                        <a:t>161 621</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The System-wide Information Network for Genetic Resources (SINGER)</a:t>
                      </a:r>
                    </a:p>
                  </a:txBody>
                  <a:tcPr marL="12700" marR="12700" marT="12700" marB="0" anchor="ctr">
                    <a:lnL>
                      <a:noFill/>
                    </a:lnL>
                    <a:lnR>
                      <a:noFill/>
                    </a:lnR>
                    <a:lnT>
                      <a:noFill/>
                    </a:lnT>
                    <a:lnB>
                      <a:noFill/>
                    </a:lnB>
                  </a:tcPr>
                </a:tc>
                <a:tc>
                  <a:txBody>
                    <a:bodyPr/>
                    <a:lstStyle/>
                    <a:p>
                      <a:pPr algn="r" fontAlgn="b"/>
                      <a:r>
                        <a:rPr lang="pl-PL" sz="2000" b="0" i="0" u="none" strike="noStrike">
                          <a:solidFill>
                            <a:srgbClr val="000000"/>
                          </a:solidFill>
                          <a:effectLst/>
                          <a:latin typeface="Calibri"/>
                        </a:rPr>
                        <a:t>155 046</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A global database for the distributions of crop wild relatives</a:t>
                      </a: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130 226</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INPN - </a:t>
                      </a:r>
                      <a:r>
                        <a:rPr lang="en-US" sz="2000" b="0" i="0" u="none" strike="noStrike" dirty="0" err="1">
                          <a:solidFill>
                            <a:srgbClr val="000000"/>
                          </a:solidFill>
                          <a:effectLst/>
                          <a:latin typeface="Calibri"/>
                        </a:rPr>
                        <a:t>Données</a:t>
                      </a:r>
                      <a:r>
                        <a:rPr lang="en-US" sz="2000" b="0" i="0" u="none" strike="noStrike" dirty="0">
                          <a:solidFill>
                            <a:srgbClr val="000000"/>
                          </a:solidFill>
                          <a:effectLst/>
                          <a:latin typeface="Calibri"/>
                        </a:rPr>
                        <a:t> </a:t>
                      </a:r>
                      <a:r>
                        <a:rPr lang="en-US" sz="2000" b="0" i="0" u="none" strike="noStrike" dirty="0" err="1">
                          <a:solidFill>
                            <a:srgbClr val="000000"/>
                          </a:solidFill>
                          <a:effectLst/>
                          <a:latin typeface="Calibri"/>
                        </a:rPr>
                        <a:t>flore</a:t>
                      </a:r>
                      <a:r>
                        <a:rPr lang="en-US" sz="2000" b="0" i="0" u="none" strike="noStrike" dirty="0">
                          <a:solidFill>
                            <a:srgbClr val="000000"/>
                          </a:solidFill>
                          <a:effectLst/>
                          <a:latin typeface="Calibri"/>
                        </a:rPr>
                        <a:t> des CBN </a:t>
                      </a:r>
                      <a:r>
                        <a:rPr lang="en-US" sz="2000" b="0" i="0" u="none" strike="noStrike" dirty="0" err="1">
                          <a:solidFill>
                            <a:srgbClr val="000000"/>
                          </a:solidFill>
                          <a:effectLst/>
                          <a:latin typeface="Calibri"/>
                        </a:rPr>
                        <a:t>agrégées</a:t>
                      </a:r>
                      <a:r>
                        <a:rPr lang="en-US" sz="2000" b="0" i="0" u="none" strike="noStrike" dirty="0">
                          <a:solidFill>
                            <a:srgbClr val="000000"/>
                          </a:solidFill>
                          <a:effectLst/>
                          <a:latin typeface="Calibri"/>
                        </a:rPr>
                        <a:t> par la FCBN</a:t>
                      </a:r>
                    </a:p>
                  </a:txBody>
                  <a:tcPr marL="12700" marR="12700" marT="12700" marB="0" anchor="ctr">
                    <a:lnL>
                      <a:noFill/>
                    </a:lnL>
                    <a:lnR>
                      <a:noFill/>
                    </a:lnR>
                    <a:lnT>
                      <a:noFill/>
                    </a:lnT>
                    <a:lnB>
                      <a:noFill/>
                    </a:lnB>
                  </a:tcPr>
                </a:tc>
                <a:tc>
                  <a:txBody>
                    <a:bodyPr/>
                    <a:lstStyle/>
                    <a:p>
                      <a:pPr algn="r" fontAlgn="b"/>
                      <a:r>
                        <a:rPr lang="sk-SK" sz="2000" b="0" i="0" u="none" strike="noStrike">
                          <a:solidFill>
                            <a:srgbClr val="000000"/>
                          </a:solidFill>
                          <a:effectLst/>
                          <a:latin typeface="Calibri"/>
                        </a:rPr>
                        <a:t>76 432</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SINGER Coordinator</a:t>
                      </a:r>
                    </a:p>
                  </a:txBody>
                  <a:tcPr marL="12700" marR="12700" marT="12700" marB="0" anchor="ctr">
                    <a:lnL>
                      <a:noFill/>
                    </a:lnL>
                    <a:lnR>
                      <a:noFill/>
                    </a:lnR>
                    <a:lnT>
                      <a:noFill/>
                    </a:lnT>
                    <a:lnB>
                      <a:noFill/>
                    </a:lnB>
                  </a:tcPr>
                </a:tc>
                <a:tc>
                  <a:txBody>
                    <a:bodyPr/>
                    <a:lstStyle/>
                    <a:p>
                      <a:pPr algn="r" fontAlgn="b"/>
                      <a:r>
                        <a:rPr lang="sk-SK" sz="2000" b="0" i="0" u="none" strike="noStrike">
                          <a:solidFill>
                            <a:srgbClr val="000000"/>
                          </a:solidFill>
                          <a:effectLst/>
                          <a:latin typeface="Calibri"/>
                        </a:rPr>
                        <a:t>66 441</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Artportalen (Swedish Species Observation System)</a:t>
                      </a: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40 918</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United States National Plant Germplasm System Collection</a:t>
                      </a:r>
                    </a:p>
                  </a:txBody>
                  <a:tcPr marL="12700" marR="12700" marT="12700" marB="0" anchor="ctr">
                    <a:lnL>
                      <a:noFill/>
                    </a:lnL>
                    <a:lnR>
                      <a:noFill/>
                    </a:lnR>
                    <a:lnT>
                      <a:noFill/>
                    </a:lnT>
                    <a:lnB>
                      <a:noFill/>
                    </a:lnB>
                  </a:tcPr>
                </a:tc>
                <a:tc>
                  <a:txBody>
                    <a:bodyPr/>
                    <a:lstStyle/>
                    <a:p>
                      <a:pPr algn="r" fontAlgn="b"/>
                      <a:r>
                        <a:rPr lang="cs-CZ" sz="2000" b="0" i="0" u="none" strike="noStrike">
                          <a:solidFill>
                            <a:srgbClr val="000000"/>
                          </a:solidFill>
                          <a:effectLst/>
                          <a:latin typeface="Calibri"/>
                        </a:rPr>
                        <a:t>40 040</a:t>
                      </a:r>
                    </a:p>
                  </a:txBody>
                  <a:tcPr marL="12700" marR="12700" marT="12700" marB="0" anchor="b">
                    <a:lnL>
                      <a:noFill/>
                    </a:lnL>
                    <a:lnR>
                      <a:noFill/>
                    </a:lnR>
                    <a:lnT>
                      <a:noFill/>
                    </a:lnT>
                    <a:lnB>
                      <a:noFill/>
                    </a:lnB>
                  </a:tcPr>
                </a:tc>
              </a:tr>
              <a:tr h="317500">
                <a:tc>
                  <a:txBody>
                    <a:bodyPr/>
                    <a:lstStyle/>
                    <a:p>
                      <a:pPr algn="l" fontAlgn="ctr"/>
                      <a:r>
                        <a:rPr lang="en-US" sz="2000" b="0" i="0" u="none" strike="noStrike">
                          <a:solidFill>
                            <a:srgbClr val="000000"/>
                          </a:solidFill>
                          <a:effectLst/>
                          <a:latin typeface="Calibri"/>
                        </a:rPr>
                        <a:t>Flora von Deutschland (Phanerogamen)</a:t>
                      </a:r>
                    </a:p>
                  </a:txBody>
                  <a:tcPr marL="12700" marR="12700" marT="12700" marB="0" anchor="ctr">
                    <a:lnL>
                      <a:noFill/>
                    </a:lnL>
                    <a:lnR>
                      <a:noFill/>
                    </a:lnR>
                    <a:lnT>
                      <a:noFill/>
                    </a:lnT>
                    <a:lnB>
                      <a:noFill/>
                    </a:lnB>
                  </a:tcPr>
                </a:tc>
                <a:tc>
                  <a:txBody>
                    <a:bodyPr/>
                    <a:lstStyle/>
                    <a:p>
                      <a:pPr algn="r" fontAlgn="b"/>
                      <a:r>
                        <a:rPr lang="is-IS" sz="2000" b="0" i="0" u="none" strike="noStrike">
                          <a:solidFill>
                            <a:srgbClr val="000000"/>
                          </a:solidFill>
                          <a:effectLst/>
                          <a:latin typeface="Calibri"/>
                        </a:rPr>
                        <a:t>31 800</a:t>
                      </a:r>
                    </a:p>
                  </a:txBody>
                  <a:tcPr marL="12700" marR="12700" marT="12700" marB="0" anchor="b">
                    <a:lnL>
                      <a:noFill/>
                    </a:lnL>
                    <a:lnR>
                      <a:noFill/>
                    </a:lnR>
                    <a:lnT>
                      <a:noFill/>
                    </a:lnT>
                    <a:lnB>
                      <a:noFill/>
                    </a:lnB>
                  </a:tcPr>
                </a:tc>
              </a:tr>
              <a:tr h="317500">
                <a:tc>
                  <a:txBody>
                    <a:bodyPr/>
                    <a:lstStyle/>
                    <a:p>
                      <a:pPr algn="l" fontAlgn="ctr"/>
                      <a:r>
                        <a:rPr lang="en-US" sz="2000" b="0" i="0" u="none" strike="noStrike" dirty="0">
                          <a:solidFill>
                            <a:srgbClr val="000000"/>
                          </a:solidFill>
                          <a:effectLst/>
                          <a:latin typeface="Calibri"/>
                        </a:rPr>
                        <a:t>Florabank1 - </a:t>
                      </a:r>
                      <a:r>
                        <a:rPr lang="en-US" sz="1400" b="0" i="0" u="none" strike="noStrike" dirty="0">
                          <a:solidFill>
                            <a:srgbClr val="000000"/>
                          </a:solidFill>
                          <a:effectLst/>
                          <a:latin typeface="Calibri"/>
                        </a:rPr>
                        <a:t>A grid-based database on vascular plant distribution in the northern part of Belgium</a:t>
                      </a:r>
                    </a:p>
                  </a:txBody>
                  <a:tcPr marL="12700" marR="12700" marT="12700" marB="0" anchor="ctr">
                    <a:lnL>
                      <a:noFill/>
                    </a:lnL>
                    <a:lnR>
                      <a:noFill/>
                    </a:lnR>
                    <a:lnT>
                      <a:noFill/>
                    </a:lnT>
                    <a:lnB>
                      <a:noFill/>
                    </a:lnB>
                  </a:tcPr>
                </a:tc>
                <a:tc>
                  <a:txBody>
                    <a:bodyPr/>
                    <a:lstStyle/>
                    <a:p>
                      <a:pPr algn="r" fontAlgn="b"/>
                      <a:r>
                        <a:rPr lang="cs-CZ" sz="2000" b="0" i="0" u="none" strike="noStrike">
                          <a:solidFill>
                            <a:srgbClr val="000000"/>
                          </a:solidFill>
                          <a:effectLst/>
                          <a:latin typeface="Calibri"/>
                        </a:rPr>
                        <a:t>26 831</a:t>
                      </a:r>
                    </a:p>
                  </a:txBody>
                  <a:tcPr marL="12700" marR="12700" marT="12700" marB="0" anchor="b">
                    <a:lnL>
                      <a:noFill/>
                    </a:lnL>
                    <a:lnR>
                      <a:noFill/>
                    </a:lnR>
                    <a:lnT>
                      <a:noFill/>
                    </a:lnT>
                    <a:lnB>
                      <a:noFill/>
                    </a:lnB>
                  </a:tcPr>
                </a:tc>
              </a:tr>
              <a:tr h="317500">
                <a:tc>
                  <a:txBody>
                    <a:bodyPr/>
                    <a:lstStyle/>
                    <a:p>
                      <a:pPr algn="l" fontAlgn="ctr"/>
                      <a:r>
                        <a:rPr lang="en-US" sz="2000" b="0" i="1" u="none" strike="noStrike" dirty="0" smtClean="0">
                          <a:solidFill>
                            <a:srgbClr val="000000"/>
                          </a:solidFill>
                          <a:effectLst/>
                          <a:latin typeface="Calibri"/>
                        </a:rPr>
                        <a:t>other </a:t>
                      </a:r>
                      <a:r>
                        <a:rPr lang="mr-IN" sz="2000" b="0" i="1" u="none" strike="noStrike" dirty="0" smtClean="0">
                          <a:solidFill>
                            <a:srgbClr val="000000"/>
                          </a:solidFill>
                          <a:effectLst/>
                          <a:latin typeface="Calibri"/>
                        </a:rPr>
                        <a:t>…</a:t>
                      </a:r>
                      <a:endParaRPr lang="en-US" sz="2000" b="0" i="1"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r" fontAlgn="b"/>
                      <a:r>
                        <a:rPr lang="pl-PL" sz="2000" b="0" i="1" u="none" strike="noStrike" dirty="0">
                          <a:solidFill>
                            <a:srgbClr val="000000"/>
                          </a:solidFill>
                          <a:effectLst/>
                          <a:latin typeface="Calibri"/>
                        </a:rPr>
                        <a:t>553 117</a:t>
                      </a:r>
                    </a:p>
                  </a:txBody>
                  <a:tcPr marL="12700" marR="12700" marT="12700" marB="0" anchor="b">
                    <a:lnL>
                      <a:noFill/>
                    </a:lnL>
                    <a:lnR>
                      <a:noFill/>
                    </a:lnR>
                    <a:lnT>
                      <a:noFill/>
                    </a:lnT>
                    <a:lnB>
                      <a:noFill/>
                    </a:lnB>
                  </a:tcPr>
                </a:tc>
              </a:tr>
            </a:tbl>
          </a:graphicData>
        </a:graphic>
      </p:graphicFrame>
      <p:pic>
        <p:nvPicPr>
          <p:cNvPr id="6" name="Picture 5" descr="Triticeae GBIF.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3800" y="-251023"/>
            <a:ext cx="2952328" cy="2647004"/>
          </a:xfrm>
          <a:prstGeom prst="rect">
            <a:avLst/>
          </a:prstGeom>
        </p:spPr>
      </p:pic>
      <p:sp>
        <p:nvSpPr>
          <p:cNvPr id="7" name="Rectangle 6"/>
          <p:cNvSpPr/>
          <p:nvPr/>
        </p:nvSpPr>
        <p:spPr>
          <a:xfrm>
            <a:off x="735807" y="541065"/>
            <a:ext cx="5792371" cy="584776"/>
          </a:xfrm>
          <a:prstGeom prst="rect">
            <a:avLst/>
          </a:prstGeom>
        </p:spPr>
        <p:txBody>
          <a:bodyPr wrap="none">
            <a:spAutoFit/>
          </a:bodyPr>
          <a:lstStyle/>
          <a:p>
            <a:r>
              <a:rPr lang="en-US" sz="3200" b="1" dirty="0" smtClean="0">
                <a:solidFill>
                  <a:srgbClr val="008000"/>
                </a:solidFill>
              </a:rPr>
              <a:t>Triticeae occurrence data in GBIF</a:t>
            </a:r>
            <a:endParaRPr lang="en-US" sz="3200" b="1" dirty="0">
              <a:solidFill>
                <a:srgbClr val="008000"/>
              </a:solidFill>
            </a:endParaRPr>
          </a:p>
        </p:txBody>
      </p:sp>
      <p:sp>
        <p:nvSpPr>
          <p:cNvPr id="5" name="Rectangle 4"/>
          <p:cNvSpPr/>
          <p:nvPr/>
        </p:nvSpPr>
        <p:spPr>
          <a:xfrm>
            <a:off x="768474" y="1173694"/>
            <a:ext cx="3934453" cy="369332"/>
          </a:xfrm>
          <a:prstGeom prst="rect">
            <a:avLst/>
          </a:prstGeom>
        </p:spPr>
        <p:txBody>
          <a:bodyPr wrap="none">
            <a:spAutoFit/>
          </a:bodyPr>
          <a:lstStyle/>
          <a:p>
            <a:r>
              <a:rPr lang="en-US" dirty="0">
                <a:solidFill>
                  <a:srgbClr val="008000"/>
                </a:solidFill>
              </a:rPr>
              <a:t>Total 1 565 639 occurrences of Triticeae</a:t>
            </a:r>
          </a:p>
        </p:txBody>
      </p:sp>
    </p:spTree>
    <p:extLst>
      <p:ext uri="{BB962C8B-B14F-4D97-AF65-F5344CB8AC3E}">
        <p14:creationId xmlns:p14="http://schemas.microsoft.com/office/powerpoint/2010/main" val="244701446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09 at 16.39.54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pic>
        <p:nvPicPr>
          <p:cNvPr id="5" name="Picture 4" descr="Triticea in GBIF.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296144"/>
            <a:ext cx="10688638" cy="6229697"/>
          </a:xfrm>
          <a:prstGeom prst="rect">
            <a:avLst/>
          </a:prstGeom>
        </p:spPr>
      </p:pic>
    </p:spTree>
    <p:extLst>
      <p:ext uri="{BB962C8B-B14F-4D97-AF65-F5344CB8AC3E}">
        <p14:creationId xmlns:p14="http://schemas.microsoft.com/office/powerpoint/2010/main" val="320227174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6-09 at 17.09.56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5324743"/>
          </a:xfrm>
          <a:prstGeom prst="rect">
            <a:avLst/>
          </a:prstGeom>
        </p:spPr>
      </p:pic>
      <p:cxnSp>
        <p:nvCxnSpPr>
          <p:cNvPr id="6" name="Straight Arrow Connector 5"/>
          <p:cNvCxnSpPr/>
          <p:nvPr/>
        </p:nvCxnSpPr>
        <p:spPr>
          <a:xfrm>
            <a:off x="1743919" y="3853433"/>
            <a:ext cx="1080120" cy="1800200"/>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591791" y="5581625"/>
            <a:ext cx="9703673" cy="1569660"/>
          </a:xfrm>
          <a:prstGeom prst="rect">
            <a:avLst/>
          </a:prstGeom>
        </p:spPr>
        <p:txBody>
          <a:bodyPr wrap="square">
            <a:spAutoFit/>
          </a:bodyPr>
          <a:lstStyle/>
          <a:p>
            <a:r>
              <a:rPr lang="en-US" sz="2400" b="1" dirty="0" smtClean="0">
                <a:solidFill>
                  <a:srgbClr val="0000FF"/>
                </a:solidFill>
              </a:rPr>
              <a:t>Citing</a:t>
            </a:r>
            <a:r>
              <a:rPr lang="en-US" sz="2400" dirty="0" smtClean="0">
                <a:solidFill>
                  <a:srgbClr val="0000FF"/>
                </a:solidFill>
              </a:rPr>
              <a:t> </a:t>
            </a:r>
            <a:r>
              <a:rPr lang="en-US" sz="2400" dirty="0" smtClean="0"/>
              <a:t>the data </a:t>
            </a:r>
            <a:r>
              <a:rPr lang="en-US" sz="2400" b="1" dirty="0" smtClean="0">
                <a:solidFill>
                  <a:srgbClr val="0000FF"/>
                </a:solidFill>
              </a:rPr>
              <a:t>download DOI </a:t>
            </a:r>
            <a:r>
              <a:rPr lang="en-US" sz="2400" dirty="0" smtClean="0"/>
              <a:t>will resolve to the </a:t>
            </a:r>
            <a:r>
              <a:rPr lang="en-US" sz="2400" b="1" dirty="0" smtClean="0">
                <a:solidFill>
                  <a:srgbClr val="0000FF"/>
                </a:solidFill>
              </a:rPr>
              <a:t>dataset DOIs </a:t>
            </a:r>
            <a:r>
              <a:rPr lang="en-US" sz="2400" dirty="0" smtClean="0"/>
              <a:t>assigned for each dataset contributing data records to the download set.</a:t>
            </a:r>
          </a:p>
          <a:p>
            <a:r>
              <a:rPr lang="en-US" sz="2400" dirty="0" smtClean="0"/>
              <a:t> </a:t>
            </a:r>
          </a:p>
          <a:p>
            <a:r>
              <a:rPr lang="en-US" sz="2400" dirty="0" smtClean="0">
                <a:solidFill>
                  <a:srgbClr val="000000"/>
                </a:solidFill>
              </a:rPr>
              <a:t>This way, </a:t>
            </a:r>
            <a:r>
              <a:rPr lang="en-US" sz="2400" dirty="0" smtClean="0">
                <a:solidFill>
                  <a:srgbClr val="0000FF"/>
                </a:solidFill>
              </a:rPr>
              <a:t>all data publishers </a:t>
            </a:r>
            <a:r>
              <a:rPr lang="en-US" sz="2400" dirty="0" smtClean="0"/>
              <a:t>contributing data records </a:t>
            </a:r>
            <a:r>
              <a:rPr lang="en-US" sz="2400" dirty="0" smtClean="0">
                <a:solidFill>
                  <a:srgbClr val="0000FF"/>
                </a:solidFill>
              </a:rPr>
              <a:t>will be </a:t>
            </a:r>
            <a:r>
              <a:rPr lang="en-US" sz="2400" b="1" dirty="0" smtClean="0">
                <a:solidFill>
                  <a:srgbClr val="0000FF"/>
                </a:solidFill>
              </a:rPr>
              <a:t>credited</a:t>
            </a:r>
            <a:r>
              <a:rPr lang="en-US" sz="2400" dirty="0" smtClean="0">
                <a:solidFill>
                  <a:srgbClr val="0000FF"/>
                </a:solidFill>
              </a:rPr>
              <a:t>!</a:t>
            </a:r>
            <a:endParaRPr lang="en-US" sz="2400" dirty="0">
              <a:solidFill>
                <a:srgbClr val="0000FF"/>
              </a:solidFill>
            </a:endParaRPr>
          </a:p>
        </p:txBody>
      </p:sp>
      <p:cxnSp>
        <p:nvCxnSpPr>
          <p:cNvPr id="12" name="Straight Arrow Connector 11"/>
          <p:cNvCxnSpPr/>
          <p:nvPr/>
        </p:nvCxnSpPr>
        <p:spPr>
          <a:xfrm flipH="1">
            <a:off x="1887935" y="1909217"/>
            <a:ext cx="2376264" cy="1656184"/>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159743" y="37009"/>
            <a:ext cx="3221893" cy="369332"/>
          </a:xfrm>
          <a:prstGeom prst="rect">
            <a:avLst/>
          </a:prstGeom>
        </p:spPr>
        <p:txBody>
          <a:bodyPr wrap="none">
            <a:spAutoFit/>
          </a:bodyPr>
          <a:lstStyle/>
          <a:p>
            <a:r>
              <a:rPr lang="en-US" b="1" dirty="0" smtClean="0">
                <a:solidFill>
                  <a:srgbClr val="FFFF00"/>
                </a:solidFill>
              </a:rPr>
              <a:t>Triticeae published data in GBIF </a:t>
            </a:r>
            <a:endParaRPr lang="en-US" dirty="0">
              <a:solidFill>
                <a:srgbClr val="FFFF00"/>
              </a:solidFill>
            </a:endParaRPr>
          </a:p>
        </p:txBody>
      </p:sp>
    </p:spTree>
    <p:extLst>
      <p:ext uri="{BB962C8B-B14F-4D97-AF65-F5344CB8AC3E}">
        <p14:creationId xmlns:p14="http://schemas.microsoft.com/office/powerpoint/2010/main" val="368134301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172" tIns="52084" rIns="104172" bIns="52084" anchor="ctr"/>
          <a:lstStyle/>
          <a:p>
            <a:pPr algn="ctr">
              <a:defRPr/>
            </a:pPr>
            <a:endParaRPr lang="en-US">
              <a:solidFill>
                <a:schemeClr val="lt1"/>
              </a:solidFill>
              <a:latin typeface="+mn-lt"/>
              <a:ea typeface="+mn-ea"/>
              <a:cs typeface="+mn-cs"/>
            </a:endParaRPr>
          </a:p>
        </p:txBody>
      </p:sp>
      <p:sp>
        <p:nvSpPr>
          <p:cNvPr id="12291" name="TextBox 5"/>
          <p:cNvSpPr txBox="1">
            <a:spLocks noChangeArrowheads="1"/>
          </p:cNvSpPr>
          <p:nvPr/>
        </p:nvSpPr>
        <p:spPr bwMode="auto">
          <a:xfrm>
            <a:off x="1527895" y="1693193"/>
            <a:ext cx="7019826" cy="18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172" tIns="52084" rIns="104172" bIns="5208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smtClean="0">
                <a:latin typeface="Trebuchet MS" charset="0"/>
              </a:rPr>
              <a:t>Scientific use of GBIF-mediated data</a:t>
            </a:r>
            <a:endParaRPr lang="en-US" sz="5700" b="1">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12"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norman-borlaug-nobel-prize-winner-food-scientist-dies-at-95.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05538" y="3765550"/>
            <a:ext cx="4483100" cy="3797300"/>
          </a:xfrm>
          <a:prstGeom prst="rect">
            <a:avLst/>
          </a:prstGeom>
        </p:spPr>
      </p:pic>
    </p:spTree>
    <p:extLst>
      <p:ext uri="{BB962C8B-B14F-4D97-AF65-F5344CB8AC3E}">
        <p14:creationId xmlns:p14="http://schemas.microsoft.com/office/powerpoint/2010/main" val="294153130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0551" y="1360063"/>
            <a:ext cx="9809340" cy="5850271"/>
          </a:xfrm>
          <a:prstGeom prst="rect">
            <a:avLst/>
          </a:prstGeom>
        </p:spPr>
      </p:pic>
      <p:sp>
        <p:nvSpPr>
          <p:cNvPr id="8" name="Title 7"/>
          <p:cNvSpPr>
            <a:spLocks noGrp="1"/>
          </p:cNvSpPr>
          <p:nvPr>
            <p:ph type="title"/>
          </p:nvPr>
        </p:nvSpPr>
        <p:spPr>
          <a:xfrm rot="16200000">
            <a:off x="-3568004" y="3489224"/>
            <a:ext cx="7547865" cy="599385"/>
          </a:xfrm>
        </p:spPr>
        <p:txBody>
          <a:bodyPr>
            <a:normAutofit fontScale="90000"/>
          </a:bodyPr>
          <a:lstStyle/>
          <a:p>
            <a:pPr algn="r"/>
            <a:r>
              <a:rPr lang="en-US" sz="3600">
                <a:solidFill>
                  <a:srgbClr val="FDB002">
                    <a:alpha val="32000"/>
                  </a:srgbClr>
                </a:solidFill>
              </a:rPr>
              <a:t> data access and use</a:t>
            </a:r>
          </a:p>
        </p:txBody>
      </p:sp>
      <p:sp>
        <p:nvSpPr>
          <p:cNvPr id="7" name="Title 8"/>
          <p:cNvSpPr txBox="1">
            <a:spLocks/>
          </p:cNvSpPr>
          <p:nvPr/>
        </p:nvSpPr>
        <p:spPr>
          <a:xfrm>
            <a:off x="534432" y="756285"/>
            <a:ext cx="9582057" cy="456923"/>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0" i="0" kern="1200" spc="-150">
                <a:solidFill>
                  <a:schemeClr val="tx2"/>
                </a:solidFill>
                <a:latin typeface="Roboto Medium"/>
                <a:ea typeface="+mj-ea"/>
                <a:cs typeface="Roboto Medium"/>
              </a:defRPr>
            </a:lvl1pPr>
          </a:lstStyle>
          <a:p>
            <a:r>
              <a:rPr lang="en-US" b="1" dirty="0">
                <a:latin typeface="Arial"/>
                <a:cs typeface="Arial"/>
              </a:rPr>
              <a:t>Peer-reviewed publications using GBIF-mediated data</a:t>
            </a:r>
          </a:p>
        </p:txBody>
      </p:sp>
      <p:pic>
        <p:nvPicPr>
          <p:cNvPr id="2" name="Picture 1" descr="724px-DrawingIntellectGirl.svg.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71329" y="3514684"/>
            <a:ext cx="1757804" cy="2911060"/>
          </a:xfrm>
          <a:prstGeom prst="rect">
            <a:avLst/>
          </a:prstGeom>
        </p:spPr>
      </p:pic>
      <p:sp>
        <p:nvSpPr>
          <p:cNvPr id="3" name="Rectangle 2"/>
          <p:cNvSpPr/>
          <p:nvPr/>
        </p:nvSpPr>
        <p:spPr>
          <a:xfrm>
            <a:off x="7603589" y="7210334"/>
            <a:ext cx="2249334" cy="276999"/>
          </a:xfrm>
          <a:prstGeom prst="rect">
            <a:avLst/>
          </a:prstGeom>
        </p:spPr>
        <p:txBody>
          <a:bodyPr wrap="none">
            <a:spAutoFit/>
          </a:bodyPr>
          <a:lstStyle/>
          <a:p>
            <a:r>
              <a:rPr lang="en-US" sz="1200" dirty="0" smtClean="0"/>
              <a:t>Illustration CC</a:t>
            </a:r>
            <a:r>
              <a:rPr lang="en-US" sz="1200" dirty="0"/>
              <a:t>-BY </a:t>
            </a:r>
            <a:r>
              <a:rPr lang="en-US" sz="1200" dirty="0">
                <a:hlinkClick r:id="rId5"/>
              </a:rPr>
              <a:t>Doublecompile</a:t>
            </a:r>
            <a:endParaRPr lang="en-US" sz="1200" dirty="0"/>
          </a:p>
        </p:txBody>
      </p:sp>
    </p:spTree>
    <p:extLst>
      <p:ext uri="{BB962C8B-B14F-4D97-AF65-F5344CB8AC3E}">
        <p14:creationId xmlns:p14="http://schemas.microsoft.com/office/powerpoint/2010/main" val="2488392861"/>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4432" y="756285"/>
            <a:ext cx="3719576" cy="1354242"/>
          </a:xfrm>
        </p:spPr>
        <p:txBody>
          <a:bodyPr/>
          <a:lstStyle/>
          <a:p>
            <a:r>
              <a:rPr lang="en-US" b="1"/>
              <a:t>Peer-reviewed uses, by country and region, 2016</a:t>
            </a:r>
            <a:endParaRPr lang="en-US"/>
          </a:p>
        </p:txBody>
      </p:sp>
      <p:pic>
        <p:nvPicPr>
          <p:cNvPr id="11" name="Content Placeholder 10"/>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2671" t="6596" r="43004" b="21438"/>
          <a:stretch/>
        </p:blipFill>
        <p:spPr>
          <a:xfrm>
            <a:off x="5572888" y="687297"/>
            <a:ext cx="3823472" cy="3376697"/>
          </a:xfrm>
        </p:spPr>
      </p:pic>
      <p:graphicFrame>
        <p:nvGraphicFramePr>
          <p:cNvPr id="12" name="Content Placeholder 11"/>
          <p:cNvGraphicFramePr>
            <a:graphicFrameLocks noGrp="1"/>
          </p:cNvGraphicFramePr>
          <p:nvPr>
            <p:ph idx="13"/>
            <p:extLst>
              <p:ext uri="{D42A27DB-BD31-4B8C-83A1-F6EECF244321}">
                <p14:modId xmlns:p14="http://schemas.microsoft.com/office/powerpoint/2010/main" val="949759002"/>
              </p:ext>
            </p:extLst>
          </p:nvPr>
        </p:nvGraphicFramePr>
        <p:xfrm>
          <a:off x="928534" y="2543877"/>
          <a:ext cx="3524537" cy="4501896"/>
        </p:xfrm>
        <a:graphic>
          <a:graphicData uri="http://schemas.openxmlformats.org/drawingml/2006/table">
            <a:tbl>
              <a:tblPr firstRow="1" bandRow="1">
                <a:tableStyleId>{2D5ABB26-0587-4C30-8999-92F81FD0307C}</a:tableStyleId>
              </a:tblPr>
              <a:tblGrid>
                <a:gridCol w="505734"/>
                <a:gridCol w="1746776"/>
                <a:gridCol w="1272027"/>
              </a:tblGrid>
              <a:tr h="36973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1">
                          <a:latin typeface="Arial Narrow"/>
                          <a:cs typeface="Arial Narrow"/>
                        </a:rPr>
                        <a:t>Total # of papers by country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75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1">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hMerge="1">
                  <a:txBody>
                    <a:bodyPr/>
                    <a:lstStyle/>
                    <a:p>
                      <a:pPr algn="r"/>
                      <a:endParaRPr lang="en-US" sz="1400">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dirty="0">
                          <a:solidFill>
                            <a:srgbClr val="008000"/>
                          </a:solidFill>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United States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148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dirty="0">
                          <a:solidFill>
                            <a:srgbClr val="008000"/>
                          </a:solidFill>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United Kingdom</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algn="r"/>
                      <a:r>
                        <a:rPr lang="en-US" sz="1800">
                          <a:latin typeface="Arial Narrow"/>
                          <a:cs typeface="Arial Narrow"/>
                        </a:rPr>
                        <a:t>61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r>
              <a:tr h="369739">
                <a:tc>
                  <a:txBody>
                    <a:bodyPr/>
                    <a:lstStyle/>
                    <a:p>
                      <a:pPr algn="r"/>
                      <a:r>
                        <a:rPr lang="en-US" sz="1800" dirty="0">
                          <a:solidFill>
                            <a:srgbClr val="008000"/>
                          </a:solidFill>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b="0" dirty="0">
                          <a:latin typeface="Arial Narrow"/>
                          <a:cs typeface="Arial Narrow"/>
                        </a:rPr>
                        <a:t>Germany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51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a:solidFill>
                            <a:schemeClr val="accent6"/>
                          </a:solidFill>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Arial Narrow"/>
                          <a:cs typeface="Arial Narrow"/>
                        </a:rPr>
                        <a:t>Brazil</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algn="r"/>
                      <a:r>
                        <a:rPr lang="en-US" sz="1800">
                          <a:latin typeface="Arial Narrow"/>
                          <a:cs typeface="Arial Narrow"/>
                        </a:rPr>
                        <a:t>50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r>
              <a:tr h="369739">
                <a:tc>
                  <a:txBody>
                    <a:bodyPr/>
                    <a:lstStyle/>
                    <a:p>
                      <a:pPr algn="r"/>
                      <a:r>
                        <a:rPr lang="en-US" sz="1800" dirty="0">
                          <a:solidFill>
                            <a:srgbClr val="008000"/>
                          </a:solidFill>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Australia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48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dirty="0">
                          <a:solidFill>
                            <a:schemeClr val="accent4"/>
                          </a:solidFill>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r>
                        <a:rPr lang="en-US" sz="1800" dirty="0">
                          <a:solidFill>
                            <a:srgbClr val="000000"/>
                          </a:solidFill>
                          <a:latin typeface="Arial Narrow"/>
                          <a:cs typeface="Arial Narrow"/>
                        </a:rPr>
                        <a:t>China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algn="r"/>
                      <a:r>
                        <a:rPr lang="en-US" sz="1800">
                          <a:latin typeface="Arial Narrow"/>
                          <a:cs typeface="Arial Narrow"/>
                        </a:rPr>
                        <a:t>41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r>
              <a:tr h="369739">
                <a:tc>
                  <a:txBody>
                    <a:bodyPr/>
                    <a:lstStyle/>
                    <a:p>
                      <a:pPr algn="r"/>
                      <a:r>
                        <a:rPr lang="en-US" sz="1800" dirty="0">
                          <a:solidFill>
                            <a:srgbClr val="008000"/>
                          </a:solidFill>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2"/>
                    </a:solidFill>
                  </a:tcPr>
                </a:tc>
                <a:tc>
                  <a:txBody>
                    <a:bodyPr/>
                    <a:lstStyle/>
                    <a:p>
                      <a:r>
                        <a:rPr lang="en-US" sz="1800" dirty="0">
                          <a:latin typeface="Arial Narrow"/>
                          <a:cs typeface="Arial Narrow"/>
                        </a:rPr>
                        <a:t>Mexico</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2"/>
                    </a:solidFill>
                  </a:tcPr>
                </a:tc>
                <a:tc>
                  <a:txBody>
                    <a:bodyPr/>
                    <a:lstStyle/>
                    <a:p>
                      <a:pPr algn="r"/>
                      <a:r>
                        <a:rPr lang="en-US" sz="1800">
                          <a:latin typeface="Arial Narrow"/>
                          <a:cs typeface="Arial Narrow"/>
                        </a:rPr>
                        <a:t>41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2"/>
                    </a:solidFill>
                  </a:tcPr>
                </a:tc>
              </a:tr>
              <a:tr h="369739">
                <a:tc>
                  <a:txBody>
                    <a:bodyPr/>
                    <a:lstStyle/>
                    <a:p>
                      <a:pPr algn="r"/>
                      <a:r>
                        <a:rPr lang="en-US" sz="1800">
                          <a:solidFill>
                            <a:srgbClr val="008000"/>
                          </a:solidFill>
                          <a:latin typeface="Arial Narrow"/>
                          <a:cs typeface="Arial Narrow"/>
                        </a:rPr>
                        <a:t>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800">
                          <a:latin typeface="Arial Narrow"/>
                          <a:cs typeface="Arial Narrow"/>
                        </a:rPr>
                        <a:t>France</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800">
                          <a:latin typeface="Arial Narrow"/>
                          <a:cs typeface="Arial Narrow"/>
                        </a:rPr>
                        <a:t>39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r h="369739">
                <a:tc>
                  <a:txBody>
                    <a:bodyPr/>
                    <a:lstStyle/>
                    <a:p>
                      <a:pPr algn="r"/>
                      <a:r>
                        <a:rPr lang="en-US" sz="1800">
                          <a:solidFill>
                            <a:srgbClr val="008000"/>
                          </a:solidFill>
                          <a:latin typeface="Arial Narrow"/>
                          <a:cs typeface="Arial Narrow"/>
                        </a:rPr>
                        <a:t>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r>
                        <a:rPr lang="en-US" sz="1800">
                          <a:latin typeface="Arial Narrow"/>
                          <a:cs typeface="Arial Narrow"/>
                        </a:rPr>
                        <a:t>Spain</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algn="r"/>
                      <a:r>
                        <a:rPr lang="en-US" sz="1800">
                          <a:latin typeface="Arial Narrow"/>
                          <a:cs typeface="Arial Narrow"/>
                        </a:rPr>
                        <a:t>31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r>
              <a:tr h="369739">
                <a:tc>
                  <a:txBody>
                    <a:bodyPr/>
                    <a:lstStyle/>
                    <a:p>
                      <a:pPr algn="r"/>
                      <a:r>
                        <a:rPr lang="en-US" sz="1800" dirty="0">
                          <a:solidFill>
                            <a:schemeClr val="accent6"/>
                          </a:solidFill>
                          <a:latin typeface="Arial Narrow"/>
                          <a:cs typeface="Arial Narrow"/>
                        </a:rPr>
                        <a:t>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FFFFF"/>
                    </a:solidFill>
                  </a:tcPr>
                </a:tc>
                <a:tc>
                  <a:txBody>
                    <a:bodyPr/>
                    <a:lstStyle/>
                    <a:p>
                      <a:r>
                        <a:rPr lang="en-US" sz="1800" dirty="0">
                          <a:solidFill>
                            <a:srgbClr val="000000"/>
                          </a:solidFill>
                          <a:latin typeface="Arial Narrow"/>
                          <a:cs typeface="Arial Narrow"/>
                        </a:rPr>
                        <a:t>Canada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FFFFF"/>
                    </a:solidFill>
                  </a:tcPr>
                </a:tc>
                <a:tc>
                  <a:txBody>
                    <a:bodyPr/>
                    <a:lstStyle/>
                    <a:p>
                      <a:pPr algn="r"/>
                      <a:r>
                        <a:rPr lang="en-US" sz="1800">
                          <a:latin typeface="Arial Narrow"/>
                          <a:cs typeface="Arial Narrow"/>
                        </a:rPr>
                        <a:t>25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FFFFFF"/>
                    </a:solidFill>
                  </a:tcPr>
                </a:tc>
              </a:tr>
              <a:tr h="369739">
                <a:tc>
                  <a:txBody>
                    <a:bodyPr/>
                    <a:lstStyle/>
                    <a:p>
                      <a:pPr algn="r"/>
                      <a:r>
                        <a:rPr lang="en-US" sz="1800" dirty="0">
                          <a:solidFill>
                            <a:srgbClr val="008000"/>
                          </a:solidFill>
                          <a:latin typeface="Arial Narrow"/>
                          <a:cs typeface="Arial Narrow"/>
                        </a:rPr>
                        <a:t>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r>
                        <a:rPr lang="en-US" sz="1800">
                          <a:latin typeface="Arial Narrow"/>
                          <a:cs typeface="Arial Narrow"/>
                        </a:rPr>
                        <a:t>South Africa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c>
                  <a:txBody>
                    <a:bodyPr/>
                    <a:lstStyle/>
                    <a:p>
                      <a:pPr algn="r"/>
                      <a:r>
                        <a:rPr lang="en-US" sz="1800" dirty="0">
                          <a:latin typeface="Arial Narrow"/>
                          <a:cs typeface="Arial Narrow"/>
                        </a:rPr>
                        <a:t>25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solidFill>
                  </a:tcPr>
                </a:tc>
              </a:tr>
            </a:tbl>
          </a:graphicData>
        </a:graphic>
      </p:graphicFrame>
      <p:graphicFrame>
        <p:nvGraphicFramePr>
          <p:cNvPr id="6" name="Content Placeholder 11"/>
          <p:cNvGraphicFramePr>
            <a:graphicFrameLocks noGrp="1"/>
          </p:cNvGraphicFramePr>
          <p:nvPr>
            <p:ph idx="13"/>
            <p:extLst>
              <p:ext uri="{D42A27DB-BD31-4B8C-83A1-F6EECF244321}">
                <p14:modId xmlns:p14="http://schemas.microsoft.com/office/powerpoint/2010/main" val="2097358701"/>
              </p:ext>
            </p:extLst>
          </p:nvPr>
        </p:nvGraphicFramePr>
        <p:xfrm>
          <a:off x="5634526" y="4392574"/>
          <a:ext cx="3700197" cy="2626106"/>
        </p:xfrm>
        <a:graphic>
          <a:graphicData uri="http://schemas.openxmlformats.org/drawingml/2006/table">
            <a:tbl>
              <a:tblPr firstRow="1" bandRow="1">
                <a:tableStyleId>{2D5ABB26-0587-4C30-8999-92F81FD0307C}</a:tableStyleId>
              </a:tblPr>
              <a:tblGrid>
                <a:gridCol w="530939"/>
                <a:gridCol w="1833834"/>
                <a:gridCol w="1335424"/>
              </a:tblGrid>
              <a:tr h="369739">
                <a:tc gridSpan="3">
                  <a:txBody>
                    <a:bodyPr/>
                    <a:lstStyle/>
                    <a:p>
                      <a:pPr algn="l"/>
                      <a:r>
                        <a:rPr lang="en-US" sz="1800" b="1" i="1">
                          <a:latin typeface="Arial Narrow"/>
                          <a:cs typeface="Arial Narrow"/>
                        </a:rPr>
                        <a:t>Total</a:t>
                      </a:r>
                      <a:r>
                        <a:rPr lang="en-US" sz="1800" b="1" i="1" baseline="0">
                          <a:latin typeface="Arial Narrow"/>
                          <a:cs typeface="Arial Narrow"/>
                        </a:rPr>
                        <a:t> </a:t>
                      </a:r>
                      <a:r>
                        <a:rPr lang="en-US" sz="1800" b="1" i="1">
                          <a:latin typeface="Arial Narrow"/>
                          <a:cs typeface="Arial Narrow"/>
                        </a:rPr>
                        <a:t># of papers by region</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BFBFBF"/>
                    </a:solidFill>
                  </a:tcPr>
                </a:tc>
                <a:tc hMerge="1">
                  <a:txBody>
                    <a:bodyPr/>
                    <a:lstStyle/>
                    <a:p>
                      <a:endParaRPr lang="en-US" sz="1400">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hMerge="1">
                  <a:txBody>
                    <a:bodyPr/>
                    <a:lstStyle/>
                    <a:p>
                      <a:pPr algn="r"/>
                      <a:endParaRPr lang="en-US" sz="1400">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Europe</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351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2"/>
                    </a:solidFill>
                  </a:tcPr>
                </a:tc>
                <a:tc>
                  <a:txBody>
                    <a:bodyPr/>
                    <a:lstStyle/>
                    <a:p>
                      <a:r>
                        <a:rPr lang="en-US" sz="1800">
                          <a:latin typeface="Arial Narrow"/>
                          <a:cs typeface="Arial Narrow"/>
                        </a:rPr>
                        <a:t>North</a:t>
                      </a:r>
                      <a:r>
                        <a:rPr lang="en-US" sz="1800" baseline="0">
                          <a:latin typeface="Arial Narrow"/>
                          <a:cs typeface="Arial Narrow"/>
                        </a:rPr>
                        <a:t> America</a:t>
                      </a:r>
                      <a:endParaRPr lang="en-US" sz="180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2"/>
                    </a:solidFill>
                  </a:tcPr>
                </a:tc>
                <a:tc>
                  <a:txBody>
                    <a:bodyPr/>
                    <a:lstStyle/>
                    <a:p>
                      <a:pPr algn="r"/>
                      <a:r>
                        <a:rPr lang="en-US" sz="1800">
                          <a:latin typeface="Arial Narrow"/>
                          <a:cs typeface="Arial Narrow"/>
                        </a:rPr>
                        <a:t>173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2"/>
                    </a:solidFill>
                  </a:tcPr>
                </a:tc>
              </a:tr>
              <a:tr h="369739">
                <a:tc>
                  <a:txBody>
                    <a:bodyPr/>
                    <a:lstStyle/>
                    <a:p>
                      <a:pPr algn="r"/>
                      <a:r>
                        <a:rPr lang="en-US" sz="1800">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Latin America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134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r>
                        <a:rPr lang="en-US" sz="1800">
                          <a:latin typeface="Arial Narrow"/>
                          <a:cs typeface="Arial Narrow"/>
                        </a:rPr>
                        <a:t>Asia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algn="r"/>
                      <a:r>
                        <a:rPr lang="en-US" sz="1800">
                          <a:latin typeface="Arial Narrow"/>
                          <a:cs typeface="Arial Narrow"/>
                        </a:rPr>
                        <a:t>94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r>
              <a:tr h="369739">
                <a:tc>
                  <a:txBody>
                    <a:bodyPr/>
                    <a:lstStyle/>
                    <a:p>
                      <a:pPr algn="r"/>
                      <a:r>
                        <a:rPr lang="en-US" sz="1800">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Africa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58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69739">
                <a:tc>
                  <a:txBody>
                    <a:bodyPr/>
                    <a:lstStyle/>
                    <a:p>
                      <a:pPr algn="r"/>
                      <a:r>
                        <a:rPr lang="en-US" sz="1800">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Oceania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c>
                  <a:txBody>
                    <a:bodyPr/>
                    <a:lstStyle/>
                    <a:p>
                      <a:pPr algn="r"/>
                      <a:r>
                        <a:rPr lang="en-US" sz="1800">
                          <a:latin typeface="Arial Narrow"/>
                          <a:cs typeface="Arial Narrow"/>
                        </a:rPr>
                        <a:t>54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E8E8E8"/>
                    </a:solidFill>
                  </a:tcPr>
                </a:tc>
              </a:tr>
            </a:tbl>
          </a:graphicData>
        </a:graphic>
      </p:graphicFrame>
      <p:sp>
        <p:nvSpPr>
          <p:cNvPr id="8" name="Title 7"/>
          <p:cNvSpPr txBox="1">
            <a:spLocks/>
          </p:cNvSpPr>
          <p:nvPr/>
        </p:nvSpPr>
        <p:spPr>
          <a:xfrm rot="16200000">
            <a:off x="-3568004" y="3489224"/>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access and use</a:t>
            </a:r>
          </a:p>
        </p:txBody>
      </p:sp>
      <p:sp>
        <p:nvSpPr>
          <p:cNvPr id="2" name="TextBox 1"/>
          <p:cNvSpPr txBox="1"/>
          <p:nvPr/>
        </p:nvSpPr>
        <p:spPr>
          <a:xfrm>
            <a:off x="6997966" y="2098016"/>
            <a:ext cx="943780" cy="536194"/>
          </a:xfrm>
          <a:prstGeom prst="rect">
            <a:avLst/>
          </a:prstGeom>
          <a:noFill/>
        </p:spPr>
        <p:txBody>
          <a:bodyPr wrap="square" lIns="104287" tIns="52144" rIns="104287" bIns="52144" rtlCol="0">
            <a:spAutoFit/>
          </a:bodyPr>
          <a:lstStyle/>
          <a:p>
            <a:pPr algn="ctr"/>
            <a:r>
              <a:rPr lang="en-US" sz="2800" b="1" dirty="0">
                <a:latin typeface="Arial Narrow"/>
                <a:cs typeface="Arial Narrow"/>
              </a:rPr>
              <a:t>2016</a:t>
            </a:r>
            <a:endParaRPr lang="en-US" b="1" dirty="0">
              <a:latin typeface="Arial Narrow"/>
              <a:cs typeface="Arial Narrow"/>
            </a:endParaRPr>
          </a:p>
        </p:txBody>
      </p:sp>
    </p:spTree>
    <p:extLst>
      <p:ext uri="{BB962C8B-B14F-4D97-AF65-F5344CB8AC3E}">
        <p14:creationId xmlns:p14="http://schemas.microsoft.com/office/powerpoint/2010/main" val="216939157"/>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4076250759"/>
              </p:ext>
            </p:extLst>
          </p:nvPr>
        </p:nvGraphicFramePr>
        <p:xfrm>
          <a:off x="3313446" y="1188845"/>
          <a:ext cx="7071433" cy="5067076"/>
        </p:xfrm>
        <a:graphic>
          <a:graphicData uri="http://schemas.openxmlformats.org/drawingml/2006/table">
            <a:tbl>
              <a:tblPr firstRow="1" bandRow="1">
                <a:tableStyleId>{2D5ABB26-0587-4C30-8999-92F81FD0307C}</a:tableStyleId>
              </a:tblPr>
              <a:tblGrid>
                <a:gridCol w="286096"/>
                <a:gridCol w="6785337"/>
              </a:tblGrid>
              <a:tr h="812968">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0"/>
                        </a:spcAft>
                        <a:buClrTx/>
                        <a:buSzTx/>
                        <a:buFontTx/>
                        <a:buNone/>
                        <a:tabLst/>
                        <a:defRPr/>
                      </a:pPr>
                      <a:r>
                        <a:rPr lang="en-US" sz="1200" dirty="0" err="1" smtClean="0">
                          <a:latin typeface="+mn-lt"/>
                          <a:cs typeface="Arial"/>
                        </a:rPr>
                        <a:t>Ostrowski</a:t>
                      </a:r>
                      <a:r>
                        <a:rPr lang="en-US" sz="1200" dirty="0" smtClean="0">
                          <a:latin typeface="+mn-lt"/>
                          <a:cs typeface="Arial"/>
                        </a:rPr>
                        <a:t> M, </a:t>
                      </a:r>
                      <a:r>
                        <a:rPr lang="en-US" sz="1200" dirty="0" err="1" smtClean="0">
                          <a:latin typeface="+mn-lt"/>
                          <a:cs typeface="Arial"/>
                        </a:rPr>
                        <a:t>Prosperi</a:t>
                      </a:r>
                      <a:r>
                        <a:rPr lang="en-US" sz="1200" dirty="0" smtClean="0">
                          <a:latin typeface="+mn-lt"/>
                          <a:cs typeface="Arial"/>
                        </a:rPr>
                        <a:t> J, and David J (2016) Potential Implications of Climate Change on </a:t>
                      </a:r>
                      <a:r>
                        <a:rPr lang="en-US" sz="1200" b="1" dirty="0" smtClean="0">
                          <a:solidFill>
                            <a:srgbClr val="FF0000"/>
                          </a:solidFill>
                          <a:latin typeface="+mn-lt"/>
                          <a:cs typeface="Arial"/>
                        </a:rPr>
                        <a:t>Aegilops</a:t>
                      </a:r>
                      <a:r>
                        <a:rPr lang="en-US" sz="1200" dirty="0" smtClean="0">
                          <a:latin typeface="+mn-lt"/>
                          <a:cs typeface="Arial"/>
                        </a:rPr>
                        <a:t> Species Distribution: </a:t>
                      </a:r>
                      <a:r>
                        <a:rPr lang="en-US" sz="1200" dirty="0" err="1" smtClean="0">
                          <a:latin typeface="+mn-lt"/>
                          <a:cs typeface="Arial"/>
                        </a:rPr>
                        <a:t>Sympatry</a:t>
                      </a:r>
                      <a:r>
                        <a:rPr lang="en-US" sz="1200" dirty="0" smtClean="0">
                          <a:latin typeface="+mn-lt"/>
                          <a:cs typeface="Arial"/>
                        </a:rPr>
                        <a:t> of These Crop Wild Relatives with the Major European Crop </a:t>
                      </a:r>
                      <a:r>
                        <a:rPr lang="en-US" sz="1200" i="1" dirty="0" smtClean="0">
                          <a:latin typeface="+mn-lt"/>
                          <a:cs typeface="Arial"/>
                        </a:rPr>
                        <a:t>Triticum aestivum </a:t>
                      </a:r>
                      <a:r>
                        <a:rPr lang="en-US" sz="1200" dirty="0" smtClean="0">
                          <a:latin typeface="+mn-lt"/>
                          <a:cs typeface="Arial"/>
                        </a:rPr>
                        <a:t>and Conservation Issues. </a:t>
                      </a:r>
                      <a:r>
                        <a:rPr lang="en-US" sz="1200" i="1" dirty="0" smtClean="0">
                          <a:latin typeface="+mn-lt"/>
                          <a:cs typeface="Arial"/>
                        </a:rPr>
                        <a:t>PLoS One </a:t>
                      </a:r>
                      <a:r>
                        <a:rPr lang="en-US" sz="1200" dirty="0" smtClean="0">
                          <a:latin typeface="+mn-lt"/>
                          <a:cs typeface="Arial"/>
                        </a:rPr>
                        <a:t>11(4) e0153974. </a:t>
                      </a:r>
                      <a:r>
                        <a:rPr lang="en-US" sz="1200" dirty="0" smtClean="0">
                          <a:latin typeface="+mn-lt"/>
                          <a:cs typeface="Arial"/>
                          <a:hlinkClick r:id="rId3"/>
                        </a:rPr>
                        <a:t>doi:10.1371/journal.pone.0153974</a:t>
                      </a:r>
                      <a:endParaRPr lang="en-US" sz="1200" dirty="0" smtClean="0">
                        <a:latin typeface="+mn-lt"/>
                        <a:cs typeface="Arial"/>
                      </a:endParaRPr>
                    </a:p>
                  </a:txBody>
                  <a:tcPr marL="84163" marR="126244" marT="79400" marB="79400">
                    <a:solidFill>
                      <a:srgbClr val="D9D9D9"/>
                    </a:solidFill>
                  </a:tcPr>
                </a:tc>
              </a:tr>
              <a:tr h="999592">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1200"/>
                        </a:spcAft>
                        <a:buClrTx/>
                        <a:buSzTx/>
                        <a:buFontTx/>
                        <a:buNone/>
                        <a:tabLst/>
                        <a:defRPr/>
                      </a:pPr>
                      <a:r>
                        <a:rPr lang="en-US" sz="1200" dirty="0">
                          <a:latin typeface="+mn-lt"/>
                          <a:cs typeface="Arial"/>
                        </a:rPr>
                        <a:t> </a:t>
                      </a:r>
                      <a:r>
                        <a:rPr lang="en-US" sz="1200" dirty="0" err="1" smtClean="0">
                          <a:latin typeface="+mn-lt"/>
                          <a:cs typeface="Arial"/>
                        </a:rPr>
                        <a:t>Galluzzi</a:t>
                      </a:r>
                      <a:r>
                        <a:rPr lang="en-US" sz="1200" dirty="0" smtClean="0">
                          <a:latin typeface="+mn-lt"/>
                          <a:cs typeface="Arial"/>
                        </a:rPr>
                        <a:t>, G, Dufour, D, Thomas, E, van </a:t>
                      </a:r>
                      <a:r>
                        <a:rPr lang="en-US" sz="1200" dirty="0" err="1" smtClean="0">
                          <a:latin typeface="+mn-lt"/>
                          <a:cs typeface="Arial"/>
                        </a:rPr>
                        <a:t>Zonneveld</a:t>
                      </a:r>
                      <a:r>
                        <a:rPr lang="en-US" sz="1200" dirty="0" smtClean="0">
                          <a:latin typeface="+mn-lt"/>
                          <a:cs typeface="Arial"/>
                        </a:rPr>
                        <a:t>, M, Escobar Salamanca, AF, </a:t>
                      </a:r>
                      <a:r>
                        <a:rPr lang="en-US" sz="1200" dirty="0" err="1" smtClean="0">
                          <a:latin typeface="+mn-lt"/>
                          <a:cs typeface="Arial"/>
                        </a:rPr>
                        <a:t>Giraldo</a:t>
                      </a:r>
                      <a:r>
                        <a:rPr lang="en-US" sz="1200" dirty="0" smtClean="0">
                          <a:latin typeface="+mn-lt"/>
                          <a:cs typeface="Arial"/>
                        </a:rPr>
                        <a:t> Toro, A, … Gonzalez Mejia, A (2015). An Integrated Hypothesis on the Domestication of </a:t>
                      </a:r>
                      <a:r>
                        <a:rPr lang="en-US" sz="1200" dirty="0" err="1" smtClean="0">
                          <a:latin typeface="+mn-lt"/>
                          <a:cs typeface="Arial"/>
                        </a:rPr>
                        <a:t>Bactris</a:t>
                      </a:r>
                      <a:r>
                        <a:rPr lang="en-US" sz="1200" dirty="0" smtClean="0">
                          <a:latin typeface="+mn-lt"/>
                          <a:cs typeface="Arial"/>
                        </a:rPr>
                        <a:t> </a:t>
                      </a:r>
                      <a:r>
                        <a:rPr lang="en-US" sz="1200" dirty="0" err="1" smtClean="0">
                          <a:latin typeface="+mn-lt"/>
                          <a:cs typeface="Arial"/>
                        </a:rPr>
                        <a:t>gasipaes</a:t>
                      </a:r>
                      <a:r>
                        <a:rPr lang="en-US" sz="1200" dirty="0" smtClean="0">
                          <a:latin typeface="+mn-lt"/>
                          <a:cs typeface="Arial"/>
                        </a:rPr>
                        <a:t>. </a:t>
                      </a:r>
                      <a:r>
                        <a:rPr lang="en-US" sz="1200" i="1" dirty="0" smtClean="0">
                          <a:latin typeface="+mn-lt"/>
                          <a:cs typeface="Arial"/>
                        </a:rPr>
                        <a:t>PLoS One</a:t>
                      </a:r>
                      <a:r>
                        <a:rPr lang="en-US" sz="1200" dirty="0" smtClean="0">
                          <a:latin typeface="+mn-lt"/>
                          <a:cs typeface="Arial"/>
                        </a:rPr>
                        <a:t>, </a:t>
                      </a:r>
                      <a:r>
                        <a:rPr lang="en-US" sz="1200" i="1" dirty="0" smtClean="0">
                          <a:latin typeface="+mn-lt"/>
                          <a:cs typeface="Arial"/>
                        </a:rPr>
                        <a:t>10</a:t>
                      </a:r>
                      <a:r>
                        <a:rPr lang="en-US" sz="1200" dirty="0" smtClean="0">
                          <a:latin typeface="+mn-lt"/>
                          <a:cs typeface="Arial"/>
                        </a:rPr>
                        <a:t>(12), e0144644. </a:t>
                      </a:r>
                      <a:r>
                        <a:rPr lang="en-US" sz="1200" dirty="0" smtClean="0">
                          <a:latin typeface="+mn-lt"/>
                          <a:cs typeface="Arial"/>
                          <a:hlinkClick r:id="rId4"/>
                        </a:rPr>
                        <a:t>doi:10.1371/journal.pone.0144644</a:t>
                      </a:r>
                      <a:r>
                        <a:rPr lang="en-US" sz="1200" dirty="0" smtClean="0">
                          <a:latin typeface="+mn-lt"/>
                          <a:cs typeface="Arial"/>
                        </a:rPr>
                        <a:t>. Author countries: Colombia, Costa Rica. Crop: Peach palm (</a:t>
                      </a:r>
                      <a:r>
                        <a:rPr lang="en-US" sz="1200" i="1" dirty="0" err="1" smtClean="0">
                          <a:latin typeface="+mn-lt"/>
                          <a:cs typeface="Arial"/>
                        </a:rPr>
                        <a:t>Bactris</a:t>
                      </a:r>
                      <a:r>
                        <a:rPr lang="en-US" sz="1200" i="1" dirty="0" smtClean="0">
                          <a:latin typeface="+mn-lt"/>
                          <a:cs typeface="Arial"/>
                        </a:rPr>
                        <a:t> </a:t>
                      </a:r>
                      <a:r>
                        <a:rPr lang="en-US" sz="1200" i="1" dirty="0" err="1" smtClean="0">
                          <a:latin typeface="+mn-lt"/>
                          <a:cs typeface="Arial"/>
                        </a:rPr>
                        <a:t>gasipaes</a:t>
                      </a:r>
                      <a:r>
                        <a:rPr lang="en-US" sz="1200" dirty="0" smtClean="0">
                          <a:latin typeface="+mn-lt"/>
                          <a:cs typeface="Arial"/>
                        </a:rPr>
                        <a:t>) -- </a:t>
                      </a:r>
                      <a:r>
                        <a:rPr lang="en-US" sz="1200" dirty="0" smtClean="0">
                          <a:latin typeface="+mn-lt"/>
                          <a:cs typeface="Arial"/>
                          <a:hlinkClick r:id="rId5"/>
                        </a:rPr>
                        <a:t>GBIF News Story</a:t>
                      </a:r>
                      <a:endParaRPr lang="en-US" sz="1200" dirty="0" smtClean="0">
                        <a:latin typeface="+mn-lt"/>
                        <a:cs typeface="Arial"/>
                      </a:endParaRPr>
                    </a:p>
                  </a:txBody>
                  <a:tcPr marL="84163" marR="126244" marT="79400" marB="79400">
                    <a:solidFill>
                      <a:schemeClr val="bg1">
                        <a:lumMod val="95000"/>
                      </a:schemeClr>
                    </a:solidFill>
                  </a:tcPr>
                </a:tc>
              </a:tr>
              <a:tr h="780020">
                <a:tc>
                  <a:txBody>
                    <a:bodyPr/>
                    <a:lstStyle/>
                    <a:p>
                      <a:pPr marL="177800" indent="-177800">
                        <a:spcBef>
                          <a:spcPts val="0"/>
                        </a:spcBef>
                        <a:spcAft>
                          <a:spcPts val="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0"/>
                        </a:spcBef>
                        <a:spcAft>
                          <a:spcPts val="0"/>
                        </a:spcAft>
                        <a:buClrTx/>
                        <a:buSzTx/>
                        <a:buFontTx/>
                        <a:buNone/>
                        <a:tabLst/>
                        <a:defRPr/>
                      </a:pPr>
                      <a:r>
                        <a:rPr lang="en-US" sz="1200" dirty="0" smtClean="0">
                          <a:latin typeface="+mn-lt"/>
                          <a:cs typeface="Arial"/>
                        </a:rPr>
                        <a:t>Solberg, SØ and Chou, YY (2017) Conservation of Indigenous Vegetables from a Hotspot in Tropical Asia: What Did We Learn from Vavilov? </a:t>
                      </a:r>
                      <a:r>
                        <a:rPr lang="en-US" sz="1200" i="1" dirty="0" smtClean="0">
                          <a:latin typeface="+mn-lt"/>
                          <a:cs typeface="Arial"/>
                        </a:rPr>
                        <a:t>Frontiers in Plant Science</a:t>
                      </a:r>
                      <a:r>
                        <a:rPr lang="en-US" sz="1200" dirty="0" smtClean="0">
                          <a:latin typeface="+mn-lt"/>
                          <a:cs typeface="Arial"/>
                        </a:rPr>
                        <a:t>. </a:t>
                      </a:r>
                      <a:r>
                        <a:rPr lang="en-US" sz="1200" dirty="0" smtClean="0">
                          <a:latin typeface="+mn-lt"/>
                          <a:cs typeface="Arial"/>
                          <a:hlinkClick r:id="rId6"/>
                        </a:rPr>
                        <a:t>doi:10.3389/fpls.2016.01982</a:t>
                      </a:r>
                      <a:r>
                        <a:rPr lang="en-US" sz="1200" dirty="0" smtClean="0">
                          <a:latin typeface="+mn-lt"/>
                          <a:cs typeface="Arial"/>
                        </a:rPr>
                        <a:t> </a:t>
                      </a:r>
                      <a:r>
                        <a:rPr lang="en-US" sz="1200" i="1" dirty="0" smtClean="0">
                          <a:latin typeface="+mn-lt"/>
                          <a:cs typeface="Arial"/>
                        </a:rPr>
                        <a:t>Author country</a:t>
                      </a:r>
                      <a:r>
                        <a:rPr lang="en-US" sz="1200" dirty="0" smtClean="0">
                          <a:latin typeface="+mn-lt"/>
                          <a:cs typeface="Arial"/>
                        </a:rPr>
                        <a:t>: Taiwan. 108 787 species occurrence records used. Crop: Vegetables.</a:t>
                      </a:r>
                    </a:p>
                  </a:txBody>
                  <a:tcPr marL="84163" marR="126244" marT="79400" marB="79400">
                    <a:solidFill>
                      <a:schemeClr val="bg1">
                        <a:lumMod val="85000"/>
                      </a:schemeClr>
                    </a:solidFill>
                  </a:tcPr>
                </a:tc>
              </a:tr>
              <a:tr h="864096">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0"/>
                        </a:spcAft>
                        <a:buClrTx/>
                        <a:buSzTx/>
                        <a:buFontTx/>
                        <a:buNone/>
                        <a:tabLst/>
                        <a:defRPr/>
                      </a:pPr>
                      <a:r>
                        <a:rPr lang="en-US" sz="1200" dirty="0" err="1" smtClean="0">
                          <a:latin typeface="+mn-lt"/>
                          <a:cs typeface="Arial"/>
                        </a:rPr>
                        <a:t>Osawa</a:t>
                      </a:r>
                      <a:r>
                        <a:rPr lang="en-US" sz="1200" dirty="0" smtClean="0">
                          <a:latin typeface="+mn-lt"/>
                          <a:cs typeface="Arial"/>
                        </a:rPr>
                        <a:t> T, </a:t>
                      </a:r>
                      <a:r>
                        <a:rPr lang="en-US" sz="1200" dirty="0" err="1" smtClean="0">
                          <a:latin typeface="+mn-lt"/>
                          <a:cs typeface="Arial"/>
                        </a:rPr>
                        <a:t>Kohyama</a:t>
                      </a:r>
                      <a:r>
                        <a:rPr lang="en-US" sz="1200" dirty="0" smtClean="0">
                          <a:latin typeface="+mn-lt"/>
                          <a:cs typeface="Arial"/>
                        </a:rPr>
                        <a:t> K and </a:t>
                      </a:r>
                      <a:r>
                        <a:rPr lang="en-US" sz="1200" dirty="0" err="1" smtClean="0">
                          <a:latin typeface="+mn-lt"/>
                          <a:cs typeface="Arial"/>
                        </a:rPr>
                        <a:t>Mitsuhashi</a:t>
                      </a:r>
                      <a:r>
                        <a:rPr lang="en-US" sz="1200" dirty="0" smtClean="0">
                          <a:latin typeface="+mn-lt"/>
                          <a:cs typeface="Arial"/>
                        </a:rPr>
                        <a:t> H (2016) Trade-off relationship between modern agriculture and biodiversity: Heavy consolidation work has a long-term negative impact on plant species diversity. Land Use Policy. Elsevier BV, 78–84. Available at </a:t>
                      </a:r>
                      <a:r>
                        <a:rPr lang="en-US" sz="1200" dirty="0" smtClean="0">
                          <a:latin typeface="+mn-lt"/>
                          <a:cs typeface="Arial"/>
                          <a:hlinkClick r:id="rId7"/>
                        </a:rPr>
                        <a:t>doi:10.1016/j.landusepol.2016.02.001</a:t>
                      </a:r>
                      <a:r>
                        <a:rPr lang="en-US" sz="1200" dirty="0" smtClean="0">
                          <a:latin typeface="+mn-lt"/>
                          <a:cs typeface="Arial"/>
                        </a:rPr>
                        <a:t>. Author countries: Japan. 1000 species occurrence data records used.</a:t>
                      </a:r>
                    </a:p>
                  </a:txBody>
                  <a:tcPr marL="84163" marR="126244" marT="79400" marB="79400">
                    <a:solidFill>
                      <a:schemeClr val="bg1">
                        <a:lumMod val="95000"/>
                      </a:schemeClr>
                    </a:solidFill>
                  </a:tcPr>
                </a:tc>
              </a:tr>
              <a:tr h="763828">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1200"/>
                        </a:spcAft>
                        <a:buClrTx/>
                        <a:buSzTx/>
                        <a:buFontTx/>
                        <a:buNone/>
                        <a:tabLst/>
                        <a:defRPr/>
                      </a:pPr>
                      <a:r>
                        <a:rPr lang="en-US" sz="1200" dirty="0" smtClean="0">
                          <a:latin typeface="+mn-lt"/>
                          <a:cs typeface="Arial"/>
                        </a:rPr>
                        <a:t>Phillips, J., </a:t>
                      </a:r>
                      <a:r>
                        <a:rPr lang="en-US" sz="1200" dirty="0" err="1" smtClean="0">
                          <a:latin typeface="+mn-lt"/>
                          <a:cs typeface="Arial"/>
                        </a:rPr>
                        <a:t>Magos</a:t>
                      </a:r>
                      <a:r>
                        <a:rPr lang="en-US" sz="1200" dirty="0" smtClean="0">
                          <a:latin typeface="+mn-lt"/>
                          <a:cs typeface="Arial"/>
                        </a:rPr>
                        <a:t> Brehm, J., van </a:t>
                      </a:r>
                      <a:r>
                        <a:rPr lang="en-US" sz="1200" dirty="0" err="1" smtClean="0">
                          <a:latin typeface="+mn-lt"/>
                          <a:cs typeface="Arial"/>
                        </a:rPr>
                        <a:t>Oort</a:t>
                      </a:r>
                      <a:r>
                        <a:rPr lang="en-US" sz="1200" dirty="0" smtClean="0">
                          <a:latin typeface="+mn-lt"/>
                          <a:cs typeface="Arial"/>
                        </a:rPr>
                        <a:t>, B.,</a:t>
                      </a:r>
                      <a:r>
                        <a:rPr lang="en-US" sz="1200" baseline="0" dirty="0" smtClean="0">
                          <a:latin typeface="+mn-lt"/>
                          <a:cs typeface="Arial"/>
                        </a:rPr>
                        <a:t> </a:t>
                      </a:r>
                      <a:r>
                        <a:rPr lang="en-US" sz="1200" b="1" baseline="0" dirty="0" smtClean="0">
                          <a:solidFill>
                            <a:srgbClr val="0000FF"/>
                          </a:solidFill>
                          <a:latin typeface="+mn-lt"/>
                          <a:cs typeface="Arial"/>
                        </a:rPr>
                        <a:t>Asdal, </a:t>
                      </a:r>
                      <a:r>
                        <a:rPr lang="en-US" sz="1200" b="1" baseline="0" dirty="0" err="1" smtClean="0">
                          <a:solidFill>
                            <a:srgbClr val="0000FF"/>
                          </a:solidFill>
                          <a:latin typeface="+mn-lt"/>
                          <a:cs typeface="Arial"/>
                        </a:rPr>
                        <a:t>Å</a:t>
                      </a:r>
                      <a:r>
                        <a:rPr lang="en-US" sz="1200" baseline="0" dirty="0" smtClean="0">
                          <a:latin typeface="+mn-lt"/>
                          <a:cs typeface="Arial"/>
                        </a:rPr>
                        <a:t>., </a:t>
                      </a:r>
                      <a:r>
                        <a:rPr lang="en-US" sz="1200" b="1" baseline="0" dirty="0" smtClean="0">
                          <a:solidFill>
                            <a:srgbClr val="0000FF"/>
                          </a:solidFill>
                          <a:latin typeface="+mn-lt"/>
                          <a:cs typeface="Arial"/>
                        </a:rPr>
                        <a:t>Rasmussen, M</a:t>
                      </a:r>
                      <a:r>
                        <a:rPr lang="en-US" sz="1200" baseline="0" dirty="0" smtClean="0">
                          <a:latin typeface="+mn-lt"/>
                          <a:cs typeface="Arial"/>
                        </a:rPr>
                        <a:t>., &amp; Maxted, N.</a:t>
                      </a:r>
                      <a:r>
                        <a:rPr lang="en-US" sz="1200" dirty="0" smtClean="0">
                          <a:latin typeface="+mn-lt"/>
                          <a:cs typeface="Arial"/>
                        </a:rPr>
                        <a:t> (2017) Climate change and national crop wild relative conservation planning. </a:t>
                      </a:r>
                      <a:r>
                        <a:rPr lang="en-US" sz="1200" i="1" dirty="0" err="1" smtClean="0">
                          <a:latin typeface="+mn-lt"/>
                          <a:cs typeface="Arial"/>
                        </a:rPr>
                        <a:t>Ambio</a:t>
                      </a:r>
                      <a:r>
                        <a:rPr lang="en-US" sz="1200" dirty="0" smtClean="0">
                          <a:latin typeface="+mn-lt"/>
                          <a:cs typeface="Arial"/>
                        </a:rPr>
                        <a:t> 1-14. First Online 18 February 2017 </a:t>
                      </a:r>
                      <a:r>
                        <a:rPr lang="en-US" sz="1200" dirty="0" smtClean="0">
                          <a:latin typeface="+mn-lt"/>
                          <a:cs typeface="Arial"/>
                          <a:hlinkClick r:id="rId8"/>
                        </a:rPr>
                        <a:t>doi:10.1007/s13280-017-0905-y </a:t>
                      </a:r>
                      <a:r>
                        <a:rPr lang="en-US" sz="1200" dirty="0" smtClean="0">
                          <a:latin typeface="+mn-lt"/>
                          <a:cs typeface="Arial"/>
                        </a:rPr>
                        <a:t>Author countries: UK, </a:t>
                      </a:r>
                      <a:r>
                        <a:rPr lang="en-US" sz="1200" b="0" dirty="0" smtClean="0">
                          <a:latin typeface="+mn-lt"/>
                          <a:cs typeface="Arial"/>
                        </a:rPr>
                        <a:t>Norway</a:t>
                      </a:r>
                    </a:p>
                  </a:txBody>
                  <a:tcPr marL="84163" marR="126244" marT="79400" marB="79400">
                    <a:solidFill>
                      <a:srgbClr val="D9D9D9"/>
                    </a:solidFill>
                  </a:tcPr>
                </a:tc>
              </a:tr>
              <a:tr h="820348">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0"/>
                        </a:spcAft>
                        <a:buClrTx/>
                        <a:buSzTx/>
                        <a:buFontTx/>
                        <a:buNone/>
                        <a:tabLst/>
                        <a:defRPr/>
                      </a:pPr>
                      <a:r>
                        <a:rPr lang="en-US" sz="1200" dirty="0" smtClean="0">
                          <a:latin typeface="+mn-lt"/>
                          <a:cs typeface="Arial"/>
                        </a:rPr>
                        <a:t>Phillips J, Asdal </a:t>
                      </a:r>
                      <a:r>
                        <a:rPr lang="en-US" sz="1200" dirty="0" err="1" smtClean="0">
                          <a:latin typeface="+mn-lt"/>
                          <a:cs typeface="Arial"/>
                        </a:rPr>
                        <a:t>Å</a:t>
                      </a:r>
                      <a:r>
                        <a:rPr lang="en-US" sz="1200" dirty="0" smtClean="0">
                          <a:latin typeface="+mn-lt"/>
                          <a:cs typeface="Arial"/>
                        </a:rPr>
                        <a:t>, Brehm JM, Rasmussen M, and Maxted N (2016) </a:t>
                      </a:r>
                      <a:r>
                        <a:rPr lang="en-US" sz="1200" i="1" dirty="0" smtClean="0">
                          <a:latin typeface="+mn-lt"/>
                          <a:cs typeface="Arial"/>
                        </a:rPr>
                        <a:t>In situ </a:t>
                      </a:r>
                      <a:r>
                        <a:rPr lang="en-US" sz="1200" dirty="0" smtClean="0">
                          <a:latin typeface="+mn-lt"/>
                          <a:cs typeface="Arial"/>
                        </a:rPr>
                        <a:t>and </a:t>
                      </a:r>
                      <a:r>
                        <a:rPr lang="en-US" sz="1200" i="1" dirty="0" smtClean="0">
                          <a:latin typeface="+mn-lt"/>
                          <a:cs typeface="Arial"/>
                        </a:rPr>
                        <a:t>ex situ </a:t>
                      </a:r>
                      <a:r>
                        <a:rPr lang="en-US" sz="1200" dirty="0" smtClean="0">
                          <a:latin typeface="+mn-lt"/>
                          <a:cs typeface="Arial"/>
                        </a:rPr>
                        <a:t>diversity analysis of priority crop wild relatives in Norway. </a:t>
                      </a:r>
                      <a:r>
                        <a:rPr lang="en-US" sz="1200" i="1" dirty="0" smtClean="0">
                          <a:latin typeface="+mn-lt"/>
                          <a:cs typeface="Arial"/>
                        </a:rPr>
                        <a:t>Diversity and distributions </a:t>
                      </a:r>
                      <a:r>
                        <a:rPr lang="en-US" sz="1200" dirty="0" smtClean="0">
                          <a:latin typeface="+mn-lt"/>
                          <a:cs typeface="Arial"/>
                        </a:rPr>
                        <a:t>22(11): 1112-1126. </a:t>
                      </a:r>
                      <a:r>
                        <a:rPr lang="en-US" sz="1200" dirty="0" smtClean="0">
                          <a:latin typeface="+mn-lt"/>
                          <a:cs typeface="Arial"/>
                          <a:hlinkClick r:id="rId9"/>
                        </a:rPr>
                        <a:t>doi:10.1111/ddi.12470</a:t>
                      </a:r>
                      <a:r>
                        <a:rPr lang="en-US" sz="1200" dirty="0" smtClean="0">
                          <a:latin typeface="+mn-lt"/>
                          <a:cs typeface="Arial"/>
                        </a:rPr>
                        <a:t>. Author countries: United Kingdom, Portugal, Norway.</a:t>
                      </a:r>
                    </a:p>
                  </a:txBody>
                  <a:tcPr marL="84163" marR="126244" marT="79400" marB="79400">
                    <a:solidFill>
                      <a:schemeClr val="bg1">
                        <a:lumMod val="95000"/>
                      </a:schemeClr>
                    </a:solidFill>
                  </a:tcPr>
                </a:tc>
              </a:tr>
            </a:tbl>
          </a:graphicData>
        </a:graphic>
      </p:graphicFrame>
      <p:sp>
        <p:nvSpPr>
          <p:cNvPr id="27" name="Title 7"/>
          <p:cNvSpPr txBox="1">
            <a:spLocks/>
          </p:cNvSpPr>
          <p:nvPr/>
        </p:nvSpPr>
        <p:spPr>
          <a:xfrm rot="16200000">
            <a:off x="-3557008" y="3489224"/>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dirty="0">
                <a:solidFill>
                  <a:srgbClr val="FDB002">
                    <a:alpha val="32000"/>
                  </a:srgbClr>
                </a:solidFill>
              </a:rPr>
              <a:t>data access and use</a:t>
            </a:r>
          </a:p>
        </p:txBody>
      </p:sp>
      <p:sp>
        <p:nvSpPr>
          <p:cNvPr id="5" name="Rectangle 4"/>
          <p:cNvSpPr/>
          <p:nvPr/>
        </p:nvSpPr>
        <p:spPr>
          <a:xfrm>
            <a:off x="603005" y="3658262"/>
            <a:ext cx="2515160" cy="369332"/>
          </a:xfrm>
          <a:prstGeom prst="rect">
            <a:avLst/>
          </a:prstGeom>
        </p:spPr>
        <p:txBody>
          <a:bodyPr wrap="square">
            <a:spAutoFit/>
          </a:bodyPr>
          <a:lstStyle/>
          <a:p>
            <a:r>
              <a:rPr lang="en-US" sz="900" dirty="0" smtClean="0">
                <a:hlinkClick r:id="rId10"/>
              </a:rPr>
              <a:t>Aegilops </a:t>
            </a:r>
            <a:r>
              <a:rPr lang="en-US" sz="900" dirty="0" err="1">
                <a:hlinkClick r:id="rId10"/>
              </a:rPr>
              <a:t>cylindrica</a:t>
            </a:r>
            <a:r>
              <a:rPr lang="en-US" sz="900" dirty="0">
                <a:hlinkClick r:id="rId10"/>
              </a:rPr>
              <a:t> </a:t>
            </a:r>
            <a:r>
              <a:rPr lang="en-US" sz="900" dirty="0"/>
              <a:t>roadside in </a:t>
            </a:r>
            <a:r>
              <a:rPr lang="en-US" sz="900" dirty="0" smtClean="0"/>
              <a:t>Montana by </a:t>
            </a:r>
            <a:r>
              <a:rPr lang="en-US" sz="900" dirty="0"/>
              <a:t> </a:t>
            </a:r>
            <a:r>
              <a:rPr lang="en-US" sz="900" dirty="0" smtClean="0">
                <a:hlinkClick r:id="rId11"/>
              </a:rPr>
              <a:t>Matt Lavin</a:t>
            </a:r>
            <a:r>
              <a:rPr lang="en-US" sz="900" dirty="0"/>
              <a:t> licensed under </a:t>
            </a:r>
            <a:r>
              <a:rPr lang="en-US" sz="900" dirty="0">
                <a:hlinkClick r:id="rId12"/>
              </a:rPr>
              <a:t>CC BY 2.0</a:t>
            </a:r>
            <a:r>
              <a:rPr lang="en-US" sz="900" dirty="0"/>
              <a:t>.</a:t>
            </a:r>
          </a:p>
        </p:txBody>
      </p:sp>
      <p:pic>
        <p:nvPicPr>
          <p:cNvPr id="28" name="Picture 27" descr="8701507150_2d18ed57ba_o copy.jpg"/>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612542" y="4231405"/>
            <a:ext cx="2505622" cy="2505622"/>
          </a:xfrm>
          <a:prstGeom prst="rect">
            <a:avLst/>
          </a:prstGeom>
        </p:spPr>
      </p:pic>
      <p:sp>
        <p:nvSpPr>
          <p:cNvPr id="29" name="Rectangle 28"/>
          <p:cNvSpPr/>
          <p:nvPr/>
        </p:nvSpPr>
        <p:spPr>
          <a:xfrm>
            <a:off x="593642" y="6733544"/>
            <a:ext cx="2524521" cy="369332"/>
          </a:xfrm>
          <a:prstGeom prst="rect">
            <a:avLst/>
          </a:prstGeom>
        </p:spPr>
        <p:txBody>
          <a:bodyPr wrap="square">
            <a:spAutoFit/>
          </a:bodyPr>
          <a:lstStyle/>
          <a:p>
            <a:r>
              <a:rPr lang="en-US" sz="900" dirty="0" smtClean="0">
                <a:hlinkClick r:id="rId14"/>
              </a:rPr>
              <a:t>Peach </a:t>
            </a:r>
            <a:r>
              <a:rPr lang="en-US" sz="900" dirty="0">
                <a:hlinkClick r:id="rId14"/>
              </a:rPr>
              <a:t>palm </a:t>
            </a:r>
            <a:r>
              <a:rPr lang="en-US" sz="900" dirty="0"/>
              <a:t>(</a:t>
            </a:r>
            <a:r>
              <a:rPr lang="en-US" sz="900" dirty="0" err="1"/>
              <a:t>Bactris</a:t>
            </a:r>
            <a:r>
              <a:rPr lang="en-US" sz="900" dirty="0"/>
              <a:t> </a:t>
            </a:r>
            <a:r>
              <a:rPr lang="en-US" sz="900" dirty="0" err="1"/>
              <a:t>gasipaes</a:t>
            </a:r>
            <a:r>
              <a:rPr lang="en-US" sz="900" dirty="0"/>
              <a:t>) by </a:t>
            </a:r>
            <a:r>
              <a:rPr lang="en-US" sz="900" dirty="0">
                <a:hlinkClick r:id="rId15"/>
              </a:rPr>
              <a:t>CIFOR </a:t>
            </a:r>
            <a:r>
              <a:rPr lang="en-US" sz="900" dirty="0"/>
              <a:t>licensed under CC BY-NC 2.0</a:t>
            </a:r>
          </a:p>
        </p:txBody>
      </p:sp>
      <p:pic>
        <p:nvPicPr>
          <p:cNvPr id="12" name="Picture 11" descr="Screen Shot 2017-03-13 at 13.30.56 .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12542" y="1117129"/>
            <a:ext cx="2505622" cy="2505622"/>
          </a:xfrm>
          <a:prstGeom prst="rect">
            <a:avLst/>
          </a:prstGeom>
        </p:spPr>
      </p:pic>
      <p:sp>
        <p:nvSpPr>
          <p:cNvPr id="10" name="Rectangle 9"/>
          <p:cNvSpPr/>
          <p:nvPr/>
        </p:nvSpPr>
        <p:spPr>
          <a:xfrm>
            <a:off x="3616127" y="6841018"/>
            <a:ext cx="6768752" cy="369332"/>
          </a:xfrm>
          <a:prstGeom prst="rect">
            <a:avLst/>
          </a:prstGeom>
        </p:spPr>
        <p:txBody>
          <a:bodyPr wrap="square">
            <a:spAutoFit/>
          </a:bodyPr>
          <a:lstStyle/>
          <a:p>
            <a:pPr algn="r"/>
            <a:r>
              <a:rPr lang="en-US" dirty="0" smtClean="0">
                <a:hlinkClick r:id="rId17"/>
              </a:rPr>
              <a:t>http</a:t>
            </a:r>
            <a:r>
              <a:rPr lang="en-US" dirty="0">
                <a:hlinkClick r:id="rId17"/>
              </a:rPr>
              <a:t>://www.gbif.org/newsroom/uses/agriculture</a:t>
            </a:r>
            <a:r>
              <a:rPr lang="en-US" dirty="0"/>
              <a:t> </a:t>
            </a:r>
          </a:p>
        </p:txBody>
      </p:sp>
      <p:sp>
        <p:nvSpPr>
          <p:cNvPr id="13" name="Title 7"/>
          <p:cNvSpPr>
            <a:spLocks noGrp="1"/>
          </p:cNvSpPr>
          <p:nvPr>
            <p:ph type="title"/>
          </p:nvPr>
        </p:nvSpPr>
        <p:spPr>
          <a:xfrm>
            <a:off x="612541" y="302868"/>
            <a:ext cx="9772337" cy="886269"/>
          </a:xfrm>
        </p:spPr>
        <p:txBody>
          <a:bodyPr>
            <a:normAutofit/>
          </a:bodyPr>
          <a:lstStyle/>
          <a:p>
            <a:pPr algn="l"/>
            <a:r>
              <a:rPr lang="en-US" b="1" dirty="0"/>
              <a:t>Featured </a:t>
            </a:r>
            <a:r>
              <a:rPr lang="en-US" b="1" dirty="0" smtClean="0"/>
              <a:t>research - </a:t>
            </a:r>
            <a:r>
              <a:rPr lang="en-US" dirty="0" smtClean="0"/>
              <a:t>Agriculture</a:t>
            </a:r>
            <a:r>
              <a:rPr lang="en-US" b="1" dirty="0"/>
              <a:t/>
            </a:r>
            <a:br>
              <a:rPr lang="en-US" b="1" dirty="0"/>
            </a:br>
            <a:endParaRPr lang="en-US" sz="2300" i="1" dirty="0">
              <a:solidFill>
                <a:srgbClr val="FDB002"/>
              </a:solidFill>
              <a:latin typeface="Arial Narrow"/>
              <a:cs typeface="Arial Narrow"/>
            </a:endParaRPr>
          </a:p>
        </p:txBody>
      </p:sp>
    </p:spTree>
    <p:extLst>
      <p:ext uri="{BB962C8B-B14F-4D97-AF65-F5344CB8AC3E}">
        <p14:creationId xmlns:p14="http://schemas.microsoft.com/office/powerpoint/2010/main" val="1986539276"/>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3-10 at 14.36.18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356" y="0"/>
            <a:ext cx="7487565" cy="7562850"/>
          </a:xfrm>
          <a:prstGeom prst="rect">
            <a:avLst/>
          </a:prstGeom>
          <a:ln>
            <a:solidFill>
              <a:schemeClr val="bg1">
                <a:lumMod val="75000"/>
              </a:schemeClr>
            </a:solidFill>
          </a:ln>
        </p:spPr>
      </p:pic>
      <p:pic>
        <p:nvPicPr>
          <p:cNvPr id="6" name="Picture 5" descr="logo.png">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89911" y="397049"/>
            <a:ext cx="1859981" cy="1859981"/>
          </a:xfrm>
          <a:prstGeom prst="rect">
            <a:avLst/>
          </a:prstGeom>
        </p:spPr>
      </p:pic>
      <p:sp>
        <p:nvSpPr>
          <p:cNvPr id="7" name="Rectangle 6"/>
          <p:cNvSpPr/>
          <p:nvPr/>
        </p:nvSpPr>
        <p:spPr>
          <a:xfrm>
            <a:off x="7792591" y="2629297"/>
            <a:ext cx="2602672" cy="3293209"/>
          </a:xfrm>
          <a:prstGeom prst="rect">
            <a:avLst/>
          </a:prstGeom>
        </p:spPr>
        <p:txBody>
          <a:bodyPr wrap="square">
            <a:spAutoFit/>
          </a:bodyPr>
          <a:lstStyle/>
          <a:p>
            <a:pPr algn="r"/>
            <a:r>
              <a:rPr lang="en-US" dirty="0" smtClean="0"/>
              <a:t>The Global </a:t>
            </a:r>
            <a:r>
              <a:rPr lang="en-US" dirty="0"/>
              <a:t>Crop Wild Relative </a:t>
            </a:r>
            <a:r>
              <a:rPr lang="en-US" b="1" dirty="0" smtClean="0"/>
              <a:t>Occurrence</a:t>
            </a:r>
            <a:r>
              <a:rPr lang="en-US" dirty="0" smtClean="0"/>
              <a:t> Database include data from hundreds of data sources </a:t>
            </a:r>
            <a:r>
              <a:rPr lang="mr-IN" dirty="0" smtClean="0"/>
              <a:t>–</a:t>
            </a:r>
            <a:r>
              <a:rPr lang="en-US" dirty="0" smtClean="0"/>
              <a:t> including GBIF</a:t>
            </a:r>
          </a:p>
          <a:p>
            <a:pPr algn="r"/>
            <a:endParaRPr lang="en-US" dirty="0"/>
          </a:p>
          <a:p>
            <a:pPr algn="r"/>
            <a:r>
              <a:rPr lang="en-US" dirty="0" smtClean="0"/>
              <a:t>The CWR Database is again published in GBIF </a:t>
            </a:r>
          </a:p>
          <a:p>
            <a:pPr algn="r"/>
            <a:r>
              <a:rPr lang="en-US" sz="1600" dirty="0" smtClean="0"/>
              <a:t>(</a:t>
            </a:r>
            <a:r>
              <a:rPr lang="en-US" sz="1600" i="1" dirty="0" smtClean="0"/>
              <a:t>excluding the data records originating from GBIF</a:t>
            </a:r>
            <a:r>
              <a:rPr lang="en-US" sz="1600" dirty="0" smtClean="0"/>
              <a:t>)</a:t>
            </a:r>
          </a:p>
          <a:p>
            <a:pPr algn="r"/>
            <a:endParaRPr lang="en-US" sz="1600" dirty="0" smtClean="0"/>
          </a:p>
          <a:p>
            <a:pPr algn="r"/>
            <a:r>
              <a:rPr lang="en-US" sz="1600" dirty="0" smtClean="0">
                <a:hlinkClick r:id="rId7"/>
              </a:rPr>
              <a:t>doi:10.15468</a:t>
            </a:r>
            <a:r>
              <a:rPr lang="en-US" sz="1600" dirty="0">
                <a:hlinkClick r:id="rId7"/>
              </a:rPr>
              <a:t>/</a:t>
            </a:r>
            <a:r>
              <a:rPr lang="en-US" sz="1600" dirty="0" smtClean="0">
                <a:hlinkClick r:id="rId7"/>
              </a:rPr>
              <a:t>jyrthk</a:t>
            </a:r>
            <a:endParaRPr lang="en-US" sz="1600" dirty="0"/>
          </a:p>
        </p:txBody>
      </p:sp>
      <p:sp>
        <p:nvSpPr>
          <p:cNvPr id="2" name="Rectangle 1"/>
          <p:cNvSpPr/>
          <p:nvPr/>
        </p:nvSpPr>
        <p:spPr>
          <a:xfrm>
            <a:off x="7936607" y="6517729"/>
            <a:ext cx="2461965" cy="769441"/>
          </a:xfrm>
          <a:prstGeom prst="rect">
            <a:avLst/>
          </a:prstGeom>
        </p:spPr>
        <p:txBody>
          <a:bodyPr wrap="square">
            <a:spAutoFit/>
          </a:bodyPr>
          <a:lstStyle/>
          <a:p>
            <a:pPr algn="r"/>
            <a:r>
              <a:rPr lang="en-US" sz="1100" dirty="0"/>
              <a:t>Vincent </a:t>
            </a:r>
            <a:r>
              <a:rPr lang="en-US" sz="1100" dirty="0" smtClean="0"/>
              <a:t> </a:t>
            </a:r>
            <a:r>
              <a:rPr lang="en-US" sz="1100" i="1" dirty="0" smtClean="0"/>
              <a:t>et </a:t>
            </a:r>
            <a:r>
              <a:rPr lang="en-US" sz="1100" i="1" dirty="0" err="1" smtClean="0"/>
              <a:t>al</a:t>
            </a:r>
            <a:r>
              <a:rPr lang="en-US" sz="1100" dirty="0" err="1" smtClean="0"/>
              <a:t>.N</a:t>
            </a:r>
            <a:r>
              <a:rPr lang="en-US" sz="1100" dirty="0" smtClean="0"/>
              <a:t> </a:t>
            </a:r>
            <a:r>
              <a:rPr lang="en-US" sz="1100" dirty="0"/>
              <a:t>(2013). A prioritized crop wild relative inventory to help underpin global food security</a:t>
            </a:r>
            <a:r>
              <a:rPr lang="en-US" sz="1100" dirty="0" smtClean="0"/>
              <a:t>. </a:t>
            </a:r>
            <a:r>
              <a:rPr lang="en-US" sz="1100" dirty="0"/>
              <a:t>doi:10.1016/j.biocon.2013.08.011</a:t>
            </a:r>
          </a:p>
        </p:txBody>
      </p:sp>
    </p:spTree>
    <p:extLst>
      <p:ext uri="{BB962C8B-B14F-4D97-AF65-F5344CB8AC3E}">
        <p14:creationId xmlns:p14="http://schemas.microsoft.com/office/powerpoint/2010/main" val="2659324892"/>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8575" y="3877821"/>
            <a:ext cx="2597310" cy="2893099"/>
          </a:xfrm>
          <a:prstGeom prst="rect">
            <a:avLst/>
          </a:prstGeom>
        </p:spPr>
        <p:txBody>
          <a:bodyPr wrap="square">
            <a:spAutoFit/>
          </a:bodyPr>
          <a:lstStyle/>
          <a:p>
            <a:pPr algn="r"/>
            <a:r>
              <a:rPr lang="en-US" dirty="0" smtClean="0"/>
              <a:t>The Nordic Crop Wild Relative (CWR) </a:t>
            </a:r>
            <a:r>
              <a:rPr lang="en-US" b="1" dirty="0" smtClean="0"/>
              <a:t>Checklist</a:t>
            </a:r>
            <a:r>
              <a:rPr lang="en-US" dirty="0" smtClean="0"/>
              <a:t> is published in GBIF</a:t>
            </a:r>
          </a:p>
          <a:p>
            <a:pPr algn="r"/>
            <a:endParaRPr lang="en-US" sz="1600" dirty="0"/>
          </a:p>
          <a:p>
            <a:pPr algn="r"/>
            <a:r>
              <a:rPr lang="sk-SK" sz="1600" dirty="0">
                <a:hlinkClick r:id="rId2"/>
              </a:rPr>
              <a:t>doi:10.15468/itkype</a:t>
            </a:r>
            <a:endParaRPr lang="en-US" sz="1600" dirty="0"/>
          </a:p>
          <a:p>
            <a:pPr algn="r"/>
            <a:endParaRPr lang="en-US" sz="1600" dirty="0" smtClean="0"/>
          </a:p>
          <a:p>
            <a:pPr algn="r"/>
            <a:endParaRPr lang="en-US" sz="1600" dirty="0" smtClean="0"/>
          </a:p>
          <a:p>
            <a:pPr algn="r"/>
            <a:endParaRPr lang="en-US" sz="1600" dirty="0"/>
          </a:p>
          <a:p>
            <a:pPr algn="r"/>
            <a:r>
              <a:rPr lang="en-US" sz="1600" dirty="0" smtClean="0"/>
              <a:t>Nordic CWR conservation priorities are developed using GBIF-mediated data.</a:t>
            </a:r>
          </a:p>
        </p:txBody>
      </p:sp>
      <p:pic>
        <p:nvPicPr>
          <p:cNvPr id="5" name="Picture 4" descr="NordGen icon.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2631" y="380017"/>
            <a:ext cx="1992635" cy="1992635"/>
          </a:xfrm>
          <a:prstGeom prst="rect">
            <a:avLst/>
          </a:prstGeom>
        </p:spPr>
      </p:pic>
      <p:pic>
        <p:nvPicPr>
          <p:cNvPr id="6" name="Picture 5" descr="NordGen nam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24639" y="2593247"/>
            <a:ext cx="1864757" cy="516897"/>
          </a:xfrm>
          <a:prstGeom prst="rect">
            <a:avLst/>
          </a:prstGeom>
        </p:spPr>
      </p:pic>
      <p:pic>
        <p:nvPicPr>
          <p:cNvPr id="7" name="Picture 6" descr="Screen Shot 2017-03-10 at 15.03.44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7288536" cy="7562850"/>
          </a:xfrm>
          <a:prstGeom prst="rect">
            <a:avLst/>
          </a:prstGeom>
        </p:spPr>
      </p:pic>
    </p:spTree>
    <p:extLst>
      <p:ext uri="{BB962C8B-B14F-4D97-AF65-F5344CB8AC3E}">
        <p14:creationId xmlns:p14="http://schemas.microsoft.com/office/powerpoint/2010/main" val="2641437842"/>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752" y="6863994"/>
            <a:ext cx="5847879" cy="646331"/>
          </a:xfrm>
          <a:prstGeom prst="rect">
            <a:avLst/>
          </a:prstGeom>
        </p:spPr>
        <p:txBody>
          <a:bodyPr wrap="square">
            <a:spAutoFit/>
          </a:bodyPr>
          <a:lstStyle/>
          <a:p>
            <a:r>
              <a:rPr lang="en-US" sz="1200" b="1" dirty="0" smtClean="0"/>
              <a:t>Figure</a:t>
            </a:r>
            <a:r>
              <a:rPr lang="en-US" sz="1200" dirty="0" smtClean="0"/>
              <a:t>. The </a:t>
            </a:r>
            <a:r>
              <a:rPr lang="en-US" sz="1200" dirty="0"/>
              <a:t>average predicted taxon richness of 187 priority CWR in Norway under RCP 2.6 for the years </a:t>
            </a:r>
            <a:r>
              <a:rPr lang="en-US" sz="1200" b="1" dirty="0"/>
              <a:t>a</a:t>
            </a:r>
            <a:r>
              <a:rPr lang="en-US" sz="1200" dirty="0"/>
              <a:t> 2030, </a:t>
            </a:r>
            <a:r>
              <a:rPr lang="en-US" sz="1200" b="1" dirty="0"/>
              <a:t>b</a:t>
            </a:r>
            <a:r>
              <a:rPr lang="en-US" sz="1200" dirty="0"/>
              <a:t> 2050, </a:t>
            </a:r>
            <a:r>
              <a:rPr lang="en-US" sz="1200" b="1" dirty="0"/>
              <a:t>c</a:t>
            </a:r>
            <a:r>
              <a:rPr lang="en-US" sz="1200" dirty="0"/>
              <a:t> 2070, </a:t>
            </a:r>
            <a:r>
              <a:rPr lang="en-US" sz="1200" b="1" dirty="0"/>
              <a:t>d</a:t>
            </a:r>
            <a:r>
              <a:rPr lang="en-US" sz="1200" dirty="0"/>
              <a:t> 2080. Raster grid cell size 0.0416, approximately equal to 4 × 8 </a:t>
            </a:r>
            <a:r>
              <a:rPr lang="en-US" sz="1200" dirty="0" smtClean="0"/>
              <a:t>km</a:t>
            </a:r>
            <a:r>
              <a:rPr lang="en-US" sz="1200" baseline="30000" dirty="0" smtClean="0"/>
              <a:t>2</a:t>
            </a:r>
            <a:r>
              <a:rPr lang="en-US" sz="1200" dirty="0" smtClean="0"/>
              <a:t>  (Philips </a:t>
            </a:r>
            <a:r>
              <a:rPr lang="en-US" sz="1200" i="1" dirty="0" smtClean="0"/>
              <a:t>et al</a:t>
            </a:r>
            <a:r>
              <a:rPr lang="en-US" sz="1200" dirty="0" smtClean="0"/>
              <a:t>. 2017)</a:t>
            </a:r>
            <a:endParaRPr lang="en-US" sz="1200" dirty="0"/>
          </a:p>
        </p:txBody>
      </p:sp>
      <p:sp>
        <p:nvSpPr>
          <p:cNvPr id="6" name="Rectangle 5"/>
          <p:cNvSpPr/>
          <p:nvPr/>
        </p:nvSpPr>
        <p:spPr>
          <a:xfrm>
            <a:off x="6097714" y="1954909"/>
            <a:ext cx="4012179" cy="4062650"/>
          </a:xfrm>
          <a:prstGeom prst="rect">
            <a:avLst/>
          </a:prstGeom>
        </p:spPr>
        <p:txBody>
          <a:bodyPr wrap="square">
            <a:spAutoFit/>
          </a:bodyPr>
          <a:lstStyle/>
          <a:p>
            <a:r>
              <a:rPr lang="en-US" sz="2400" b="1" dirty="0" smtClean="0">
                <a:solidFill>
                  <a:srgbClr val="008000"/>
                </a:solidFill>
              </a:rPr>
              <a:t>CWR </a:t>
            </a:r>
            <a:r>
              <a:rPr lang="en-US" sz="2400" b="1" dirty="0" smtClean="0">
                <a:solidFill>
                  <a:srgbClr val="008000"/>
                </a:solidFill>
              </a:rPr>
              <a:t>conservation in Norway</a:t>
            </a:r>
            <a:endParaRPr lang="en-US" sz="2400" b="1" dirty="0" smtClean="0">
              <a:solidFill>
                <a:srgbClr val="008000"/>
              </a:solidFill>
            </a:endParaRPr>
          </a:p>
          <a:p>
            <a:endParaRPr lang="en-US" dirty="0" smtClean="0"/>
          </a:p>
          <a:p>
            <a:r>
              <a:rPr lang="en-US" dirty="0" smtClean="0"/>
              <a:t>Development of a conservation plan for Crop Wild Relatives in Norway with extracted CWR species occurrence data points from GBIF.</a:t>
            </a:r>
          </a:p>
          <a:p>
            <a:endParaRPr lang="en-US" dirty="0"/>
          </a:p>
          <a:p>
            <a:endParaRPr lang="en-US" dirty="0" smtClean="0"/>
          </a:p>
          <a:p>
            <a:r>
              <a:rPr lang="en-US" sz="1200" dirty="0">
                <a:solidFill>
                  <a:srgbClr val="000000"/>
                </a:solidFill>
              </a:rPr>
              <a:t>Phillips, J., </a:t>
            </a:r>
            <a:r>
              <a:rPr lang="en-US" sz="1200" dirty="0" err="1">
                <a:solidFill>
                  <a:srgbClr val="000000"/>
                </a:solidFill>
              </a:rPr>
              <a:t>Magos</a:t>
            </a:r>
            <a:r>
              <a:rPr lang="en-US" sz="1200" dirty="0">
                <a:solidFill>
                  <a:srgbClr val="000000"/>
                </a:solidFill>
              </a:rPr>
              <a:t> Brehm, J., van </a:t>
            </a:r>
            <a:r>
              <a:rPr lang="en-US" sz="1200" dirty="0" err="1">
                <a:solidFill>
                  <a:srgbClr val="000000"/>
                </a:solidFill>
              </a:rPr>
              <a:t>Oort</a:t>
            </a:r>
            <a:r>
              <a:rPr lang="en-US" sz="1200" dirty="0">
                <a:solidFill>
                  <a:srgbClr val="000000"/>
                </a:solidFill>
              </a:rPr>
              <a:t>, B. Asdal, </a:t>
            </a:r>
            <a:r>
              <a:rPr lang="en-US" sz="1200" dirty="0" err="1">
                <a:solidFill>
                  <a:srgbClr val="000000"/>
                </a:solidFill>
              </a:rPr>
              <a:t>Å</a:t>
            </a:r>
            <a:r>
              <a:rPr lang="en-US" sz="1200" dirty="0">
                <a:solidFill>
                  <a:srgbClr val="000000"/>
                </a:solidFill>
              </a:rPr>
              <a:t>., Rasmussen, M., Maxted</a:t>
            </a:r>
            <a:r>
              <a:rPr lang="en-US" sz="1200" dirty="0"/>
              <a:t>, N. (2017)  Climate change and national crop wild relative conservation planning. </a:t>
            </a:r>
            <a:r>
              <a:rPr lang="en-US" sz="1200" i="1" dirty="0" err="1"/>
              <a:t>Ambio</a:t>
            </a:r>
            <a:r>
              <a:rPr lang="en-US" sz="1200" dirty="0"/>
              <a:t>. </a:t>
            </a:r>
            <a:r>
              <a:rPr lang="en-US" sz="1200" dirty="0" smtClean="0">
                <a:hlinkClick r:id="rId3"/>
              </a:rPr>
              <a:t>DOI:</a:t>
            </a:r>
            <a:r>
              <a:rPr lang="en-US" sz="1200" dirty="0">
                <a:hlinkClick r:id="rId3"/>
              </a:rPr>
              <a:t>10.1007/s13280-017-0905-y</a:t>
            </a:r>
            <a:endParaRPr lang="en-US" sz="1200" dirty="0"/>
          </a:p>
          <a:p>
            <a:endParaRPr lang="en-US" sz="1200" dirty="0"/>
          </a:p>
          <a:p>
            <a:r>
              <a:rPr lang="en-US" sz="1200" dirty="0"/>
              <a:t>Phillips, J</a:t>
            </a:r>
            <a:r>
              <a:rPr lang="en-US" sz="1200" dirty="0" smtClean="0"/>
              <a:t>., </a:t>
            </a:r>
            <a:r>
              <a:rPr lang="en-US" sz="1200" dirty="0"/>
              <a:t>Asdal, </a:t>
            </a:r>
            <a:r>
              <a:rPr lang="en-US" sz="1200" dirty="0" err="1"/>
              <a:t>Å</a:t>
            </a:r>
            <a:r>
              <a:rPr lang="en-US" sz="1200" dirty="0"/>
              <a:t>., Brehm, J.M., </a:t>
            </a:r>
            <a:r>
              <a:rPr lang="en-US" sz="1200" dirty="0" smtClean="0"/>
              <a:t>Rasmussen </a:t>
            </a:r>
            <a:r>
              <a:rPr lang="en-US" sz="1200" dirty="0"/>
              <a:t>M., Maxted, N. (2016) </a:t>
            </a:r>
            <a:r>
              <a:rPr lang="en-US" sz="1200" i="1" dirty="0"/>
              <a:t>In </a:t>
            </a:r>
            <a:r>
              <a:rPr lang="en-US" sz="1200" i="1" dirty="0" smtClean="0"/>
              <a:t>situ </a:t>
            </a:r>
            <a:r>
              <a:rPr lang="en-US" sz="1200" dirty="0" smtClean="0"/>
              <a:t>and </a:t>
            </a:r>
            <a:r>
              <a:rPr lang="en-US" sz="1200" i="1" dirty="0"/>
              <a:t>ex situ </a:t>
            </a:r>
            <a:r>
              <a:rPr lang="en-US" sz="1200" dirty="0"/>
              <a:t>diversity analysis of priority crop wild relatives in Norway. </a:t>
            </a:r>
            <a:r>
              <a:rPr lang="en-US" sz="1200" i="1" dirty="0"/>
              <a:t>Diversity </a:t>
            </a:r>
            <a:r>
              <a:rPr lang="en-US" sz="1200" i="1" dirty="0" smtClean="0"/>
              <a:t>and Distributions</a:t>
            </a:r>
            <a:r>
              <a:rPr lang="en-US" sz="1200" dirty="0"/>
              <a:t>, 22, 1112–1126. </a:t>
            </a:r>
            <a:r>
              <a:rPr lang="en-US" sz="1200" dirty="0">
                <a:hlinkClick r:id="rId4"/>
              </a:rPr>
              <a:t>DOI: 10.1111/ddi.</a:t>
            </a:r>
            <a:r>
              <a:rPr lang="en-US" sz="1200" dirty="0" smtClean="0">
                <a:hlinkClick r:id="rId4"/>
              </a:rPr>
              <a:t>12470</a:t>
            </a:r>
            <a:endParaRPr lang="en-US" sz="1200" dirty="0"/>
          </a:p>
        </p:txBody>
      </p:sp>
      <p:sp>
        <p:nvSpPr>
          <p:cNvPr id="3" name="Rectangle 2"/>
          <p:cNvSpPr/>
          <p:nvPr/>
        </p:nvSpPr>
        <p:spPr>
          <a:xfrm rot="782832">
            <a:off x="7354618" y="704840"/>
            <a:ext cx="2394194" cy="738664"/>
          </a:xfrm>
          <a:prstGeom prst="rect">
            <a:avLst/>
          </a:prstGeom>
          <a:solidFill>
            <a:srgbClr val="CCFFCC"/>
          </a:solidFill>
        </p:spPr>
        <p:txBody>
          <a:bodyPr wrap="square">
            <a:spAutoFit/>
          </a:bodyPr>
          <a:lstStyle/>
          <a:p>
            <a:r>
              <a:rPr lang="nb-NO" i="1" dirty="0" err="1"/>
              <a:t>Examples</a:t>
            </a:r>
            <a:r>
              <a:rPr lang="nb-NO" i="1" dirty="0"/>
              <a:t> of use </a:t>
            </a:r>
            <a:r>
              <a:rPr lang="nb-NO" i="1" dirty="0" smtClean="0"/>
              <a:t>for GBIF-</a:t>
            </a:r>
            <a:r>
              <a:rPr lang="nb-NO" i="1" dirty="0" err="1" smtClean="0"/>
              <a:t>mediated</a:t>
            </a:r>
            <a:r>
              <a:rPr lang="nb-NO" i="1" dirty="0" smtClean="0"/>
              <a:t> </a:t>
            </a:r>
            <a:r>
              <a:rPr lang="nb-NO" i="1" dirty="0"/>
              <a:t>data</a:t>
            </a:r>
            <a:endParaRPr lang="en-US" i="1" dirty="0"/>
          </a:p>
        </p:txBody>
      </p:sp>
      <p:sp>
        <p:nvSpPr>
          <p:cNvPr id="7" name="Rectangle 6"/>
          <p:cNvSpPr/>
          <p:nvPr/>
        </p:nvSpPr>
        <p:spPr>
          <a:xfrm>
            <a:off x="6097714" y="6836104"/>
            <a:ext cx="4354070" cy="307777"/>
          </a:xfrm>
          <a:prstGeom prst="rect">
            <a:avLst/>
          </a:prstGeom>
        </p:spPr>
        <p:txBody>
          <a:bodyPr wrap="square">
            <a:spAutoFit/>
          </a:bodyPr>
          <a:lstStyle/>
          <a:p>
            <a:r>
              <a:rPr lang="nb-NO" sz="1400" dirty="0">
                <a:hlinkClick r:id="rId5"/>
              </a:rPr>
              <a:t>http://www.gbif.org/newsroom/uses/2016-phillips-et-</a:t>
            </a:r>
            <a:r>
              <a:rPr lang="nb-NO" sz="1400" dirty="0" smtClean="0">
                <a:hlinkClick r:id="rId5"/>
              </a:rPr>
              <a:t>al</a:t>
            </a:r>
            <a:r>
              <a:rPr lang="nb-NO" sz="1400" dirty="0" smtClean="0"/>
              <a:t> </a:t>
            </a:r>
            <a:endParaRPr lang="nb-NO" sz="1400" dirty="0"/>
          </a:p>
        </p:txBody>
      </p:sp>
      <p:pic>
        <p:nvPicPr>
          <p:cNvPr id="8" name="Picture 7" descr="Screen Shot 2017-03-27 at 11.50.23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752" y="91057"/>
            <a:ext cx="5942125" cy="6772938"/>
          </a:xfrm>
          <a:prstGeom prst="rect">
            <a:avLst/>
          </a:prstGeom>
        </p:spPr>
      </p:pic>
      <p:sp>
        <p:nvSpPr>
          <p:cNvPr id="9" name="Rectangle 8"/>
          <p:cNvSpPr/>
          <p:nvPr/>
        </p:nvSpPr>
        <p:spPr>
          <a:xfrm>
            <a:off x="2136077" y="2652575"/>
            <a:ext cx="808635" cy="461665"/>
          </a:xfrm>
          <a:prstGeom prst="rect">
            <a:avLst/>
          </a:prstGeom>
        </p:spPr>
        <p:txBody>
          <a:bodyPr wrap="none">
            <a:spAutoFit/>
          </a:bodyPr>
          <a:lstStyle/>
          <a:p>
            <a:r>
              <a:rPr lang="en-US" sz="2400" dirty="0"/>
              <a:t>2030</a:t>
            </a:r>
            <a:endParaRPr lang="en-US" dirty="0"/>
          </a:p>
        </p:txBody>
      </p:sp>
      <p:sp>
        <p:nvSpPr>
          <p:cNvPr id="10" name="Rectangle 9"/>
          <p:cNvSpPr/>
          <p:nvPr/>
        </p:nvSpPr>
        <p:spPr>
          <a:xfrm>
            <a:off x="5055323" y="2652575"/>
            <a:ext cx="808635" cy="461665"/>
          </a:xfrm>
          <a:prstGeom prst="rect">
            <a:avLst/>
          </a:prstGeom>
        </p:spPr>
        <p:txBody>
          <a:bodyPr wrap="none">
            <a:spAutoFit/>
          </a:bodyPr>
          <a:lstStyle/>
          <a:p>
            <a:r>
              <a:rPr lang="en-US" sz="2400" dirty="0" smtClean="0"/>
              <a:t>2050</a:t>
            </a:r>
            <a:endParaRPr lang="en-US" dirty="0"/>
          </a:p>
        </p:txBody>
      </p:sp>
      <p:sp>
        <p:nvSpPr>
          <p:cNvPr id="11" name="Rectangle 10"/>
          <p:cNvSpPr/>
          <p:nvPr/>
        </p:nvSpPr>
        <p:spPr>
          <a:xfrm>
            <a:off x="2136077" y="6016068"/>
            <a:ext cx="808635" cy="461665"/>
          </a:xfrm>
          <a:prstGeom prst="rect">
            <a:avLst/>
          </a:prstGeom>
        </p:spPr>
        <p:txBody>
          <a:bodyPr wrap="none">
            <a:spAutoFit/>
          </a:bodyPr>
          <a:lstStyle/>
          <a:p>
            <a:r>
              <a:rPr lang="en-US" sz="2400" dirty="0" smtClean="0"/>
              <a:t>2070</a:t>
            </a:r>
            <a:endParaRPr lang="en-US" dirty="0"/>
          </a:p>
        </p:txBody>
      </p:sp>
      <p:sp>
        <p:nvSpPr>
          <p:cNvPr id="12" name="Rectangle 11"/>
          <p:cNvSpPr/>
          <p:nvPr/>
        </p:nvSpPr>
        <p:spPr>
          <a:xfrm>
            <a:off x="5055323" y="6016068"/>
            <a:ext cx="808635" cy="461665"/>
          </a:xfrm>
          <a:prstGeom prst="rect">
            <a:avLst/>
          </a:prstGeom>
        </p:spPr>
        <p:txBody>
          <a:bodyPr wrap="none">
            <a:spAutoFit/>
          </a:bodyPr>
          <a:lstStyle/>
          <a:p>
            <a:r>
              <a:rPr lang="en-US" sz="2400" dirty="0" smtClean="0"/>
              <a:t>2080</a:t>
            </a:r>
            <a:endParaRPr lang="en-US" dirty="0"/>
          </a:p>
        </p:txBody>
      </p:sp>
    </p:spTree>
    <p:extLst>
      <p:ext uri="{BB962C8B-B14F-4D97-AF65-F5344CB8AC3E}">
        <p14:creationId xmlns:p14="http://schemas.microsoft.com/office/powerpoint/2010/main" val="303188302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173px-Bioversity_logo.svg.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29772" y="829097"/>
            <a:ext cx="2227115" cy="1944216"/>
          </a:xfrm>
          <a:prstGeom prst="rect">
            <a:avLst/>
          </a:prstGeom>
        </p:spPr>
      </p:pic>
      <p:sp>
        <p:nvSpPr>
          <p:cNvPr id="6" name="Rectangle 5"/>
          <p:cNvSpPr/>
          <p:nvPr/>
        </p:nvSpPr>
        <p:spPr>
          <a:xfrm>
            <a:off x="8229772" y="3421385"/>
            <a:ext cx="2242842" cy="3077766"/>
          </a:xfrm>
          <a:prstGeom prst="rect">
            <a:avLst/>
          </a:prstGeom>
        </p:spPr>
        <p:txBody>
          <a:bodyPr wrap="square">
            <a:spAutoFit/>
          </a:bodyPr>
          <a:lstStyle/>
          <a:p>
            <a:pPr algn="r"/>
            <a:r>
              <a:rPr lang="hr-HR" dirty="0" smtClean="0"/>
              <a:t>Biodiversity Collecting Mission Database</a:t>
            </a:r>
            <a:endParaRPr lang="hr-HR" dirty="0"/>
          </a:p>
          <a:p>
            <a:pPr algn="r"/>
            <a:r>
              <a:rPr lang="hr-HR" dirty="0" smtClean="0"/>
              <a:t>158 252 occurrences</a:t>
            </a:r>
            <a:endParaRPr lang="hr-HR" dirty="0"/>
          </a:p>
          <a:p>
            <a:pPr algn="r"/>
            <a:endParaRPr lang="hr-HR" dirty="0" smtClean="0"/>
          </a:p>
          <a:p>
            <a:pPr algn="r"/>
            <a:r>
              <a:rPr lang="hr-HR" dirty="0" smtClean="0">
                <a:hlinkClick r:id="rId4"/>
              </a:rPr>
              <a:t>doi:10.15468</a:t>
            </a:r>
            <a:r>
              <a:rPr lang="hr-HR" dirty="0">
                <a:hlinkClick r:id="rId4"/>
              </a:rPr>
              <a:t>/</a:t>
            </a:r>
            <a:r>
              <a:rPr lang="hr-HR" dirty="0" smtClean="0">
                <a:hlinkClick r:id="rId4"/>
              </a:rPr>
              <a:t>ulk1iz</a:t>
            </a:r>
            <a:endParaRPr lang="hr-HR" dirty="0" smtClean="0"/>
          </a:p>
          <a:p>
            <a:pPr algn="r"/>
            <a:endParaRPr lang="hr-HR" dirty="0"/>
          </a:p>
          <a:p>
            <a:pPr algn="r"/>
            <a:endParaRPr lang="hr-HR" dirty="0" smtClean="0"/>
          </a:p>
          <a:p>
            <a:pPr algn="r"/>
            <a:endParaRPr lang="hr-HR" dirty="0"/>
          </a:p>
          <a:p>
            <a:pPr algn="r"/>
            <a:endParaRPr lang="hr-HR" dirty="0" smtClean="0"/>
          </a:p>
          <a:p>
            <a:pPr algn="r"/>
            <a:r>
              <a:rPr lang="hr-HR" sz="1600" dirty="0" smtClean="0"/>
              <a:t>(Dataset published in GBIF last week)</a:t>
            </a:r>
            <a:endParaRPr lang="en-US" sz="1600" dirty="0"/>
          </a:p>
        </p:txBody>
      </p:sp>
      <p:pic>
        <p:nvPicPr>
          <p:cNvPr id="7" name="Picture 6" descr="Screen Shot 2017-06-10 at 16.06.08 .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7936607" cy="7562850"/>
          </a:xfrm>
          <a:prstGeom prst="rect">
            <a:avLst/>
          </a:prstGeom>
          <a:ln>
            <a:solidFill>
              <a:schemeClr val="bg1">
                <a:lumMod val="75000"/>
              </a:schemeClr>
            </a:solidFill>
          </a:ln>
        </p:spPr>
      </p:pic>
    </p:spTree>
    <p:extLst>
      <p:ext uri="{BB962C8B-B14F-4D97-AF65-F5344CB8AC3E}">
        <p14:creationId xmlns:p14="http://schemas.microsoft.com/office/powerpoint/2010/main" val="4258920742"/>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1751" y="6877769"/>
            <a:ext cx="9217024" cy="584776"/>
          </a:xfrm>
          <a:prstGeom prst="rect">
            <a:avLst/>
          </a:prstGeom>
        </p:spPr>
        <p:txBody>
          <a:bodyPr wrap="square">
            <a:spAutoFit/>
          </a:bodyPr>
          <a:lstStyle/>
          <a:p>
            <a:r>
              <a:rPr lang="en-US" sz="1600" dirty="0"/>
              <a:t>GBIF and Bioversity (2016) Final report of the task group on GBIF data fitness for use in agrobiodiversity. Global Biodiversity Information Facility, Copenhagen. </a:t>
            </a:r>
            <a:r>
              <a:rPr lang="en-US" sz="1400" dirty="0">
                <a:hlinkClick r:id="rId3"/>
              </a:rPr>
              <a:t>http://www.gbif.org/resource/</a:t>
            </a:r>
            <a:r>
              <a:rPr lang="en-US" sz="1400" dirty="0" smtClean="0">
                <a:hlinkClick r:id="rId3"/>
              </a:rPr>
              <a:t>82283</a:t>
            </a:r>
            <a:endParaRPr lang="en-US" sz="1400" dirty="0"/>
          </a:p>
        </p:txBody>
      </p:sp>
      <p:pic>
        <p:nvPicPr>
          <p:cNvPr id="4" name="Picture 3" descr="GBIF1.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7855" y="71908"/>
            <a:ext cx="8080623" cy="6733853"/>
          </a:xfrm>
          <a:prstGeom prst="rect">
            <a:avLst/>
          </a:prstGeom>
        </p:spPr>
      </p:pic>
      <p:cxnSp>
        <p:nvCxnSpPr>
          <p:cNvPr id="6" name="Straight Connector 5"/>
          <p:cNvCxnSpPr/>
          <p:nvPr/>
        </p:nvCxnSpPr>
        <p:spPr>
          <a:xfrm>
            <a:off x="1" y="6805761"/>
            <a:ext cx="1068863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135499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121" tIns="52059" rIns="104121" bIns="52059"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834616" y="3061345"/>
            <a:ext cx="7318015" cy="1493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121" tIns="52059" rIns="104121" bIns="52059">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Darwin Core</a:t>
            </a:r>
          </a:p>
          <a:p>
            <a:pPr algn="ctr"/>
            <a:r>
              <a:rPr lang="en-US" b="1" dirty="0" smtClean="0">
                <a:latin typeface="Trebuchet MS" charset="0"/>
              </a:rPr>
              <a:t>data exchange standard</a:t>
            </a:r>
            <a:endParaRPr lang="en-US"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17"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626695" y="572148"/>
            <a:ext cx="1935459" cy="186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Charles-Darwin-9266433-1-40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19234" y="1916875"/>
            <a:ext cx="988775" cy="8800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2.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62167" y="954662"/>
            <a:ext cx="1759977" cy="882080"/>
          </a:xfrm>
          <a:prstGeom prst="rect">
            <a:avLst/>
          </a:prstGeom>
        </p:spPr>
      </p:pic>
      <p:pic>
        <p:nvPicPr>
          <p:cNvPr id="9" name="Picture 8" descr="GBIF-2015-dotorg-display_0.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35666" y="1951614"/>
            <a:ext cx="1093779" cy="1254734"/>
          </a:xfrm>
          <a:prstGeom prst="rect">
            <a:avLst/>
          </a:prstGeom>
        </p:spPr>
      </p:pic>
      <p:pic>
        <p:nvPicPr>
          <p:cNvPr id="10" name="Picture 4"/>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7819234" y="3637409"/>
            <a:ext cx="2438400" cy="359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1239"/>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Screen Shot 2012-10-16 at 18.08.47 .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432" y="0"/>
            <a:ext cx="10702089"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Picture 7" descr="DwC-wordl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49551" y="725488"/>
            <a:ext cx="9318185" cy="60563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4035" name="TextBox 2"/>
          <p:cNvSpPr txBox="1">
            <a:spLocks noChangeArrowheads="1"/>
          </p:cNvSpPr>
          <p:nvPr/>
        </p:nvSpPr>
        <p:spPr bwMode="auto">
          <a:xfrm>
            <a:off x="747766" y="403256"/>
            <a:ext cx="7686745" cy="65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731" tIns="51856" rIns="103731" bIns="51856">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159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159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159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159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600" dirty="0">
                <a:solidFill>
                  <a:srgbClr val="FFFFFF"/>
                </a:solidFill>
                <a:latin typeface="Trebuchet MS" charset="0"/>
              </a:rPr>
              <a:t>Darwin Core – a vocabulary of terms</a:t>
            </a:r>
          </a:p>
        </p:txBody>
      </p:sp>
      <p:sp>
        <p:nvSpPr>
          <p:cNvPr id="44036" name="Rectangle 9"/>
          <p:cNvSpPr>
            <a:spLocks noChangeArrowheads="1"/>
          </p:cNvSpPr>
          <p:nvPr/>
        </p:nvSpPr>
        <p:spPr bwMode="auto">
          <a:xfrm>
            <a:off x="344489" y="6781811"/>
            <a:ext cx="9733816" cy="53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738" tIns="51863" rIns="103738" bIns="51863">
            <a:spAutoFit/>
          </a:bodyPr>
          <a:lstStyle/>
          <a:p>
            <a:r>
              <a:rPr lang="en-US" sz="1400" dirty="0">
                <a:solidFill>
                  <a:schemeClr val="bg1"/>
                </a:solidFill>
              </a:rPr>
              <a:t>Wieczorek J, Bloom D, Guralnick R, Blum S, Döring M, De Giovanni R, Robertson T, and Vieglais D (2012) Darwin Core: An Evolving Community-Developed Biodiversity Data Standard. </a:t>
            </a:r>
            <a:r>
              <a:rPr lang="en-US" sz="1400" i="1" dirty="0">
                <a:solidFill>
                  <a:schemeClr val="bg1"/>
                </a:solidFill>
              </a:rPr>
              <a:t>PLoS ONE </a:t>
            </a:r>
            <a:r>
              <a:rPr lang="en-US" sz="1400" dirty="0">
                <a:solidFill>
                  <a:schemeClr val="bg1"/>
                </a:solidFill>
              </a:rPr>
              <a:t>7(1): e29715. (doi:10.1371/journal.pone.0029715)</a:t>
            </a:r>
          </a:p>
        </p:txBody>
      </p:sp>
    </p:spTree>
    <p:extLst>
      <p:ext uri="{BB962C8B-B14F-4D97-AF65-F5344CB8AC3E}">
        <p14:creationId xmlns:p14="http://schemas.microsoft.com/office/powerpoint/2010/main" val="3503981458"/>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6-10 at 16.41.24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136" y="183533"/>
            <a:ext cx="8042933" cy="6046164"/>
          </a:xfrm>
          <a:prstGeom prst="rect">
            <a:avLst/>
          </a:prstGeom>
        </p:spPr>
      </p:pic>
      <p:pic>
        <p:nvPicPr>
          <p:cNvPr id="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090495" y="757089"/>
            <a:ext cx="2438400" cy="359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303760" y="6534278"/>
            <a:ext cx="7704856" cy="461665"/>
          </a:xfrm>
          <a:prstGeom prst="rect">
            <a:avLst/>
          </a:prstGeom>
        </p:spPr>
        <p:txBody>
          <a:bodyPr wrap="square">
            <a:spAutoFit/>
          </a:bodyPr>
          <a:lstStyle/>
          <a:p>
            <a:pPr>
              <a:spcAft>
                <a:spcPts val="600"/>
              </a:spcAft>
            </a:pPr>
            <a:r>
              <a:rPr lang="en-US" sz="1200" dirty="0" smtClean="0">
                <a:solidFill>
                  <a:srgbClr val="7F7F7F"/>
                </a:solidFill>
                <a:latin typeface="Calibri" charset="0"/>
              </a:rPr>
              <a:t>Endresen</a:t>
            </a:r>
            <a:r>
              <a:rPr lang="en-US" sz="1200" dirty="0">
                <a:solidFill>
                  <a:srgbClr val="7F7F7F"/>
                </a:solidFill>
                <a:latin typeface="Calibri" charset="0"/>
              </a:rPr>
              <a:t>, D.T.F. and H. Knüpffer (2012). The Darwin Core extension for genebanks opens up new opportunities for sharing genebank data sets. Biodiversity Informatics 8:11-29</a:t>
            </a:r>
            <a:r>
              <a:rPr lang="en-US" sz="1200" dirty="0" smtClean="0">
                <a:solidFill>
                  <a:srgbClr val="7F7F7F"/>
                </a:solidFill>
                <a:latin typeface="Calibri" charset="0"/>
              </a:rPr>
              <a:t>. </a:t>
            </a:r>
            <a:r>
              <a:rPr lang="mr-IN" sz="1200" dirty="0">
                <a:solidFill>
                  <a:srgbClr val="7F7F7F"/>
                </a:solidFill>
                <a:latin typeface="Calibri" charset="0"/>
              </a:rPr>
              <a:t>DOI: https://doi.org/10.17161/bi.v8i1.4095</a:t>
            </a:r>
            <a:endParaRPr lang="en-US" sz="1200" dirty="0">
              <a:solidFill>
                <a:srgbClr val="7F7F7F"/>
              </a:solidFill>
              <a:latin typeface="Calibri" charset="0"/>
            </a:endParaRP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297645" y="5131491"/>
            <a:ext cx="1935459" cy="186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44758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43" y="325041"/>
            <a:ext cx="7951788" cy="1460500"/>
          </a:xfrm>
        </p:spPr>
        <p:txBody>
          <a:bodyPr>
            <a:noAutofit/>
          </a:bodyPr>
          <a:lstStyle/>
          <a:p>
            <a:pPr>
              <a:defRPr/>
            </a:pPr>
            <a:r>
              <a:rPr lang="en-US" sz="4400" dirty="0">
                <a:solidFill>
                  <a:schemeClr val="accent2"/>
                </a:solidFill>
                <a:latin typeface="+mn-lt"/>
                <a:cs typeface="+mn-cs"/>
              </a:rPr>
              <a:t>Why did we make a Darwin </a:t>
            </a:r>
            <a:r>
              <a:rPr lang="en-US" sz="4400" dirty="0" smtClean="0">
                <a:solidFill>
                  <a:schemeClr val="accent2"/>
                </a:solidFill>
                <a:latin typeface="+mn-lt"/>
                <a:cs typeface="+mn-cs"/>
              </a:rPr>
              <a:t>Core </a:t>
            </a:r>
            <a:r>
              <a:rPr lang="en-US" sz="4400" dirty="0">
                <a:solidFill>
                  <a:schemeClr val="accent2"/>
                </a:solidFill>
                <a:latin typeface="+mn-lt"/>
                <a:cs typeface="+mn-cs"/>
              </a:rPr>
              <a:t>extension </a:t>
            </a:r>
            <a:r>
              <a:rPr lang="en-US" sz="4400" dirty="0" smtClean="0">
                <a:solidFill>
                  <a:schemeClr val="accent2"/>
                </a:solidFill>
                <a:latin typeface="+mn-lt"/>
                <a:cs typeface="+mn-cs"/>
              </a:rPr>
              <a:t>for germplasm data?</a:t>
            </a:r>
            <a:endParaRPr lang="en-US" sz="4400" dirty="0">
              <a:solidFill>
                <a:schemeClr val="accent2"/>
              </a:solidFill>
              <a:latin typeface="+mn-lt"/>
              <a:cs typeface="+mn-cs"/>
            </a:endParaRPr>
          </a:p>
        </p:txBody>
      </p:sp>
      <p:sp>
        <p:nvSpPr>
          <p:cNvPr id="5" name="Rectangle 4"/>
          <p:cNvSpPr/>
          <p:nvPr/>
        </p:nvSpPr>
        <p:spPr>
          <a:xfrm>
            <a:off x="519783" y="2306277"/>
            <a:ext cx="7591748" cy="3491372"/>
          </a:xfrm>
          <a:prstGeom prst="rect">
            <a:avLst/>
          </a:prstGeom>
        </p:spPr>
        <p:txBody>
          <a:bodyPr wrap="square" lIns="104802" tIns="52403" rIns="104802" bIns="52403">
            <a:spAutoFit/>
          </a:bodyPr>
          <a:lstStyle/>
          <a:p>
            <a:pPr marL="393069" indent="-393069">
              <a:spcAft>
                <a:spcPts val="600"/>
              </a:spcAft>
              <a:buFont typeface="Wingdings" charset="0"/>
              <a:buChar char="à"/>
              <a:defRPr/>
            </a:pPr>
            <a:r>
              <a:rPr lang="en-US" sz="2800" b="1" dirty="0"/>
              <a:t>Upgrade germplasm data </a:t>
            </a:r>
            <a:r>
              <a:rPr lang="en-US" sz="2800" b="1" dirty="0" smtClean="0"/>
              <a:t>publishing pathways </a:t>
            </a:r>
            <a:endParaRPr lang="en-US" sz="2800" b="1" dirty="0"/>
          </a:p>
          <a:p>
            <a:pPr>
              <a:spcAft>
                <a:spcPts val="600"/>
              </a:spcAft>
              <a:defRPr/>
            </a:pPr>
            <a:r>
              <a:rPr lang="en-US" dirty="0"/>
              <a:t>The objective (1) was to enable sharing of germplasm information using the standard web-service based biodiversity data publishing toolkits maintained by the Global Biodiversity Information Facility (GBIF) and the Biodiversity Information Standards (TDWG).</a:t>
            </a:r>
          </a:p>
          <a:p>
            <a:pPr>
              <a:spcAft>
                <a:spcPts val="600"/>
              </a:spcAft>
              <a:defRPr/>
            </a:pPr>
            <a:endParaRPr lang="en-US" dirty="0"/>
          </a:p>
          <a:p>
            <a:pPr marL="393069" indent="-393069">
              <a:spcAft>
                <a:spcPts val="600"/>
              </a:spcAft>
              <a:buFont typeface="Wingdings" charset="0"/>
              <a:buChar char="à"/>
              <a:defRPr/>
            </a:pPr>
            <a:r>
              <a:rPr lang="en-US" sz="2800" b="1" dirty="0">
                <a:sym typeface="Wingdings"/>
              </a:rPr>
              <a:t>Upgrade data types to include trait data</a:t>
            </a:r>
            <a:endParaRPr lang="en-US" sz="2800" b="1" dirty="0"/>
          </a:p>
          <a:p>
            <a:pPr>
              <a:spcAft>
                <a:spcPts val="600"/>
              </a:spcAft>
              <a:defRPr/>
            </a:pPr>
            <a:r>
              <a:rPr lang="en-US" dirty="0"/>
              <a:t>The objective (2) was to expand on the germplasm data types published to germplasm data portal from basic passport data to include in particular crop trait </a:t>
            </a:r>
            <a:r>
              <a:rPr lang="en-US" dirty="0" smtClean="0"/>
              <a:t>evaluation information</a:t>
            </a:r>
            <a:r>
              <a:rPr lang="en-US" dirty="0"/>
              <a:t>.</a:t>
            </a:r>
          </a:p>
        </p:txBody>
      </p:sp>
      <p:pic>
        <p:nvPicPr>
          <p:cNvPr id="16387" name="Picture 6" descr="Screen Shot 2013-12-09 at 09.55.49 .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343900" y="0"/>
            <a:ext cx="2344738" cy="7562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8440663" y="6949777"/>
            <a:ext cx="1705290" cy="307777"/>
          </a:xfrm>
          <a:prstGeom prst="rect">
            <a:avLst/>
          </a:prstGeom>
        </p:spPr>
        <p:txBody>
          <a:bodyPr wrap="none">
            <a:spAutoFit/>
          </a:bodyPr>
          <a:lstStyle/>
          <a:p>
            <a:r>
              <a:rPr lang="en-US" sz="1400" dirty="0" smtClean="0">
                <a:latin typeface="Calibri" charset="0"/>
              </a:rPr>
              <a:t>CC-BY, Dag </a:t>
            </a:r>
            <a:r>
              <a:rPr lang="en-US" sz="1400" dirty="0">
                <a:latin typeface="Calibri" charset="0"/>
              </a:rPr>
              <a:t>Endresen </a:t>
            </a:r>
            <a:endParaRPr lang="en-US" sz="1400" dirty="0"/>
          </a:p>
        </p:txBody>
      </p:sp>
      <p:sp>
        <p:nvSpPr>
          <p:cNvPr id="4" name="Rectangle 3"/>
          <p:cNvSpPr/>
          <p:nvPr/>
        </p:nvSpPr>
        <p:spPr>
          <a:xfrm>
            <a:off x="519782" y="6534278"/>
            <a:ext cx="7128793" cy="461665"/>
          </a:xfrm>
          <a:prstGeom prst="rect">
            <a:avLst/>
          </a:prstGeom>
        </p:spPr>
        <p:txBody>
          <a:bodyPr wrap="square">
            <a:spAutoFit/>
          </a:bodyPr>
          <a:lstStyle/>
          <a:p>
            <a:pPr>
              <a:spcAft>
                <a:spcPts val="600"/>
              </a:spcAft>
            </a:pPr>
            <a:r>
              <a:rPr lang="en-US" sz="1200" dirty="0" smtClean="0">
                <a:solidFill>
                  <a:srgbClr val="7F7F7F"/>
                </a:solidFill>
                <a:latin typeface="Calibri" charset="0"/>
              </a:rPr>
              <a:t>Endresen</a:t>
            </a:r>
            <a:r>
              <a:rPr lang="en-US" sz="1200" dirty="0">
                <a:solidFill>
                  <a:srgbClr val="7F7F7F"/>
                </a:solidFill>
                <a:latin typeface="Calibri" charset="0"/>
              </a:rPr>
              <a:t>, D.T.F. and H. Knüpffer (2012). The Darwin Core extension for genebanks opens up new opportunities for sharing genebank data sets. </a:t>
            </a:r>
            <a:r>
              <a:rPr lang="en-US" sz="1200" i="1" dirty="0">
                <a:solidFill>
                  <a:srgbClr val="7F7F7F"/>
                </a:solidFill>
                <a:latin typeface="Calibri" charset="0"/>
              </a:rPr>
              <a:t>Biodiversity Informatics </a:t>
            </a:r>
            <a:r>
              <a:rPr lang="en-US" sz="1200" dirty="0">
                <a:solidFill>
                  <a:srgbClr val="7F7F7F"/>
                </a:solidFill>
                <a:latin typeface="Calibri" charset="0"/>
              </a:rPr>
              <a:t>8:11-29</a:t>
            </a:r>
            <a:r>
              <a:rPr lang="en-US" sz="1200" dirty="0" smtClean="0">
                <a:solidFill>
                  <a:srgbClr val="7F7F7F"/>
                </a:solidFill>
                <a:latin typeface="Calibri" charset="0"/>
              </a:rPr>
              <a:t>. </a:t>
            </a:r>
            <a:r>
              <a:rPr lang="mr-IN" sz="1200" dirty="0" smtClean="0">
                <a:solidFill>
                  <a:srgbClr val="7F7F7F"/>
                </a:solidFill>
                <a:latin typeface="Calibri" charset="0"/>
              </a:rPr>
              <a:t>DOI</a:t>
            </a:r>
            <a:r>
              <a:rPr lang="nb-NO" sz="1200" dirty="0" smtClean="0">
                <a:solidFill>
                  <a:srgbClr val="7F7F7F"/>
                </a:solidFill>
                <a:latin typeface="Calibri" charset="0"/>
              </a:rPr>
              <a:t>:</a:t>
            </a:r>
            <a:r>
              <a:rPr lang="mr-IN" sz="1200" dirty="0" smtClean="0">
                <a:solidFill>
                  <a:srgbClr val="7F7F7F"/>
                </a:solidFill>
                <a:latin typeface="Calibri" charset="0"/>
              </a:rPr>
              <a:t>10.17161</a:t>
            </a:r>
            <a:r>
              <a:rPr lang="mr-IN" sz="1200" dirty="0">
                <a:solidFill>
                  <a:srgbClr val="7F7F7F"/>
                </a:solidFill>
                <a:latin typeface="Calibri" charset="0"/>
              </a:rPr>
              <a:t>/bi.v8i1.4095</a:t>
            </a:r>
            <a:endParaRPr lang="en-US" sz="1200" dirty="0">
              <a:solidFill>
                <a:srgbClr val="7F7F7F"/>
              </a:solidFill>
              <a:latin typeface="Calibri" charset="0"/>
            </a:endParaRPr>
          </a:p>
        </p:txBody>
      </p:sp>
    </p:spTree>
    <p:extLst>
      <p:ext uri="{BB962C8B-B14F-4D97-AF65-F5344CB8AC3E}">
        <p14:creationId xmlns:p14="http://schemas.microsoft.com/office/powerpoint/2010/main" val="3250197362"/>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descr="white.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10688638"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95288" y="1079500"/>
            <a:ext cx="4675187" cy="332898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104833" tIns="52417" rIns="104833" bIns="52417" anchor="ctr"/>
          <a:lstStyle/>
          <a:p>
            <a:pPr algn="ctr">
              <a:defRPr/>
            </a:pPr>
            <a:endParaRPr lang="en-US"/>
          </a:p>
        </p:txBody>
      </p:sp>
      <p:pic>
        <p:nvPicPr>
          <p:cNvPr id="34819" name="Picture 82"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45313" y="992188"/>
            <a:ext cx="1330325"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1"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45313" y="3116263"/>
            <a:ext cx="1330325"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50875" y="1255713"/>
            <a:ext cx="1871663"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descr="Oat 3.png"/>
          <p:cNvPicPr>
            <a:picLocks noChangeAspect="1"/>
          </p:cNvPicPr>
          <p:nvPr/>
        </p:nvPicPr>
        <p:blipFill>
          <a:blip r:embed="rId5"/>
          <a:stretch>
            <a:fillRect/>
          </a:stretch>
        </p:blipFill>
        <p:spPr>
          <a:xfrm>
            <a:off x="1333500" y="2081213"/>
            <a:ext cx="1189038" cy="1174750"/>
          </a:xfrm>
          <a:prstGeom prst="rect">
            <a:avLst/>
          </a:prstGeom>
          <a:effectLst>
            <a:outerShdw blurRad="50800" dist="38100" dir="2700000" algn="tl" rotWithShape="0">
              <a:srgbClr val="000000">
                <a:alpha val="43000"/>
              </a:srgbClr>
            </a:outerShdw>
          </a:effectLst>
        </p:spPr>
      </p:pic>
      <p:sp>
        <p:nvSpPr>
          <p:cNvPr id="34823" name="Rectangle 57"/>
          <p:cNvSpPr>
            <a:spLocks noChangeArrowheads="1"/>
          </p:cNvSpPr>
          <p:nvPr/>
        </p:nvSpPr>
        <p:spPr bwMode="auto">
          <a:xfrm>
            <a:off x="1041400" y="3255963"/>
            <a:ext cx="15589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894" tIns="45947" rIns="91894" bIns="45947">
            <a:spAutoFit/>
          </a:bodyPr>
          <a:lstStyle/>
          <a:p>
            <a:r>
              <a:rPr lang="en-US" sz="2400">
                <a:solidFill>
                  <a:srgbClr val="005C7F"/>
                </a:solidFill>
                <a:latin typeface="Trebuchet MS" charset="0"/>
              </a:rPr>
              <a:t>Genebank</a:t>
            </a:r>
          </a:p>
          <a:p>
            <a:r>
              <a:rPr lang="en-US" sz="2400">
                <a:solidFill>
                  <a:srgbClr val="005C7F"/>
                </a:solidFill>
                <a:latin typeface="Trebuchet MS" charset="0"/>
              </a:rPr>
              <a:t>dataset</a:t>
            </a:r>
            <a:endParaRPr lang="en-US"/>
          </a:p>
        </p:txBody>
      </p:sp>
      <p:pic>
        <p:nvPicPr>
          <p:cNvPr id="75" name="Picture 74"/>
          <p:cNvPicPr>
            <a:picLocks noChangeAspect="1"/>
          </p:cNvPicPr>
          <p:nvPr/>
        </p:nvPicPr>
        <p:blipFill>
          <a:blip r:embed="rId6"/>
          <a:stretch>
            <a:fillRect/>
          </a:stretch>
        </p:blipFill>
        <p:spPr>
          <a:xfrm>
            <a:off x="7554913" y="3684588"/>
            <a:ext cx="912812" cy="922337"/>
          </a:xfrm>
          <a:prstGeom prst="rect">
            <a:avLst/>
          </a:prstGeom>
          <a:effectLst>
            <a:outerShdw blurRad="50800" dist="38100" dir="2700000" algn="tl" rotWithShape="0">
              <a:srgbClr val="000000">
                <a:alpha val="43000"/>
              </a:srgbClr>
            </a:outerShdw>
          </a:effectLst>
        </p:spPr>
      </p:pic>
      <p:pic>
        <p:nvPicPr>
          <p:cNvPr id="77" name="Picture 76" descr="ecpgr_logo"/>
          <p:cNvPicPr>
            <a:picLocks noChangeAspect="1" noChangeArrowheads="1"/>
          </p:cNvPicPr>
          <p:nvPr/>
        </p:nvPicPr>
        <p:blipFill>
          <a:blip r:embed="rId7"/>
          <a:srcRect/>
          <a:stretch>
            <a:fillRect/>
          </a:stretch>
        </p:blipFill>
        <p:spPr bwMode="auto">
          <a:xfrm>
            <a:off x="7326313" y="1525588"/>
            <a:ext cx="1143000" cy="952500"/>
          </a:xfrm>
          <a:prstGeom prst="rect">
            <a:avLst/>
          </a:prstGeom>
          <a:noFill/>
          <a:ln w="9525">
            <a:noFill/>
            <a:miter lim="800000"/>
            <a:headEnd/>
            <a:tailEnd/>
          </a:ln>
          <a:effectLst>
            <a:outerShdw blurRad="50800" dist="38100" dir="2700000" algn="tl" rotWithShape="0">
              <a:srgbClr val="000000">
                <a:alpha val="43000"/>
              </a:srgbClr>
            </a:outerShdw>
          </a:effectLst>
        </p:spPr>
      </p:pic>
      <p:pic>
        <p:nvPicPr>
          <p:cNvPr id="34826" name="Picture 8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45313" y="5181600"/>
            <a:ext cx="133032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Rectangle 86"/>
          <p:cNvSpPr>
            <a:spLocks noChangeArrowheads="1"/>
          </p:cNvSpPr>
          <p:nvPr/>
        </p:nvSpPr>
        <p:spPr bwMode="auto">
          <a:xfrm>
            <a:off x="8393113" y="5181600"/>
            <a:ext cx="1838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94" tIns="45947" rIns="91894" bIns="45947">
            <a:spAutoFit/>
          </a:bodyPr>
          <a:lstStyle/>
          <a:p>
            <a:r>
              <a:rPr lang="en-US" sz="2400">
                <a:solidFill>
                  <a:srgbClr val="005C7F"/>
                </a:solidFill>
                <a:latin typeface="Trebuchet MS" charset="0"/>
              </a:rPr>
              <a:t>Global Crop Registries</a:t>
            </a:r>
            <a:endParaRPr lang="en-US"/>
          </a:p>
        </p:txBody>
      </p:sp>
      <p:pic>
        <p:nvPicPr>
          <p:cNvPr id="90" name="Picture 89" descr="GENESYS_transp.png"/>
          <p:cNvPicPr>
            <a:picLocks noChangeAspect="1"/>
          </p:cNvPicPr>
          <p:nvPr/>
        </p:nvPicPr>
        <p:blipFill>
          <a:blip r:embed="rId8"/>
          <a:stretch>
            <a:fillRect/>
          </a:stretch>
        </p:blipFill>
        <p:spPr>
          <a:xfrm>
            <a:off x="7648575" y="5961063"/>
            <a:ext cx="1981200" cy="860425"/>
          </a:xfrm>
          <a:prstGeom prst="rect">
            <a:avLst/>
          </a:prstGeom>
          <a:effectLst>
            <a:outerShdw blurRad="50800" dist="38100" dir="2700000" algn="tl" rotWithShape="0">
              <a:srgbClr val="000000">
                <a:alpha val="43000"/>
              </a:srgbClr>
            </a:outerShdw>
          </a:effectLst>
        </p:spPr>
      </p:pic>
      <p:sp>
        <p:nvSpPr>
          <p:cNvPr id="34829" name="Rectangle 90"/>
          <p:cNvSpPr>
            <a:spLocks noChangeArrowheads="1"/>
          </p:cNvSpPr>
          <p:nvPr/>
        </p:nvSpPr>
        <p:spPr bwMode="auto">
          <a:xfrm>
            <a:off x="8621713" y="3135313"/>
            <a:ext cx="1838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94" tIns="45947" rIns="91894" bIns="45947">
            <a:spAutoFit/>
          </a:bodyPr>
          <a:lstStyle/>
          <a:p>
            <a:r>
              <a:rPr lang="en-US" sz="2400">
                <a:solidFill>
                  <a:srgbClr val="005C7F"/>
                </a:solidFill>
                <a:latin typeface="Trebuchet MS" charset="0"/>
              </a:rPr>
              <a:t>European EURISCO Catalog</a:t>
            </a:r>
            <a:endParaRPr lang="en-US"/>
          </a:p>
        </p:txBody>
      </p:sp>
      <p:sp>
        <p:nvSpPr>
          <p:cNvPr id="34830" name="Rectangle 91"/>
          <p:cNvSpPr>
            <a:spLocks noChangeArrowheads="1"/>
          </p:cNvSpPr>
          <p:nvPr/>
        </p:nvSpPr>
        <p:spPr bwMode="auto">
          <a:xfrm>
            <a:off x="8621713" y="1220788"/>
            <a:ext cx="1838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94" tIns="45947" rIns="91894" bIns="45947">
            <a:spAutoFit/>
          </a:bodyPr>
          <a:lstStyle/>
          <a:p>
            <a:r>
              <a:rPr lang="en-US" sz="2400">
                <a:solidFill>
                  <a:srgbClr val="005C7F"/>
                </a:solidFill>
                <a:latin typeface="Trebuchet MS" charset="0"/>
              </a:rPr>
              <a:t>European Crop Databases</a:t>
            </a:r>
            <a:endParaRPr lang="en-US"/>
          </a:p>
        </p:txBody>
      </p:sp>
      <p:cxnSp>
        <p:nvCxnSpPr>
          <p:cNvPr id="93" name="Straight Arrow Connector 92"/>
          <p:cNvCxnSpPr/>
          <p:nvPr/>
        </p:nvCxnSpPr>
        <p:spPr>
          <a:xfrm flipV="1">
            <a:off x="5183188" y="3565525"/>
            <a:ext cx="1609725" cy="20955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5183188" y="1944688"/>
            <a:ext cx="1762125" cy="129540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183188" y="4262438"/>
            <a:ext cx="1762125" cy="103505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pic>
        <p:nvPicPr>
          <p:cNvPr id="34834" name="Picture 31"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556000" y="5667375"/>
            <a:ext cx="1331913"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5" name="Rectangle 32"/>
          <p:cNvSpPr>
            <a:spLocks noChangeArrowheads="1"/>
          </p:cNvSpPr>
          <p:nvPr/>
        </p:nvSpPr>
        <p:spPr bwMode="auto">
          <a:xfrm>
            <a:off x="5070475" y="5667375"/>
            <a:ext cx="1108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94" tIns="45947" rIns="91894" bIns="45947">
            <a:spAutoFit/>
          </a:bodyPr>
          <a:lstStyle/>
          <a:p>
            <a:r>
              <a:rPr lang="en-US" sz="2400">
                <a:solidFill>
                  <a:srgbClr val="005C7F"/>
                </a:solidFill>
                <a:latin typeface="Trebuchet MS" charset="0"/>
              </a:rPr>
              <a:t>GBIF</a:t>
            </a:r>
            <a:endParaRPr lang="en-US"/>
          </a:p>
        </p:txBody>
      </p:sp>
      <p:pic>
        <p:nvPicPr>
          <p:cNvPr id="35" name="Picture 3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364038" y="6392863"/>
            <a:ext cx="939800" cy="912812"/>
          </a:xfrm>
          <a:prstGeom prst="rect">
            <a:avLst/>
          </a:prstGeom>
          <a:effectLst>
            <a:outerShdw blurRad="50800" dist="38100" dir="2700000" algn="tl" rotWithShape="0">
              <a:srgbClr val="000000">
                <a:alpha val="43000"/>
              </a:srgbClr>
            </a:outerShdw>
          </a:effectLst>
        </p:spPr>
      </p:pic>
      <p:cxnSp>
        <p:nvCxnSpPr>
          <p:cNvPr id="36" name="Straight Arrow Connector 35"/>
          <p:cNvCxnSpPr/>
          <p:nvPr/>
        </p:nvCxnSpPr>
        <p:spPr>
          <a:xfrm flipH="1">
            <a:off x="4264199" y="4460875"/>
            <a:ext cx="20638" cy="1116013"/>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sp>
        <p:nvSpPr>
          <p:cNvPr id="45" name="Title 1"/>
          <p:cNvSpPr>
            <a:spLocks noGrp="1"/>
          </p:cNvSpPr>
          <p:nvPr>
            <p:ph type="title"/>
          </p:nvPr>
        </p:nvSpPr>
        <p:spPr>
          <a:xfrm>
            <a:off x="238125" y="133350"/>
            <a:ext cx="8229600" cy="762000"/>
          </a:xfrm>
        </p:spPr>
        <p:txBody>
          <a:bodyPr>
            <a:noAutofit/>
          </a:bodyPr>
          <a:lstStyle/>
          <a:p>
            <a:pPr algn="l">
              <a:defRPr/>
            </a:pPr>
            <a:r>
              <a:rPr lang="en-US" sz="3700" dirty="0" smtClean="0">
                <a:solidFill>
                  <a:schemeClr val="accent2"/>
                </a:solidFill>
                <a:latin typeface="+mn-lt"/>
                <a:cs typeface="+mn-cs"/>
                <a:sym typeface="Wingdings"/>
              </a:rPr>
              <a:t>  </a:t>
            </a:r>
            <a:r>
              <a:rPr lang="en-US" sz="3700" dirty="0" smtClean="0">
                <a:solidFill>
                  <a:schemeClr val="accent2"/>
                </a:solidFill>
                <a:latin typeface="+mn-lt"/>
                <a:cs typeface="+mn-cs"/>
              </a:rPr>
              <a:t>Multiple</a:t>
            </a:r>
            <a:r>
              <a:rPr lang="en-US" sz="3700" dirty="0">
                <a:solidFill>
                  <a:schemeClr val="accent2"/>
                </a:solidFill>
                <a:latin typeface="+mn-lt"/>
                <a:cs typeface="+mn-cs"/>
              </a:rPr>
              <a:t>-purpose data export services</a:t>
            </a:r>
          </a:p>
        </p:txBody>
      </p:sp>
      <p:cxnSp>
        <p:nvCxnSpPr>
          <p:cNvPr id="30" name="Straight Arrow Connector 29"/>
          <p:cNvCxnSpPr/>
          <p:nvPr/>
        </p:nvCxnSpPr>
        <p:spPr>
          <a:xfrm>
            <a:off x="2630488" y="2590800"/>
            <a:ext cx="733425" cy="500063"/>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34840" name="Picture 2" descr="6370fbc1.pn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367088" y="2871788"/>
            <a:ext cx="15208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1" name="Rectangle 1"/>
          <p:cNvSpPr>
            <a:spLocks noChangeArrowheads="1"/>
          </p:cNvSpPr>
          <p:nvPr/>
        </p:nvSpPr>
        <p:spPr bwMode="auto">
          <a:xfrm rot="-1279596">
            <a:off x="3440113" y="2745150"/>
            <a:ext cx="14668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a:solidFill>
                  <a:srgbClr val="FF0000"/>
                </a:solidFill>
              </a:rPr>
              <a:t>Darwin Core </a:t>
            </a:r>
          </a:p>
          <a:p>
            <a:pPr algn="ctr"/>
            <a:r>
              <a:rPr lang="en-US" dirty="0">
                <a:solidFill>
                  <a:srgbClr val="FF0000"/>
                </a:solidFill>
              </a:rPr>
              <a:t>archive</a:t>
            </a:r>
          </a:p>
        </p:txBody>
      </p:sp>
      <p:cxnSp>
        <p:nvCxnSpPr>
          <p:cNvPr id="29" name="Straight Arrow Connector 28"/>
          <p:cNvCxnSpPr/>
          <p:nvPr/>
        </p:nvCxnSpPr>
        <p:spPr>
          <a:xfrm flipH="1">
            <a:off x="1819275" y="4156075"/>
            <a:ext cx="1728788" cy="1258888"/>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pic>
        <p:nvPicPr>
          <p:cNvPr id="34843" name="Picture 30"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98525" y="5618163"/>
            <a:ext cx="92075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5" name="Rectangle 33"/>
          <p:cNvSpPr>
            <a:spLocks noChangeArrowheads="1"/>
          </p:cNvSpPr>
          <p:nvPr/>
        </p:nvSpPr>
        <p:spPr bwMode="auto">
          <a:xfrm>
            <a:off x="1968500" y="5667375"/>
            <a:ext cx="995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94" tIns="45947" rIns="91894" bIns="45947">
            <a:spAutoFit/>
          </a:bodyPr>
          <a:lstStyle/>
          <a:p>
            <a:r>
              <a:rPr lang="en-US">
                <a:solidFill>
                  <a:srgbClr val="005C7F"/>
                </a:solidFill>
                <a:latin typeface="Trebuchet MS" charset="0"/>
              </a:rPr>
              <a:t>Crop</a:t>
            </a:r>
          </a:p>
          <a:p>
            <a:r>
              <a:rPr lang="en-US">
                <a:solidFill>
                  <a:srgbClr val="005C7F"/>
                </a:solidFill>
                <a:latin typeface="Trebuchet MS" charset="0"/>
              </a:rPr>
              <a:t>portals</a:t>
            </a:r>
            <a:endParaRPr lang="en-US" sz="1400"/>
          </a:p>
        </p:txBody>
      </p:sp>
      <p:sp>
        <p:nvSpPr>
          <p:cNvPr id="34846" name="Slide Number Placeholder 13"/>
          <p:cNvSpPr txBox="1">
            <a:spLocks/>
          </p:cNvSpPr>
          <p:nvPr/>
        </p:nvSpPr>
        <p:spPr bwMode="auto">
          <a:xfrm>
            <a:off x="8972550" y="7097713"/>
            <a:ext cx="5349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8" rIns="91394" bIns="45698"/>
          <a:lstStyle>
            <a:lvl1pPr defTabSz="520700" eaLnBrk="0" hangingPunct="0">
              <a:defRPr sz="2400">
                <a:solidFill>
                  <a:schemeClr val="tx1"/>
                </a:solidFill>
                <a:latin typeface="Arial" charset="0"/>
                <a:ea typeface="ＭＳ Ｐゴシック" charset="0"/>
                <a:cs typeface="ＭＳ Ｐゴシック" charset="0"/>
              </a:defRPr>
            </a:lvl1pPr>
            <a:lvl2pPr marL="742950" indent="-285750" defTabSz="520700" eaLnBrk="0" hangingPunct="0">
              <a:defRPr sz="2400">
                <a:solidFill>
                  <a:schemeClr val="tx1"/>
                </a:solidFill>
                <a:latin typeface="Arial" charset="0"/>
                <a:ea typeface="ＭＳ Ｐゴシック" charset="0"/>
              </a:defRPr>
            </a:lvl2pPr>
            <a:lvl3pPr marL="1143000" indent="-228600" defTabSz="520700" eaLnBrk="0" hangingPunct="0">
              <a:defRPr sz="2400">
                <a:solidFill>
                  <a:schemeClr val="tx1"/>
                </a:solidFill>
                <a:latin typeface="Arial" charset="0"/>
                <a:ea typeface="ＭＳ Ｐゴシック" charset="0"/>
              </a:defRPr>
            </a:lvl3pPr>
            <a:lvl4pPr marL="1600200" indent="-228600" defTabSz="520700" eaLnBrk="0" hangingPunct="0">
              <a:defRPr sz="2400">
                <a:solidFill>
                  <a:schemeClr val="tx1"/>
                </a:solidFill>
                <a:latin typeface="Arial" charset="0"/>
                <a:ea typeface="ＭＳ Ｐゴシック" charset="0"/>
              </a:defRPr>
            </a:lvl4pPr>
            <a:lvl5pPr marL="2057400" indent="-228600" defTabSz="520700" eaLnBrk="0" hangingPunct="0">
              <a:defRPr sz="2400">
                <a:solidFill>
                  <a:schemeClr val="tx1"/>
                </a:solidFill>
                <a:latin typeface="Arial" charset="0"/>
                <a:ea typeface="ＭＳ Ｐゴシック" charset="0"/>
              </a:defRPr>
            </a:lvl5pPr>
            <a:lvl6pPr marL="2514600" indent="-228600" defTabSz="5207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07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07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07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AA5FCFC5-3653-F54E-8763-1A30BF64E460}" type="slidenum">
              <a:rPr lang="en-US" sz="1400">
                <a:solidFill>
                  <a:schemeClr val="tx2"/>
                </a:solidFill>
                <a:latin typeface="Calibri" charset="0"/>
              </a:rPr>
              <a:pPr algn="ctr" eaLnBrk="1" hangingPunct="1"/>
              <a:t>68</a:t>
            </a:fld>
            <a:endParaRPr lang="en-US" sz="1400">
              <a:solidFill>
                <a:schemeClr val="tx2"/>
              </a:solidFill>
              <a:latin typeface="Calibri" charset="0"/>
            </a:endParaRPr>
          </a:p>
        </p:txBody>
      </p:sp>
      <p:pic>
        <p:nvPicPr>
          <p:cNvPr id="2" name="Picture 1" descr="Screen Shot 2017-06-10 at 16.45.37 .png"/>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311871" y="6201879"/>
            <a:ext cx="691983" cy="675890"/>
          </a:xfrm>
          <a:prstGeom prst="rect">
            <a:avLst/>
          </a:prstGeom>
        </p:spPr>
      </p:pic>
    </p:spTree>
    <p:extLst>
      <p:ext uri="{BB962C8B-B14F-4D97-AF65-F5344CB8AC3E}">
        <p14:creationId xmlns:p14="http://schemas.microsoft.com/office/powerpoint/2010/main" val="178184856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09 at 15.32.48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9743" y="37009"/>
            <a:ext cx="10291929" cy="6408424"/>
          </a:xfrm>
          <a:prstGeom prst="rect">
            <a:avLst/>
          </a:prstGeom>
        </p:spPr>
      </p:pic>
      <p:pic>
        <p:nvPicPr>
          <p:cNvPr id="3" name="Picture 2" descr="11ef9b5d2c9ba10e3cd3bcf0c9eefdfa.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116167" y="61656"/>
            <a:ext cx="2260600" cy="2425700"/>
          </a:xfrm>
          <a:prstGeom prst="rect">
            <a:avLst/>
          </a:prstGeom>
        </p:spPr>
      </p:pic>
      <p:pic>
        <p:nvPicPr>
          <p:cNvPr id="5" name="Picture 4" descr="54w-Y1ml.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629994" y="6431618"/>
            <a:ext cx="1493546" cy="936104"/>
          </a:xfrm>
          <a:prstGeom prst="rect">
            <a:avLst/>
          </a:prstGeom>
        </p:spPr>
      </p:pic>
    </p:spTree>
    <p:extLst>
      <p:ext uri="{BB962C8B-B14F-4D97-AF65-F5344CB8AC3E}">
        <p14:creationId xmlns:p14="http://schemas.microsoft.com/office/powerpoint/2010/main" val="2622587485"/>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ntitled.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734" y="181025"/>
            <a:ext cx="9660877" cy="7128792"/>
          </a:xfrm>
          <a:prstGeom prst="rect">
            <a:avLst/>
          </a:prstGeom>
        </p:spPr>
      </p:pic>
      <p:pic>
        <p:nvPicPr>
          <p:cNvPr id="7" name="Picture 6" descr="54w-Y1ml.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6064" y="4789537"/>
            <a:ext cx="2608015" cy="2608015"/>
          </a:xfrm>
          <a:prstGeom prst="rect">
            <a:avLst/>
          </a:prstGeom>
        </p:spPr>
      </p:pic>
      <p:pic>
        <p:nvPicPr>
          <p:cNvPr id="8" name="Picture 7" descr="11ef9b5d2c9ba10e3cd3bcf0c9eefdfa.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908255" y="203597"/>
            <a:ext cx="2260600" cy="2425700"/>
          </a:xfrm>
          <a:prstGeom prst="rect">
            <a:avLst/>
          </a:prstGeom>
        </p:spPr>
      </p:pic>
    </p:spTree>
    <p:extLst>
      <p:ext uri="{BB962C8B-B14F-4D97-AF65-F5344CB8AC3E}">
        <p14:creationId xmlns:p14="http://schemas.microsoft.com/office/powerpoint/2010/main" val="2923720721"/>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751" y="109017"/>
            <a:ext cx="10153128" cy="1030266"/>
          </a:xfrm>
        </p:spPr>
        <p:txBody>
          <a:bodyPr>
            <a:noAutofit/>
          </a:bodyPr>
          <a:lstStyle/>
          <a:p>
            <a:pPr algn="l"/>
            <a:r>
              <a:rPr lang="en-US" sz="3200" b="1" dirty="0"/>
              <a:t>Extended MeasurementOrFact(s) Extension allows </a:t>
            </a:r>
            <a:r>
              <a:rPr lang="en-US" sz="3200" b="1" dirty="0" smtClean="0"/>
              <a:t>linking </a:t>
            </a:r>
            <a:r>
              <a:rPr lang="en-US" sz="3200" b="1" dirty="0"/>
              <a:t>to external URI of a controlled </a:t>
            </a:r>
            <a:r>
              <a:rPr lang="en-US" sz="3200" b="1" dirty="0" smtClean="0"/>
              <a:t>vocabulary</a:t>
            </a:r>
            <a:endParaRPr lang="en-US" sz="3200" b="1" dirty="0"/>
          </a:p>
        </p:txBody>
      </p:sp>
      <p:sp>
        <p:nvSpPr>
          <p:cNvPr id="3" name="Content Placeholder 2"/>
          <p:cNvSpPr>
            <a:spLocks noGrp="1"/>
          </p:cNvSpPr>
          <p:nvPr>
            <p:ph idx="1"/>
          </p:nvPr>
        </p:nvSpPr>
        <p:spPr>
          <a:xfrm>
            <a:off x="231751" y="1333153"/>
            <a:ext cx="10153128" cy="5976664"/>
          </a:xfrm>
        </p:spPr>
        <p:txBody>
          <a:bodyPr>
            <a:normAutofit fontScale="62500" lnSpcReduction="20000"/>
          </a:bodyPr>
          <a:lstStyle/>
          <a:p>
            <a:pPr marL="0" indent="0">
              <a:spcBef>
                <a:spcPts val="0"/>
              </a:spcBef>
              <a:spcAft>
                <a:spcPts val="600"/>
              </a:spcAft>
              <a:buNone/>
            </a:pPr>
            <a:r>
              <a:rPr lang="en-US" b="1" dirty="0" smtClean="0">
                <a:solidFill>
                  <a:srgbClr val="0000FF"/>
                </a:solidFill>
              </a:rPr>
              <a:t>ID</a:t>
            </a:r>
            <a:r>
              <a:rPr lang="en-US" dirty="0"/>
              <a:t>: the identifier used by DwC-A standard to link the eMoF to the Core file. </a:t>
            </a:r>
            <a:endParaRPr lang="en-US" dirty="0" smtClean="0"/>
          </a:p>
          <a:p>
            <a:pPr marL="0" indent="0">
              <a:spcBef>
                <a:spcPts val="0"/>
              </a:spcBef>
              <a:spcAft>
                <a:spcPts val="600"/>
              </a:spcAft>
              <a:buNone/>
            </a:pPr>
            <a:r>
              <a:rPr lang="en-US" b="1" dirty="0" smtClean="0">
                <a:solidFill>
                  <a:srgbClr val="0000FF"/>
                </a:solidFill>
              </a:rPr>
              <a:t>occurrenceID </a:t>
            </a:r>
            <a:r>
              <a:rPr lang="en-US" b="1" dirty="0">
                <a:solidFill>
                  <a:srgbClr val="FF0000"/>
                </a:solidFill>
              </a:rPr>
              <a:t>(new)</a:t>
            </a:r>
            <a:r>
              <a:rPr lang="en-US" dirty="0"/>
              <a:t>: identifier to link the eMoF with the occurrence extension. </a:t>
            </a:r>
            <a:endParaRPr lang="en-US" dirty="0" smtClean="0"/>
          </a:p>
          <a:p>
            <a:pPr marL="0" indent="0">
              <a:spcBef>
                <a:spcPts val="0"/>
              </a:spcBef>
              <a:spcAft>
                <a:spcPts val="600"/>
              </a:spcAft>
              <a:buNone/>
            </a:pPr>
            <a:r>
              <a:rPr lang="en-US" b="1" dirty="0" err="1" smtClean="0">
                <a:solidFill>
                  <a:srgbClr val="0000FF"/>
                </a:solidFill>
              </a:rPr>
              <a:t>measurementType</a:t>
            </a:r>
            <a:r>
              <a:rPr lang="en-US" dirty="0"/>
              <a:t>: The nature of the measurement, fact, characteristic, or assertion. </a:t>
            </a:r>
            <a:endParaRPr lang="en-US" dirty="0" smtClean="0"/>
          </a:p>
          <a:p>
            <a:pPr marL="0" indent="0">
              <a:spcBef>
                <a:spcPts val="0"/>
              </a:spcBef>
              <a:spcAft>
                <a:spcPts val="600"/>
              </a:spcAft>
              <a:buNone/>
            </a:pPr>
            <a:r>
              <a:rPr lang="en-US" b="1" dirty="0" err="1" smtClean="0">
                <a:solidFill>
                  <a:srgbClr val="0000FF"/>
                </a:solidFill>
              </a:rPr>
              <a:t>measurementTypeID</a:t>
            </a:r>
            <a:r>
              <a:rPr lang="en-US" b="1" dirty="0" smtClean="0">
                <a:solidFill>
                  <a:srgbClr val="0000FF"/>
                </a:solidFill>
              </a:rPr>
              <a:t> </a:t>
            </a:r>
            <a:r>
              <a:rPr lang="en-US" b="1" dirty="0">
                <a:solidFill>
                  <a:srgbClr val="FF0000"/>
                </a:solidFill>
              </a:rPr>
              <a:t>(new)</a:t>
            </a:r>
            <a:r>
              <a:rPr lang="en-US" dirty="0"/>
              <a:t>: An identifier for the </a:t>
            </a:r>
            <a:r>
              <a:rPr lang="en-US" dirty="0" err="1"/>
              <a:t>measurementType</a:t>
            </a:r>
            <a:r>
              <a:rPr lang="en-US" dirty="0"/>
              <a:t> (global unique identifier, URI) </a:t>
            </a:r>
            <a:endParaRPr lang="en-US" dirty="0" smtClean="0"/>
          </a:p>
          <a:p>
            <a:pPr marL="0" indent="0">
              <a:spcBef>
                <a:spcPts val="0"/>
              </a:spcBef>
              <a:spcAft>
                <a:spcPts val="600"/>
              </a:spcAft>
              <a:buNone/>
            </a:pPr>
            <a:r>
              <a:rPr lang="en-US" b="1" dirty="0" err="1" smtClean="0">
                <a:solidFill>
                  <a:srgbClr val="0000FF"/>
                </a:solidFill>
              </a:rPr>
              <a:t>measurementValue</a:t>
            </a:r>
            <a:r>
              <a:rPr lang="en-US" dirty="0"/>
              <a:t>: The value of the measurement, fact, characteristic, or assertion. </a:t>
            </a:r>
            <a:endParaRPr lang="en-US" dirty="0" smtClean="0"/>
          </a:p>
          <a:p>
            <a:pPr marL="0" indent="0">
              <a:spcBef>
                <a:spcPts val="0"/>
              </a:spcBef>
              <a:spcAft>
                <a:spcPts val="600"/>
              </a:spcAft>
              <a:buNone/>
            </a:pPr>
            <a:r>
              <a:rPr lang="en-US" b="1" dirty="0" err="1" smtClean="0">
                <a:solidFill>
                  <a:srgbClr val="0000FF"/>
                </a:solidFill>
              </a:rPr>
              <a:t>measurementValueID</a:t>
            </a:r>
            <a:r>
              <a:rPr lang="en-US" b="1" dirty="0" smtClean="0">
                <a:solidFill>
                  <a:srgbClr val="0000FF"/>
                </a:solidFill>
              </a:rPr>
              <a:t> </a:t>
            </a:r>
            <a:r>
              <a:rPr lang="en-US" b="1" dirty="0">
                <a:solidFill>
                  <a:srgbClr val="FF0000"/>
                </a:solidFill>
              </a:rPr>
              <a:t>(new)</a:t>
            </a:r>
            <a:r>
              <a:rPr lang="en-US" dirty="0"/>
              <a:t>: An identifier for facts stored in the column </a:t>
            </a:r>
            <a:endParaRPr lang="en-US" dirty="0" smtClean="0"/>
          </a:p>
          <a:p>
            <a:pPr marL="0" indent="0">
              <a:spcBef>
                <a:spcPts val="0"/>
              </a:spcBef>
              <a:spcAft>
                <a:spcPts val="600"/>
              </a:spcAft>
              <a:buNone/>
            </a:pPr>
            <a:r>
              <a:rPr lang="en-US" dirty="0" err="1" smtClean="0"/>
              <a:t>measurementValue</a:t>
            </a:r>
            <a:r>
              <a:rPr lang="en-US" dirty="0" smtClean="0"/>
              <a:t> </a:t>
            </a:r>
            <a:r>
              <a:rPr lang="en-US" dirty="0"/>
              <a:t>(global unique identifier, URI) </a:t>
            </a:r>
            <a:endParaRPr lang="en-US" dirty="0" smtClean="0"/>
          </a:p>
          <a:p>
            <a:pPr marL="0" indent="0">
              <a:spcBef>
                <a:spcPts val="0"/>
              </a:spcBef>
              <a:spcAft>
                <a:spcPts val="600"/>
              </a:spcAft>
              <a:buNone/>
            </a:pPr>
            <a:r>
              <a:rPr lang="en-US" b="1" dirty="0" err="1" smtClean="0">
                <a:solidFill>
                  <a:srgbClr val="0000FF"/>
                </a:solidFill>
              </a:rPr>
              <a:t>measurementAccuracy</a:t>
            </a:r>
            <a:r>
              <a:rPr lang="en-US" dirty="0"/>
              <a:t>: The description of the potential error associated with the </a:t>
            </a:r>
            <a:r>
              <a:rPr lang="en-US" dirty="0" err="1"/>
              <a:t>measurementValue</a:t>
            </a:r>
            <a:r>
              <a:rPr lang="en-US" dirty="0"/>
              <a:t>. </a:t>
            </a:r>
            <a:endParaRPr lang="en-US" dirty="0" smtClean="0"/>
          </a:p>
          <a:p>
            <a:pPr marL="0" indent="0">
              <a:spcBef>
                <a:spcPts val="0"/>
              </a:spcBef>
              <a:spcAft>
                <a:spcPts val="600"/>
              </a:spcAft>
              <a:buNone/>
            </a:pPr>
            <a:r>
              <a:rPr lang="en-US" b="1" dirty="0" err="1" smtClean="0">
                <a:solidFill>
                  <a:srgbClr val="0000FF"/>
                </a:solidFill>
              </a:rPr>
              <a:t>measurementUnit</a:t>
            </a:r>
            <a:r>
              <a:rPr lang="en-US" dirty="0"/>
              <a:t>: The value of the measurement, fact, characteristic, or assertion. </a:t>
            </a:r>
            <a:endParaRPr lang="en-US" dirty="0" smtClean="0"/>
          </a:p>
          <a:p>
            <a:pPr marL="0" indent="0">
              <a:spcBef>
                <a:spcPts val="0"/>
              </a:spcBef>
              <a:spcAft>
                <a:spcPts val="600"/>
              </a:spcAft>
              <a:buNone/>
            </a:pPr>
            <a:r>
              <a:rPr lang="en-US" b="1" dirty="0" err="1" smtClean="0">
                <a:solidFill>
                  <a:srgbClr val="0000FF"/>
                </a:solidFill>
              </a:rPr>
              <a:t>measurementUnitID</a:t>
            </a:r>
            <a:r>
              <a:rPr lang="en-US" b="1" dirty="0" smtClean="0">
                <a:solidFill>
                  <a:srgbClr val="0000FF"/>
                </a:solidFill>
              </a:rPr>
              <a:t> </a:t>
            </a:r>
            <a:r>
              <a:rPr lang="en-US" b="1" dirty="0">
                <a:solidFill>
                  <a:srgbClr val="FF0000"/>
                </a:solidFill>
              </a:rPr>
              <a:t>(new)</a:t>
            </a:r>
            <a:r>
              <a:rPr lang="en-US" dirty="0"/>
              <a:t>: An identifier for the </a:t>
            </a:r>
            <a:r>
              <a:rPr lang="en-US" dirty="0" err="1" smtClean="0"/>
              <a:t>measurementUnit</a:t>
            </a:r>
            <a:r>
              <a:rPr lang="en-US" dirty="0" smtClean="0"/>
              <a:t> </a:t>
            </a:r>
            <a:r>
              <a:rPr lang="en-US" dirty="0"/>
              <a:t>(global unique identifier, URI) </a:t>
            </a:r>
            <a:endParaRPr lang="en-US" dirty="0" smtClean="0"/>
          </a:p>
          <a:p>
            <a:pPr marL="0" indent="0">
              <a:spcBef>
                <a:spcPts val="0"/>
              </a:spcBef>
              <a:spcAft>
                <a:spcPts val="600"/>
              </a:spcAft>
              <a:buNone/>
            </a:pPr>
            <a:r>
              <a:rPr lang="en-US" b="1" dirty="0" err="1" smtClean="0">
                <a:solidFill>
                  <a:srgbClr val="0000FF"/>
                </a:solidFill>
              </a:rPr>
              <a:t>measurementDeterminedDate</a:t>
            </a:r>
            <a:r>
              <a:rPr lang="en-US" dirty="0"/>
              <a:t>: The date on which the MeasurementOrFact was made. </a:t>
            </a:r>
            <a:endParaRPr lang="en-US" dirty="0" smtClean="0"/>
          </a:p>
          <a:p>
            <a:pPr marL="0" indent="0">
              <a:spcBef>
                <a:spcPts val="0"/>
              </a:spcBef>
              <a:spcAft>
                <a:spcPts val="600"/>
              </a:spcAft>
              <a:buNone/>
            </a:pPr>
            <a:r>
              <a:rPr lang="en-US" b="1" dirty="0" err="1" smtClean="0">
                <a:solidFill>
                  <a:srgbClr val="0000FF"/>
                </a:solidFill>
              </a:rPr>
              <a:t>measurementDeterminedBy</a:t>
            </a:r>
            <a:r>
              <a:rPr lang="en-US" dirty="0"/>
              <a:t>: A list (concatenated and separated) of names of people, groups, or organizations who determined the value of the MeasurementOrFact. </a:t>
            </a:r>
            <a:endParaRPr lang="en-US" dirty="0" smtClean="0"/>
          </a:p>
          <a:p>
            <a:pPr marL="0" indent="0">
              <a:spcBef>
                <a:spcPts val="0"/>
              </a:spcBef>
              <a:spcAft>
                <a:spcPts val="600"/>
              </a:spcAft>
              <a:buNone/>
            </a:pPr>
            <a:r>
              <a:rPr lang="en-US" b="1" dirty="0" err="1" smtClean="0">
                <a:solidFill>
                  <a:srgbClr val="0000FF"/>
                </a:solidFill>
              </a:rPr>
              <a:t>measurementMethod</a:t>
            </a:r>
            <a:r>
              <a:rPr lang="en-US" dirty="0"/>
              <a:t>: A description of or reference to (publication, URI) the method or protocol used to determine the measurement, fact, characteristic, or assertion</a:t>
            </a:r>
            <a:r>
              <a:rPr lang="en-US" dirty="0" smtClean="0"/>
              <a:t>.</a:t>
            </a:r>
          </a:p>
          <a:p>
            <a:pPr marL="0" indent="0">
              <a:spcBef>
                <a:spcPts val="0"/>
              </a:spcBef>
              <a:spcAft>
                <a:spcPts val="600"/>
              </a:spcAft>
              <a:buNone/>
            </a:pPr>
            <a:r>
              <a:rPr lang="en-US" b="1" dirty="0" err="1" smtClean="0">
                <a:solidFill>
                  <a:srgbClr val="0000FF"/>
                </a:solidFill>
              </a:rPr>
              <a:t>measurementRemarks</a:t>
            </a:r>
            <a:r>
              <a:rPr lang="en-US" dirty="0"/>
              <a:t>: Comments or notes accompanying the MeasurementOrFact. </a:t>
            </a:r>
          </a:p>
        </p:txBody>
      </p:sp>
      <p:pic>
        <p:nvPicPr>
          <p:cNvPr id="4" name="Picture 3" descr="11ef9b5d2c9ba10e3cd3bcf0c9eefdfa.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61713" y="2701305"/>
            <a:ext cx="2011198" cy="1994154"/>
          </a:xfrm>
          <a:prstGeom prst="rect">
            <a:avLst/>
          </a:prstGeom>
        </p:spPr>
      </p:pic>
      <p:pic>
        <p:nvPicPr>
          <p:cNvPr id="5" name="Picture 4" descr="54w-Y1m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44719" y="901105"/>
            <a:ext cx="1493546" cy="936104"/>
          </a:xfrm>
          <a:prstGeom prst="rect">
            <a:avLst/>
          </a:prstGeom>
        </p:spPr>
      </p:pic>
    </p:spTree>
    <p:extLst>
      <p:ext uri="{BB962C8B-B14F-4D97-AF65-F5344CB8AC3E}">
        <p14:creationId xmlns:p14="http://schemas.microsoft.com/office/powerpoint/2010/main" val="4022466240"/>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pg"/>
          <p:cNvPicPr>
            <a:picLocks noChangeAspect="1"/>
          </p:cNvPicPr>
          <p:nvPr/>
        </p:nvPicPr>
        <p:blipFill>
          <a:blip r:embed="rId3">
            <a:alphaModFix amt="90000"/>
            <a:extLst>
              <a:ext uri="{BEBA8EAE-BF5A-486C-A8C5-ECC9F3942E4B}">
                <a14:imgProps xmlns:a14="http://schemas.microsoft.com/office/drawing/2010/main">
                  <a14:imgLayer r:embed="rId4">
                    <a14:imgEffect>
                      <a14:saturation sat="90000"/>
                    </a14:imgEffect>
                    <a14:imgEffect>
                      <a14:brightnessContrast contrast="50000"/>
                    </a14:imgEffect>
                  </a14:imgLayer>
                </a14:imgProps>
              </a:ext>
              <a:ext uri="{28A0092B-C50C-407E-A947-70E740481C1C}">
                <a14:useLocalDpi xmlns:a14="http://schemas.microsoft.com/office/drawing/2010/main"/>
              </a:ext>
            </a:extLst>
          </a:blip>
          <a:stretch>
            <a:fillRect/>
          </a:stretch>
        </p:blipFill>
        <p:spPr>
          <a:xfrm>
            <a:off x="0" y="21"/>
            <a:ext cx="10688638" cy="7562829"/>
          </a:xfrm>
          <a:prstGeom prst="rect">
            <a:avLst/>
          </a:prstGeom>
        </p:spPr>
      </p:pic>
      <p:sp>
        <p:nvSpPr>
          <p:cNvPr id="7" name="Rectangle 6"/>
          <p:cNvSpPr/>
          <p:nvPr/>
        </p:nvSpPr>
        <p:spPr>
          <a:xfrm>
            <a:off x="3413529" y="2663669"/>
            <a:ext cx="5949391" cy="2123521"/>
          </a:xfrm>
          <a:prstGeom prst="rect">
            <a:avLst/>
          </a:prstGeom>
          <a:solidFill>
            <a:schemeClr val="tx2">
              <a:alpha val="50000"/>
            </a:schemeClr>
          </a:solidFill>
          <a:effectLst>
            <a:outerShdw blurRad="50800" dist="38100" dir="2700000" algn="tl" rotWithShape="0">
              <a:srgbClr val="000000">
                <a:alpha val="43000"/>
              </a:srgbClr>
            </a:outerShdw>
          </a:effectLst>
        </p:spPr>
        <p:txBody>
          <a:bodyPr wrap="none" lIns="91304" tIns="45652" rIns="91304" bIns="45652">
            <a:spAutoFit/>
            <a:scene3d>
              <a:camera prst="orthographicFront"/>
              <a:lightRig rig="soft" dir="t">
                <a:rot lat="0" lon="0" rev="10800000"/>
              </a:lightRig>
            </a:scene3d>
            <a:sp3d>
              <a:bevelT w="27940" h="12700"/>
              <a:contourClr>
                <a:srgbClr val="DDDDDD"/>
              </a:contourClr>
            </a:sp3d>
          </a:bodyPr>
          <a:lstStyle/>
          <a:p>
            <a:r>
              <a:rPr lang="en-US" sz="4400" b="1" i="1" spc="150" dirty="0" smtClean="0">
                <a:ln w="11430"/>
                <a:solidFill>
                  <a:srgbClr val="F8F8F8"/>
                </a:solidFill>
                <a:effectLst>
                  <a:outerShdw blurRad="25400" algn="tl" rotWithShape="0">
                    <a:srgbClr val="000000">
                      <a:alpha val="43000"/>
                    </a:srgbClr>
                  </a:outerShdw>
                </a:effectLst>
              </a:rPr>
              <a:t>BIG DATA</a:t>
            </a:r>
          </a:p>
          <a:p>
            <a:r>
              <a:rPr lang="en-US" sz="4400" b="1" i="1" spc="150" dirty="0" smtClean="0">
                <a:ln w="11430"/>
                <a:solidFill>
                  <a:srgbClr val="F8F8F8"/>
                </a:solidFill>
                <a:effectLst>
                  <a:outerShdw blurRad="25400" algn="tl" rotWithShape="0">
                    <a:srgbClr val="000000">
                      <a:alpha val="43000"/>
                    </a:srgbClr>
                  </a:outerShdw>
                </a:effectLst>
              </a:rPr>
              <a:t>A new paradigm:</a:t>
            </a:r>
          </a:p>
          <a:p>
            <a:r>
              <a:rPr lang="en-US" sz="4400" b="1" i="1" spc="150" dirty="0" smtClean="0">
                <a:ln w="11430"/>
                <a:solidFill>
                  <a:srgbClr val="F8F8F8"/>
                </a:solidFill>
                <a:effectLst>
                  <a:outerShdw blurRad="25400" algn="tl" rotWithShape="0">
                    <a:srgbClr val="000000">
                      <a:alpha val="43000"/>
                    </a:srgbClr>
                  </a:outerShdw>
                </a:effectLst>
              </a:rPr>
              <a:t>reuse of research data</a:t>
            </a:r>
            <a:endParaRPr lang="en-US" sz="4400" b="1" i="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200667356"/>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45361932-parsnaz-ir.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70625"/>
            <a:ext cx="10688638" cy="6192225"/>
          </a:xfrm>
          <a:prstGeom prst="rect">
            <a:avLst/>
          </a:prstGeom>
        </p:spPr>
      </p:pic>
      <p:sp>
        <p:nvSpPr>
          <p:cNvPr id="8" name="Rectangle 7"/>
          <p:cNvSpPr/>
          <p:nvPr/>
        </p:nvSpPr>
        <p:spPr>
          <a:xfrm>
            <a:off x="87735" y="47186"/>
            <a:ext cx="10513168" cy="1323439"/>
          </a:xfrm>
          <a:prstGeom prst="rect">
            <a:avLst/>
          </a:prstGeom>
        </p:spPr>
        <p:txBody>
          <a:bodyPr wrap="square">
            <a:spAutoFit/>
          </a:bodyPr>
          <a:lstStyle/>
          <a:p>
            <a:pPr algn="just"/>
            <a:r>
              <a:rPr lang="en-US" sz="2000" dirty="0"/>
              <a:t>Semantic technologies for </a:t>
            </a:r>
            <a:r>
              <a:rPr lang="en-US" sz="2000" b="1" dirty="0"/>
              <a:t>integrating different types of </a:t>
            </a:r>
            <a:r>
              <a:rPr lang="en-US" sz="2000" b="1" dirty="0" smtClean="0"/>
              <a:t>agricultural crop information </a:t>
            </a:r>
            <a:r>
              <a:rPr lang="en-US" sz="2000" dirty="0"/>
              <a:t>(genebank collections and accessions, phenotypic trait data, and molecular data) are well advanced. </a:t>
            </a:r>
            <a:endParaRPr lang="en-US" sz="2000" dirty="0" smtClean="0"/>
          </a:p>
          <a:p>
            <a:pPr algn="just"/>
            <a:r>
              <a:rPr lang="en-US" sz="2000" b="1" dirty="0" smtClean="0">
                <a:solidFill>
                  <a:srgbClr val="FF0000"/>
                </a:solidFill>
              </a:rPr>
              <a:t>More </a:t>
            </a:r>
            <a:r>
              <a:rPr lang="en-US" sz="2000" b="1" dirty="0">
                <a:solidFill>
                  <a:srgbClr val="FF0000"/>
                </a:solidFill>
              </a:rPr>
              <a:t>efforts will be needed to advance organizational and institutional uptake </a:t>
            </a:r>
            <a:r>
              <a:rPr lang="en-US" sz="2000" dirty="0"/>
              <a:t>for these types of </a:t>
            </a:r>
            <a:r>
              <a:rPr lang="en-US" sz="2000" dirty="0" smtClean="0"/>
              <a:t>(big data) information infrastructures </a:t>
            </a:r>
            <a:r>
              <a:rPr lang="en-US" sz="2000" dirty="0"/>
              <a:t>to realize their potential.</a:t>
            </a:r>
          </a:p>
        </p:txBody>
      </p:sp>
    </p:spTree>
    <p:extLst>
      <p:ext uri="{BB962C8B-B14F-4D97-AF65-F5344CB8AC3E}">
        <p14:creationId xmlns:p14="http://schemas.microsoft.com/office/powerpoint/2010/main" val="2569522467"/>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ji+farm+drone.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9" name="Rectangle 8"/>
          <p:cNvSpPr/>
          <p:nvPr/>
        </p:nvSpPr>
        <p:spPr>
          <a:xfrm>
            <a:off x="6496448" y="181025"/>
            <a:ext cx="4032448" cy="4154983"/>
          </a:xfrm>
          <a:prstGeom prst="rect">
            <a:avLst/>
          </a:prstGeom>
        </p:spPr>
        <p:txBody>
          <a:bodyPr wrap="square">
            <a:spAutoFit/>
          </a:bodyPr>
          <a:lstStyle/>
          <a:p>
            <a:pPr algn="just"/>
            <a:r>
              <a:rPr lang="en-US" sz="2200" i="1" dirty="0"/>
              <a:t>"The new availability of </a:t>
            </a:r>
            <a:r>
              <a:rPr lang="en-US" sz="2200" b="1" i="1" dirty="0">
                <a:solidFill>
                  <a:srgbClr val="FF0000"/>
                </a:solidFill>
              </a:rPr>
              <a:t>huge amounts of data</a:t>
            </a:r>
            <a:r>
              <a:rPr lang="en-US" sz="2200" i="1" dirty="0"/>
              <a:t>, along with the statistical tools to crunch these numbers, offers a whole new way of understanding the world. Correlation supersedes causation, and science can advance even without coherent models, unified theories, or really any mechanistic explanation at all." </a:t>
            </a:r>
            <a:r>
              <a:rPr lang="en-US" sz="2200" dirty="0" smtClean="0"/>
              <a:t>(Chris Anderson, Wired Magazine, 2008</a:t>
            </a:r>
            <a:r>
              <a:rPr lang="en-US" sz="2200" dirty="0"/>
              <a:t>) </a:t>
            </a:r>
          </a:p>
        </p:txBody>
      </p:sp>
    </p:spTree>
    <p:extLst>
      <p:ext uri="{BB962C8B-B14F-4D97-AF65-F5344CB8AC3E}">
        <p14:creationId xmlns:p14="http://schemas.microsoft.com/office/powerpoint/2010/main" val="2776966400"/>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600.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79971"/>
            <a:ext cx="10688638" cy="6382879"/>
          </a:xfrm>
          <a:prstGeom prst="rect">
            <a:avLst/>
          </a:prstGeom>
        </p:spPr>
      </p:pic>
      <p:sp>
        <p:nvSpPr>
          <p:cNvPr id="9" name="Rectangle 8"/>
          <p:cNvSpPr/>
          <p:nvPr/>
        </p:nvSpPr>
        <p:spPr>
          <a:xfrm>
            <a:off x="87734" y="37009"/>
            <a:ext cx="10513169" cy="1107996"/>
          </a:xfrm>
          <a:prstGeom prst="rect">
            <a:avLst/>
          </a:prstGeom>
        </p:spPr>
        <p:txBody>
          <a:bodyPr wrap="square">
            <a:spAutoFit/>
          </a:bodyPr>
          <a:lstStyle/>
          <a:p>
            <a:pPr algn="just"/>
            <a:r>
              <a:rPr lang="en-US" sz="2200" i="1" dirty="0" smtClean="0"/>
              <a:t>"We </a:t>
            </a:r>
            <a:r>
              <a:rPr lang="en-US" sz="2200" i="1" dirty="0"/>
              <a:t>are increasingly relying on </a:t>
            </a:r>
            <a:r>
              <a:rPr lang="en-US" sz="2200" b="1" i="1" dirty="0">
                <a:solidFill>
                  <a:srgbClr val="FF0000"/>
                </a:solidFill>
              </a:rPr>
              <a:t>machines that derive conclusions </a:t>
            </a:r>
            <a:r>
              <a:rPr lang="en-US" sz="2200" i="1" dirty="0"/>
              <a:t>from models that they themselves have created, models that are often beyond human comprehension, models that “think” about the world differently than we </a:t>
            </a:r>
            <a:r>
              <a:rPr lang="en-US" sz="2200" i="1" dirty="0" smtClean="0"/>
              <a:t>do</a:t>
            </a:r>
            <a:r>
              <a:rPr lang="en-US" sz="2200" dirty="0" smtClean="0"/>
              <a:t>" (</a:t>
            </a:r>
            <a:r>
              <a:rPr lang="en-US" sz="2200" dirty="0" smtClean="0">
                <a:hlinkClick r:id="rId4"/>
              </a:rPr>
              <a:t>David Weinberger 2017)</a:t>
            </a:r>
            <a:r>
              <a:rPr lang="en-US" sz="2200" dirty="0" smtClean="0"/>
              <a:t>.</a:t>
            </a:r>
          </a:p>
        </p:txBody>
      </p:sp>
    </p:spTree>
    <p:extLst>
      <p:ext uri="{BB962C8B-B14F-4D97-AF65-F5344CB8AC3E}">
        <p14:creationId xmlns:p14="http://schemas.microsoft.com/office/powerpoint/2010/main" val="192055429"/>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19783" y="181025"/>
            <a:ext cx="9577064" cy="792087"/>
          </a:xfrm>
        </p:spPr>
        <p:txBody>
          <a:bodyPr>
            <a:normAutofit fontScale="90000"/>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Proportion of people farming is declining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2" name="Picture 1" descr="farmjobs.jp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10688639" cy="7562850"/>
          </a:xfrm>
          <a:prstGeom prst="rect">
            <a:avLst/>
          </a:prstGeom>
        </p:spPr>
      </p:pic>
    </p:spTree>
    <p:extLst>
      <p:ext uri="{BB962C8B-B14F-4D97-AF65-F5344CB8AC3E}">
        <p14:creationId xmlns:p14="http://schemas.microsoft.com/office/powerpoint/2010/main" val="669739021"/>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46"/>
          <p:cNvPicPr>
            <a:picLocks noChangeAspect="1"/>
          </p:cNvPicPr>
          <p:nvPr/>
        </p:nvPicPr>
        <p:blipFill>
          <a:blip r:embed="rId4">
            <a:lum bright="4000"/>
            <a:extLst>
              <a:ext uri="{28A0092B-C50C-407E-A947-70E740481C1C}">
                <a14:useLocalDpi xmlns:a14="http://schemas.microsoft.com/office/drawing/2010/main"/>
              </a:ext>
            </a:extLst>
          </a:blip>
          <a:srcRect/>
          <a:stretch>
            <a:fillRect/>
          </a:stretch>
        </p:blipFill>
        <p:spPr bwMode="auto">
          <a:xfrm>
            <a:off x="100013" y="1763713"/>
            <a:ext cx="10537825" cy="571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6" name="Picture 29" descr="Hannu_Saarenmaa.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10563" y="2554288"/>
            <a:ext cx="40163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7" name="Picture 27" descr="Donald_Hobern.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8116888" y="1860550"/>
            <a:ext cx="4826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Picture 15"/>
          <p:cNvPicPr>
            <a:picLocks noChangeAspect="1"/>
          </p:cNvPicPr>
          <p:nvPr/>
        </p:nvPicPr>
        <p:blipFill>
          <a:blip r:embed="rId7" cstate="screen">
            <a:lum bright="10000"/>
            <a:extLst>
              <a:ext uri="{28A0092B-C50C-407E-A947-70E740481C1C}">
                <a14:useLocalDpi xmlns:a14="http://schemas.microsoft.com/office/drawing/2010/main"/>
              </a:ext>
            </a:extLst>
          </a:blip>
          <a:srcRect/>
          <a:stretch>
            <a:fillRect/>
          </a:stretch>
        </p:blipFill>
        <p:spPr bwMode="auto">
          <a:xfrm>
            <a:off x="8205788" y="1270000"/>
            <a:ext cx="4603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3190" name="Object 2"/>
          <p:cNvGraphicFramePr>
            <a:graphicFrameLocks noChangeAspect="1"/>
          </p:cNvGraphicFramePr>
          <p:nvPr>
            <p:extLst>
              <p:ext uri="{D42A27DB-BD31-4B8C-83A1-F6EECF244321}">
                <p14:modId xmlns:p14="http://schemas.microsoft.com/office/powerpoint/2010/main" val="363837966"/>
              </p:ext>
            </p:extLst>
          </p:nvPr>
        </p:nvGraphicFramePr>
        <p:xfrm>
          <a:off x="663799" y="4929188"/>
          <a:ext cx="1499001" cy="779580"/>
        </p:xfrm>
        <a:graphic>
          <a:graphicData uri="http://schemas.openxmlformats.org/presentationml/2006/ole">
            <mc:AlternateContent xmlns:mc="http://schemas.openxmlformats.org/markup-compatibility/2006">
              <mc:Choice xmlns:v="urn:schemas-microsoft-com:vml" Requires="v">
                <p:oleObj spid="_x0000_s9577" name="Image" r:id="rId8" imgW="1917460" imgH="1015515" progId="">
                  <p:embed/>
                </p:oleObj>
              </mc:Choice>
              <mc:Fallback>
                <p:oleObj name="Image" r:id="rId8" imgW="1917460" imgH="1015515"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3799" y="4929188"/>
                        <a:ext cx="1499001" cy="779580"/>
                      </a:xfrm>
                      <a:prstGeom prst="rect">
                        <a:avLst/>
                      </a:prstGeom>
                      <a:noFill/>
                      <a:ln>
                        <a:noFill/>
                      </a:ln>
                      <a:extLst/>
                    </p:spPr>
                  </p:pic>
                </p:oleObj>
              </mc:Fallback>
            </mc:AlternateContent>
          </a:graphicData>
        </a:graphic>
      </p:graphicFrame>
      <p:pic>
        <p:nvPicPr>
          <p:cNvPr id="93191" name="Picture 15"/>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99238" y="5968135"/>
            <a:ext cx="1361286" cy="108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3193" name="Picture 23"/>
          <p:cNvPicPr>
            <a:picLocks noChangeAspect="1"/>
          </p:cNvPicPr>
          <p:nvPr/>
        </p:nvPicPr>
        <p:blipFill>
          <a:blip r:embed="rId11" cstate="screen">
            <a:lum bright="4000"/>
            <a:extLst>
              <a:ext uri="{28A0092B-C50C-407E-A947-70E740481C1C}">
                <a14:useLocalDpi xmlns:a14="http://schemas.microsoft.com/office/drawing/2010/main"/>
              </a:ext>
            </a:extLst>
          </a:blip>
          <a:srcRect/>
          <a:stretch>
            <a:fillRect/>
          </a:stretch>
        </p:blipFill>
        <p:spPr bwMode="auto">
          <a:xfrm>
            <a:off x="8872711" y="1028015"/>
            <a:ext cx="469727" cy="60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4" name="Picture 14" descr="Dave_Vieglais.png"/>
          <p:cNvPicPr>
            <a:picLocks noChangeAspect="1"/>
          </p:cNvPicPr>
          <p:nvPr/>
        </p:nvPicPr>
        <p:blipFill>
          <a:blip r:embed="rId12">
            <a:lum bright="20000" contrast="10000"/>
            <a:extLst>
              <a:ext uri="{28A0092B-C50C-407E-A947-70E740481C1C}">
                <a14:useLocalDpi xmlns:a14="http://schemas.microsoft.com/office/drawing/2010/main"/>
              </a:ext>
            </a:extLst>
          </a:blip>
          <a:srcRect/>
          <a:stretch>
            <a:fillRect/>
          </a:stretch>
        </p:blipFill>
        <p:spPr bwMode="auto">
          <a:xfrm>
            <a:off x="7999413" y="2493963"/>
            <a:ext cx="2603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5" name="Picture 30" descr="Frank_Begemann.jpg"/>
          <p:cNvPicPr>
            <a:picLocks noChangeAspect="1"/>
          </p:cNvPicPr>
          <p:nvPr/>
        </p:nvPicPr>
        <p:blipFill>
          <a:blip r:embed="rId13">
            <a:extLst>
              <a:ext uri="{28A0092B-C50C-407E-A947-70E740481C1C}">
                <a14:useLocalDpi xmlns:a14="http://schemas.microsoft.com/office/drawing/2010/main"/>
              </a:ext>
            </a:extLst>
          </a:blip>
          <a:srcRect/>
          <a:stretch>
            <a:fillRect/>
          </a:stretch>
        </p:blipFill>
        <p:spPr bwMode="auto">
          <a:xfrm>
            <a:off x="8872711" y="2845321"/>
            <a:ext cx="365125"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6" name="Picture 33" descr="Johan_Backman_1.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7848600" y="3700463"/>
            <a:ext cx="411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7" name="Picture 34" descr="Lars_Falk.jpg"/>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315325" y="4052888"/>
            <a:ext cx="377825"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8" name="Picture 35" descr="Lee_Belbin.png"/>
          <p:cNvPicPr>
            <a:picLocks noChangeAspect="1"/>
          </p:cNvPicPr>
          <p:nvPr/>
        </p:nvPicPr>
        <p:blipFill>
          <a:blip r:embed="rId16">
            <a:extLst>
              <a:ext uri="{28A0092B-C50C-407E-A947-70E740481C1C}">
                <a14:useLocalDpi xmlns:a14="http://schemas.microsoft.com/office/drawing/2010/main"/>
              </a:ext>
            </a:extLst>
          </a:blip>
          <a:srcRect/>
          <a:stretch>
            <a:fillRect/>
          </a:stretch>
        </p:blipFill>
        <p:spPr bwMode="auto">
          <a:xfrm>
            <a:off x="8101013" y="6149975"/>
            <a:ext cx="2968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0" name="Picture 37" descr="Elizabeth_Arnaud.png"/>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9220200" y="4348163"/>
            <a:ext cx="4635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1" name="Picture 38" descr="Arthur_Chapman.jpg"/>
          <p:cNvPicPr>
            <a:picLocks noChangeAspect="1"/>
          </p:cNvPicPr>
          <p:nvPr/>
        </p:nvPicPr>
        <p:blipFill>
          <a:blip r:embed="rId18">
            <a:extLst>
              <a:ext uri="{28A0092B-C50C-407E-A947-70E740481C1C}">
                <a14:useLocalDpi xmlns:a14="http://schemas.microsoft.com/office/drawing/2010/main"/>
              </a:ext>
            </a:extLst>
          </a:blip>
          <a:srcRect/>
          <a:stretch>
            <a:fillRect/>
          </a:stretch>
        </p:blipFill>
        <p:spPr bwMode="auto">
          <a:xfrm>
            <a:off x="7154863" y="4768850"/>
            <a:ext cx="312737"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2" name="Picture 41" descr="Fransisco_Pando.png"/>
          <p:cNvPicPr>
            <a:picLocks noChangeAspect="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7616825" y="5881688"/>
            <a:ext cx="309563"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3" name="Picture 42" descr="Juan_Carlos_Bello.jpg"/>
          <p:cNvPicPr>
            <a:picLocks noChangeAspect="1"/>
          </p:cNvPicPr>
          <p:nvPr/>
        </p:nvPicPr>
        <p:blipFill>
          <a:blip r:embed="rId20">
            <a:extLst>
              <a:ext uri="{28A0092B-C50C-407E-A947-70E740481C1C}">
                <a14:useLocalDpi xmlns:a14="http://schemas.microsoft.com/office/drawing/2010/main"/>
              </a:ext>
            </a:extLst>
          </a:blip>
          <a:srcRect/>
          <a:stretch>
            <a:fillRect/>
          </a:stretch>
        </p:blipFill>
        <p:spPr bwMode="auto">
          <a:xfrm>
            <a:off x="8080375" y="5191125"/>
            <a:ext cx="360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4" name="Picture 43" descr="Andrea_Hahn.jpg"/>
          <p:cNvPicPr>
            <a:picLocks noChangeAspect="1"/>
          </p:cNvPicPr>
          <p:nvPr/>
        </p:nvPicPr>
        <p:blipFill>
          <a:blip r:embed="rId21">
            <a:extLst>
              <a:ext uri="{28A0092B-C50C-407E-A947-70E740481C1C}">
                <a14:useLocalDpi xmlns:a14="http://schemas.microsoft.com/office/drawing/2010/main"/>
              </a:ext>
            </a:extLst>
          </a:blip>
          <a:srcRect/>
          <a:stretch>
            <a:fillRect/>
          </a:stretch>
        </p:blipFill>
        <p:spPr bwMode="auto">
          <a:xfrm>
            <a:off x="9605963" y="2135188"/>
            <a:ext cx="376237"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5" name="Picture 44" descr="Eamonn_O_Tuama_2.jpg"/>
          <p:cNvPicPr>
            <a:picLocks noChangeAspect="1"/>
          </p:cNvPicPr>
          <p:nvPr/>
        </p:nvPicPr>
        <p:blipFill>
          <a:blip r:embed="rId22">
            <a:extLst>
              <a:ext uri="{28A0092B-C50C-407E-A947-70E740481C1C}">
                <a14:useLocalDpi xmlns:a14="http://schemas.microsoft.com/office/drawing/2010/main"/>
              </a:ext>
            </a:extLst>
          </a:blip>
          <a:srcRect/>
          <a:stretch>
            <a:fillRect/>
          </a:stretch>
        </p:blipFill>
        <p:spPr bwMode="auto">
          <a:xfrm>
            <a:off x="7545388" y="2941638"/>
            <a:ext cx="471487"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6" name="Picture 31" descr="Helmut_Knupffer.jpg"/>
          <p:cNvPicPr>
            <a:picLocks noChangeAspect="1"/>
          </p:cNvPicPr>
          <p:nvPr/>
        </p:nvPicPr>
        <p:blipFill>
          <a:blip r:embed="rId23">
            <a:extLst>
              <a:ext uri="{28A0092B-C50C-407E-A947-70E740481C1C}">
                <a14:useLocalDpi xmlns:a14="http://schemas.microsoft.com/office/drawing/2010/main"/>
              </a:ext>
            </a:extLst>
          </a:blip>
          <a:srcRect/>
          <a:stretch>
            <a:fillRect/>
          </a:stretch>
        </p:blipFill>
        <p:spPr bwMode="auto">
          <a:xfrm>
            <a:off x="8124891" y="376607"/>
            <a:ext cx="642872" cy="79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7" name="Picture 45" descr="Lawrence_Way.png"/>
          <p:cNvPicPr>
            <a:picLocks noChangeAspect="1"/>
          </p:cNvPicPr>
          <p:nvPr/>
        </p:nvPicPr>
        <p:blipFill>
          <a:blip r:embed="rId24">
            <a:extLst>
              <a:ext uri="{28A0092B-C50C-407E-A947-70E740481C1C}">
                <a14:useLocalDpi xmlns:a14="http://schemas.microsoft.com/office/drawing/2010/main"/>
              </a:ext>
            </a:extLst>
          </a:blip>
          <a:srcRect/>
          <a:stretch>
            <a:fillRect/>
          </a:stretch>
        </p:blipFill>
        <p:spPr bwMode="auto">
          <a:xfrm>
            <a:off x="8329613" y="5689600"/>
            <a:ext cx="29210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8" name="Picture 47" descr="Jose_Miguel_Cuadra_Morales_GBIF.jpg"/>
          <p:cNvPicPr>
            <a:picLocks noChangeAspect="1"/>
          </p:cNvPicPr>
          <p:nvPr/>
        </p:nvPicPr>
        <p:blipFill>
          <a:blip r:embed="rId25">
            <a:extLst>
              <a:ext uri="{28A0092B-C50C-407E-A947-70E740481C1C}">
                <a14:useLocalDpi xmlns:a14="http://schemas.microsoft.com/office/drawing/2010/main"/>
              </a:ext>
            </a:extLst>
          </a:blip>
          <a:srcRect/>
          <a:stretch>
            <a:fillRect/>
          </a:stretch>
        </p:blipFill>
        <p:spPr bwMode="auto">
          <a:xfrm>
            <a:off x="7319963" y="3600450"/>
            <a:ext cx="4095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09" name="Picture 49" descr="John_Wieczorek.png"/>
          <p:cNvPicPr>
            <a:picLocks noChangeAspect="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7467600" y="1385888"/>
            <a:ext cx="5746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0" name="Picture 51" descr="Nicolai_I_Vavilov.jpg"/>
          <p:cNvPicPr>
            <a:picLocks noChangeAspect="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7485063" y="5005388"/>
            <a:ext cx="48101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1" name="Picture 52" descr="Renato_De_Giovanni.jpg"/>
          <p:cNvPicPr>
            <a:picLocks noChangeAspect="1"/>
          </p:cNvPicPr>
          <p:nvPr/>
        </p:nvPicPr>
        <p:blipFill>
          <a:blip r:embed="rId28">
            <a:extLst>
              <a:ext uri="{28A0092B-C50C-407E-A947-70E740481C1C}">
                <a14:useLocalDpi xmlns:a14="http://schemas.microsoft.com/office/drawing/2010/main"/>
              </a:ext>
            </a:extLst>
          </a:blip>
          <a:srcRect/>
          <a:stretch>
            <a:fillRect/>
          </a:stretch>
        </p:blipFill>
        <p:spPr bwMode="auto">
          <a:xfrm>
            <a:off x="7597775" y="4318000"/>
            <a:ext cx="454025"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2" name="Picture 53" descr="Christopher_Graham_McLaren_IRRI.JPG"/>
          <p:cNvPicPr>
            <a:picLocks noChangeAspect="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9164638" y="4929188"/>
            <a:ext cx="3937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3" name="Picture 54" descr="Javier_de_la_Torres.png"/>
          <p:cNvPicPr>
            <a:picLocks noChangeAspect="1"/>
          </p:cNvPicPr>
          <p:nvPr/>
        </p:nvPicPr>
        <p:blipFill>
          <a:blip r:embed="rId30">
            <a:extLst>
              <a:ext uri="{28A0092B-C50C-407E-A947-70E740481C1C}">
                <a14:useLocalDpi xmlns:a14="http://schemas.microsoft.com/office/drawing/2010/main"/>
              </a:ext>
            </a:extLst>
          </a:blip>
          <a:srcRect/>
          <a:stretch>
            <a:fillRect/>
          </a:stretch>
        </p:blipFill>
        <p:spPr bwMode="auto">
          <a:xfrm>
            <a:off x="9224963" y="2066925"/>
            <a:ext cx="352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4" name="Picture 55" descr="Milko_Skofic.png"/>
          <p:cNvPicPr>
            <a:picLocks noChangeAspect="1"/>
          </p:cNvPicPr>
          <p:nvPr/>
        </p:nvPicPr>
        <p:blipFill>
          <a:blip r:embed="rId31">
            <a:extLst>
              <a:ext uri="{28A0092B-C50C-407E-A947-70E740481C1C}">
                <a14:useLocalDpi xmlns:a14="http://schemas.microsoft.com/office/drawing/2010/main"/>
              </a:ext>
            </a:extLst>
          </a:blip>
          <a:srcRect/>
          <a:stretch>
            <a:fillRect/>
          </a:stretch>
        </p:blipFill>
        <p:spPr bwMode="auto">
          <a:xfrm>
            <a:off x="8718550" y="1716088"/>
            <a:ext cx="4333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5" name="Picture 56" descr="Dag_Endresen_Bioversity.png"/>
          <p:cNvPicPr>
            <a:picLocks noChangeAspect="1"/>
          </p:cNvPicPr>
          <p:nvPr/>
        </p:nvPicPr>
        <p:blipFill>
          <a:blip r:embed="rId32">
            <a:extLst>
              <a:ext uri="{28A0092B-C50C-407E-A947-70E740481C1C}">
                <a14:useLocalDpi xmlns:a14="http://schemas.microsoft.com/office/drawing/2010/main"/>
              </a:ext>
            </a:extLst>
          </a:blip>
          <a:srcRect/>
          <a:stretch>
            <a:fillRect/>
          </a:stretch>
        </p:blipFill>
        <p:spPr bwMode="auto">
          <a:xfrm>
            <a:off x="9251950" y="5530850"/>
            <a:ext cx="41433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54" name="Rectangle 57"/>
          <p:cNvSpPr>
            <a:spLocks noChangeArrowheads="1"/>
          </p:cNvSpPr>
          <p:nvPr/>
        </p:nvSpPr>
        <p:spPr bwMode="auto">
          <a:xfrm>
            <a:off x="353826" y="492348"/>
            <a:ext cx="6386513"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46" tIns="50022" rIns="100046" bIns="50022">
            <a:spAutoFit/>
          </a:bodyPr>
          <a:lstStyle/>
          <a:p>
            <a:pPr algn="ctr">
              <a:defRPr/>
            </a:pPr>
            <a:r>
              <a:rPr lang="en-US" sz="2800" dirty="0">
                <a:solidFill>
                  <a:schemeClr val="bg1">
                    <a:lumMod val="50000"/>
                  </a:schemeClr>
                </a:solidFill>
              </a:rPr>
              <a:t>“</a:t>
            </a:r>
            <a:r>
              <a:rPr lang="en-US" sz="2800" i="1" dirty="0">
                <a:solidFill>
                  <a:schemeClr val="bg1">
                    <a:lumMod val="50000"/>
                  </a:schemeClr>
                </a:solidFill>
              </a:rPr>
              <a:t>Things can happen in a band, or any type of collaboration, that would not otherwise happen</a:t>
            </a:r>
            <a:r>
              <a:rPr lang="en-US" sz="2800" dirty="0">
                <a:solidFill>
                  <a:schemeClr val="bg1">
                    <a:lumMod val="50000"/>
                  </a:schemeClr>
                </a:solidFill>
              </a:rPr>
              <a:t>” (Jim Coleman, Jazz-musician).</a:t>
            </a:r>
          </a:p>
        </p:txBody>
      </p:sp>
      <p:pic>
        <p:nvPicPr>
          <p:cNvPr id="93217" name="Picture 58" descr="Charles_Darwin_1874.jpg"/>
          <p:cNvPicPr>
            <a:picLocks noChangeAspect="1"/>
          </p:cNvPicPr>
          <p:nvPr/>
        </p:nvPicPr>
        <p:blipFill>
          <a:blip r:embed="rId33">
            <a:extLst>
              <a:ext uri="{28A0092B-C50C-407E-A947-70E740481C1C}">
                <a14:useLocalDpi xmlns:a14="http://schemas.microsoft.com/office/drawing/2010/main"/>
              </a:ext>
            </a:extLst>
          </a:blip>
          <a:srcRect/>
          <a:stretch>
            <a:fillRect/>
          </a:stretch>
        </p:blipFill>
        <p:spPr bwMode="auto">
          <a:xfrm>
            <a:off x="8535988" y="6176963"/>
            <a:ext cx="601662"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19" name="Picture 46" descr="tdwg_2009_logo_s.png"/>
          <p:cNvPicPr>
            <a:picLocks noChangeAspect="1"/>
          </p:cNvPicPr>
          <p:nvPr/>
        </p:nvPicPr>
        <p:blipFill>
          <a:blip r:embed="rId34">
            <a:extLst>
              <a:ext uri="{28A0092B-C50C-407E-A947-70E740481C1C}">
                <a14:useLocalDpi xmlns:a14="http://schemas.microsoft.com/office/drawing/2010/main"/>
              </a:ext>
            </a:extLst>
          </a:blip>
          <a:srcRect/>
          <a:stretch>
            <a:fillRect/>
          </a:stretch>
        </p:blipFill>
        <p:spPr bwMode="auto">
          <a:xfrm>
            <a:off x="9224963" y="6130925"/>
            <a:ext cx="7508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0" name="Picture 1" descr="Richard Bruskiewich.jpg"/>
          <p:cNvPicPr>
            <a:picLocks noChangeAspect="1"/>
          </p:cNvPicPr>
          <p:nvPr/>
        </p:nvPicPr>
        <p:blipFill>
          <a:blip r:embed="rId35">
            <a:extLst>
              <a:ext uri="{28A0092B-C50C-407E-A947-70E740481C1C}">
                <a14:useLocalDpi xmlns:a14="http://schemas.microsoft.com/office/drawing/2010/main"/>
              </a:ext>
            </a:extLst>
          </a:blip>
          <a:srcRect/>
          <a:stretch>
            <a:fillRect/>
          </a:stretch>
        </p:blipFill>
        <p:spPr bwMode="auto">
          <a:xfrm>
            <a:off x="8767763" y="5534025"/>
            <a:ext cx="409575"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1" name="Picture 2" descr="Sonia Dias.png"/>
          <p:cNvPicPr>
            <a:picLocks noChangeAspect="1"/>
          </p:cNvPicPr>
          <p:nvPr/>
        </p:nvPicPr>
        <p:blipFill>
          <a:blip r:embed="rId36">
            <a:extLst>
              <a:ext uri="{28A0092B-C50C-407E-A947-70E740481C1C}">
                <a14:useLocalDpi xmlns:a14="http://schemas.microsoft.com/office/drawing/2010/main"/>
              </a:ext>
            </a:extLst>
          </a:blip>
          <a:srcRect/>
          <a:stretch>
            <a:fillRect/>
          </a:stretch>
        </p:blipFill>
        <p:spPr bwMode="auto">
          <a:xfrm>
            <a:off x="8051800" y="3195638"/>
            <a:ext cx="409575"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2" name="Picture 3" descr="Fawzy.png"/>
          <p:cNvPicPr>
            <a:picLocks noChangeAspect="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9920188" y="3600450"/>
            <a:ext cx="320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3" name="Picture 4" descr="Matjia Obrezo.png"/>
          <p:cNvPicPr>
            <a:picLocks noChangeAspect="1"/>
          </p:cNvPicPr>
          <p:nvPr/>
        </p:nvPicPr>
        <p:blipFill>
          <a:blip r:embed="rId38">
            <a:extLst>
              <a:ext uri="{28A0092B-C50C-407E-A947-70E740481C1C}">
                <a14:useLocalDpi xmlns:a14="http://schemas.microsoft.com/office/drawing/2010/main"/>
              </a:ext>
            </a:extLst>
          </a:blip>
          <a:srcRect/>
          <a:stretch>
            <a:fillRect/>
          </a:stretch>
        </p:blipFill>
        <p:spPr bwMode="auto">
          <a:xfrm>
            <a:off x="9683750" y="5324475"/>
            <a:ext cx="3556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4" name="Picture 5" descr="Jonas Nordling.png"/>
          <p:cNvPicPr>
            <a:picLocks noChangeAspect="1"/>
          </p:cNvPicPr>
          <p:nvPr/>
        </p:nvPicPr>
        <p:blipFill>
          <a:blip r:embed="rId39">
            <a:extLst>
              <a:ext uri="{28A0092B-C50C-407E-A947-70E740481C1C}">
                <a14:useLocalDpi xmlns:a14="http://schemas.microsoft.com/office/drawing/2010/main"/>
              </a:ext>
            </a:extLst>
          </a:blip>
          <a:srcRect/>
          <a:stretch>
            <a:fillRect/>
          </a:stretch>
        </p:blipFill>
        <p:spPr bwMode="auto">
          <a:xfrm>
            <a:off x="7046913" y="5322888"/>
            <a:ext cx="37782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5" name="Picture 6" descr="Lorenzo.png"/>
          <p:cNvPicPr>
            <a:picLocks noChangeAspect="1"/>
          </p:cNvPicPr>
          <p:nvPr/>
        </p:nvPicPr>
        <p:blipFill>
          <a:blip r:embed="rId40">
            <a:extLst>
              <a:ext uri="{28A0092B-C50C-407E-A947-70E740481C1C}">
                <a14:useLocalDpi xmlns:a14="http://schemas.microsoft.com/office/drawing/2010/main"/>
              </a:ext>
            </a:extLst>
          </a:blip>
          <a:srcRect/>
          <a:stretch>
            <a:fillRect/>
          </a:stretch>
        </p:blipFill>
        <p:spPr bwMode="auto">
          <a:xfrm>
            <a:off x="9666288" y="4876800"/>
            <a:ext cx="29210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6" name="Picture 7" descr="Jan Engels.png"/>
          <p:cNvPicPr>
            <a:picLocks noChangeAspect="1"/>
          </p:cNvPicPr>
          <p:nvPr/>
        </p:nvPicPr>
        <p:blipFill>
          <a:blip r:embed="rId41">
            <a:extLst>
              <a:ext uri="{28A0092B-C50C-407E-A947-70E740481C1C}">
                <a14:useLocalDpi xmlns:a14="http://schemas.microsoft.com/office/drawing/2010/main"/>
              </a:ext>
            </a:extLst>
          </a:blip>
          <a:srcRect/>
          <a:stretch>
            <a:fillRect/>
          </a:stretch>
        </p:blipFill>
        <p:spPr bwMode="auto">
          <a:xfrm>
            <a:off x="9269413" y="2574925"/>
            <a:ext cx="28892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7" name="Picture 8" descr="Christoph Germeier.png"/>
          <p:cNvPicPr>
            <a:picLocks noChangeAspect="1"/>
          </p:cNvPicPr>
          <p:nvPr/>
        </p:nvPicPr>
        <p:blipFill>
          <a:blip r:embed="rId42">
            <a:extLst>
              <a:ext uri="{28A0092B-C50C-407E-A947-70E740481C1C}">
                <a14:useLocalDpi xmlns:a14="http://schemas.microsoft.com/office/drawing/2010/main"/>
              </a:ext>
            </a:extLst>
          </a:blip>
          <a:srcRect/>
          <a:stretch>
            <a:fillRect/>
          </a:stretch>
        </p:blipFill>
        <p:spPr bwMode="auto">
          <a:xfrm>
            <a:off x="9836150" y="3209925"/>
            <a:ext cx="24288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8" name="Picture 9" descr="Siegfried.png"/>
          <p:cNvPicPr>
            <a:picLocks noChangeAspect="1"/>
          </p:cNvPicPr>
          <p:nvPr/>
        </p:nvPicPr>
        <p:blipFill>
          <a:blip r:embed="rId43" cstate="screen">
            <a:extLst>
              <a:ext uri="{28A0092B-C50C-407E-A947-70E740481C1C}">
                <a14:useLocalDpi xmlns:a14="http://schemas.microsoft.com/office/drawing/2010/main"/>
              </a:ext>
            </a:extLst>
          </a:blip>
          <a:srcRect/>
          <a:stretch>
            <a:fillRect/>
          </a:stretch>
        </p:blipFill>
        <p:spPr bwMode="auto">
          <a:xfrm>
            <a:off x="9378950" y="2987675"/>
            <a:ext cx="287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29" name="Picture 10" descr="Tom Hazekamp.png"/>
          <p:cNvPicPr>
            <a:picLocks noChangeAspect="1"/>
          </p:cNvPicPr>
          <p:nvPr/>
        </p:nvPicPr>
        <p:blipFill>
          <a:blip r:embed="rId44">
            <a:extLst>
              <a:ext uri="{28A0092B-C50C-407E-A947-70E740481C1C}">
                <a14:useLocalDpi xmlns:a14="http://schemas.microsoft.com/office/drawing/2010/main"/>
              </a:ext>
            </a:extLst>
          </a:blip>
          <a:srcRect/>
          <a:stretch>
            <a:fillRect/>
          </a:stretch>
        </p:blipFill>
        <p:spPr bwMode="auto">
          <a:xfrm>
            <a:off x="8788400" y="4318000"/>
            <a:ext cx="32543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0" name="Picture 11" descr="Martin Senger.png"/>
          <p:cNvPicPr>
            <a:picLocks noChangeAspect="1"/>
          </p:cNvPicPr>
          <p:nvPr/>
        </p:nvPicPr>
        <p:blipFill>
          <a:blip r:embed="rId45">
            <a:extLst>
              <a:ext uri="{28A0092B-C50C-407E-A947-70E740481C1C}">
                <a14:useLocalDpi xmlns:a14="http://schemas.microsoft.com/office/drawing/2010/main"/>
              </a:ext>
            </a:extLst>
          </a:blip>
          <a:srcRect/>
          <a:stretch>
            <a:fillRect/>
          </a:stretch>
        </p:blipFill>
        <p:spPr bwMode="auto">
          <a:xfrm>
            <a:off x="9736138" y="4035425"/>
            <a:ext cx="25082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1" name="Picture 12" descr="Silvia Filip Endresen.png"/>
          <p:cNvPicPr>
            <a:picLocks noChangeAspect="1"/>
          </p:cNvPicPr>
          <p:nvPr/>
        </p:nvPicPr>
        <p:blipFill>
          <a:blip r:embed="rId46" cstate="screen">
            <a:extLst>
              <a:ext uri="{28A0092B-C50C-407E-A947-70E740481C1C}">
                <a14:useLocalDpi xmlns:a14="http://schemas.microsoft.com/office/drawing/2010/main"/>
              </a:ext>
            </a:extLst>
          </a:blip>
          <a:srcRect/>
          <a:stretch>
            <a:fillRect/>
          </a:stretch>
        </p:blipFill>
        <p:spPr bwMode="auto">
          <a:xfrm>
            <a:off x="8329613" y="3670300"/>
            <a:ext cx="38258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2" name="Picture 13" descr="Axel Diederichsen.png"/>
          <p:cNvPicPr>
            <a:picLocks noChangeAspect="1"/>
          </p:cNvPicPr>
          <p:nvPr/>
        </p:nvPicPr>
        <p:blipFill>
          <a:blip r:embed="rId47" cstate="screen">
            <a:extLst>
              <a:ext uri="{28A0092B-C50C-407E-A947-70E740481C1C}">
                <a14:useLocalDpi xmlns:a14="http://schemas.microsoft.com/office/drawing/2010/main"/>
              </a:ext>
            </a:extLst>
          </a:blip>
          <a:srcRect/>
          <a:stretch>
            <a:fillRect/>
          </a:stretch>
        </p:blipFill>
        <p:spPr bwMode="auto">
          <a:xfrm>
            <a:off x="8837613" y="3911600"/>
            <a:ext cx="3095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3" name="Picture 14" descr="Nigel Maxted, 2011 CPH.png"/>
          <p:cNvPicPr>
            <a:picLocks noChangeAspect="1"/>
          </p:cNvPicPr>
          <p:nvPr/>
        </p:nvPicPr>
        <p:blipFill>
          <a:blip r:embed="rId48">
            <a:extLst>
              <a:ext uri="{28A0092B-C50C-407E-A947-70E740481C1C}">
                <a14:useLocalDpi xmlns:a14="http://schemas.microsoft.com/office/drawing/2010/main"/>
              </a:ext>
            </a:extLst>
          </a:blip>
          <a:srcRect/>
          <a:stretch>
            <a:fillRect/>
          </a:stretch>
        </p:blipFill>
        <p:spPr bwMode="auto">
          <a:xfrm>
            <a:off x="8893174" y="3344696"/>
            <a:ext cx="485775" cy="546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4" name="Picture 15" descr="Igor Loskotov.png"/>
          <p:cNvPicPr>
            <a:picLocks noChangeAspect="1"/>
          </p:cNvPicPr>
          <p:nvPr/>
        </p:nvPicPr>
        <p:blipFill>
          <a:blip r:embed="rId49">
            <a:extLst>
              <a:ext uri="{28A0092B-C50C-407E-A947-70E740481C1C}">
                <a14:useLocalDpi xmlns:a14="http://schemas.microsoft.com/office/drawing/2010/main"/>
              </a:ext>
            </a:extLst>
          </a:blip>
          <a:srcRect/>
          <a:stretch>
            <a:fillRect/>
          </a:stretch>
        </p:blipFill>
        <p:spPr bwMode="auto">
          <a:xfrm>
            <a:off x="10006013" y="2574925"/>
            <a:ext cx="2365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5" name="Picture 16" descr="Bent Skovmand (2005).png"/>
          <p:cNvPicPr>
            <a:picLocks noChangeAspect="1"/>
          </p:cNvPicPr>
          <p:nvPr/>
        </p:nvPicPr>
        <p:blipFill>
          <a:blip r:embed="rId50">
            <a:extLst>
              <a:ext uri="{28A0092B-C50C-407E-A947-70E740481C1C}">
                <a14:useLocalDpi xmlns:a14="http://schemas.microsoft.com/office/drawing/2010/main"/>
              </a:ext>
            </a:extLst>
          </a:blip>
          <a:srcRect/>
          <a:stretch>
            <a:fillRect/>
          </a:stretch>
        </p:blipFill>
        <p:spPr bwMode="auto">
          <a:xfrm>
            <a:off x="8132763" y="4568825"/>
            <a:ext cx="4079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6" name="Picture 17" descr="Isaak Rashal (2005).png"/>
          <p:cNvPicPr>
            <a:picLocks noChangeAspect="1"/>
          </p:cNvPicPr>
          <p:nvPr/>
        </p:nvPicPr>
        <p:blipFill>
          <a:blip r:embed="rId51" cstate="screen">
            <a:extLst>
              <a:ext uri="{28A0092B-C50C-407E-A947-70E740481C1C}">
                <a14:useLocalDpi xmlns:a14="http://schemas.microsoft.com/office/drawing/2010/main"/>
              </a:ext>
            </a:extLst>
          </a:blip>
          <a:srcRect/>
          <a:stretch>
            <a:fillRect/>
          </a:stretch>
        </p:blipFill>
        <p:spPr bwMode="auto">
          <a:xfrm>
            <a:off x="8529638" y="3149600"/>
            <a:ext cx="301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7" name="Picture 19" descr="Adriana Alercia.jpg"/>
          <p:cNvPicPr>
            <a:picLocks noChangeAspect="1"/>
          </p:cNvPicPr>
          <p:nvPr/>
        </p:nvPicPr>
        <p:blipFill>
          <a:blip r:embed="rId52">
            <a:extLst>
              <a:ext uri="{28A0092B-C50C-407E-A947-70E740481C1C}">
                <a14:useLocalDpi xmlns:a14="http://schemas.microsoft.com/office/drawing/2010/main"/>
              </a:ext>
            </a:extLst>
          </a:blip>
          <a:srcRect/>
          <a:stretch>
            <a:fillRect/>
          </a:stretch>
        </p:blipFill>
        <p:spPr bwMode="auto">
          <a:xfrm>
            <a:off x="9301163" y="3916363"/>
            <a:ext cx="341312"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8" name="Picture 20" descr="Åsmund Asdal.jpg"/>
          <p:cNvPicPr>
            <a:picLocks noChangeAspect="1"/>
          </p:cNvPicPr>
          <p:nvPr/>
        </p:nvPicPr>
        <p:blipFill>
          <a:blip r:embed="rId53" cstate="screen">
            <a:extLst>
              <a:ext uri="{28A0092B-C50C-407E-A947-70E740481C1C}">
                <a14:useLocalDpi xmlns:a14="http://schemas.microsoft.com/office/drawing/2010/main"/>
              </a:ext>
            </a:extLst>
          </a:blip>
          <a:srcRect/>
          <a:stretch>
            <a:fillRect/>
          </a:stretch>
        </p:blipFill>
        <p:spPr bwMode="auto">
          <a:xfrm>
            <a:off x="9755188" y="4445000"/>
            <a:ext cx="2428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39" name="Picture 21" descr="Burke Chih-Jen Ko, GBIF.jpg"/>
          <p:cNvPicPr>
            <a:picLocks noChangeAspect="1"/>
          </p:cNvPicPr>
          <p:nvPr/>
        </p:nvPicPr>
        <p:blipFill>
          <a:blip r:embed="rId54">
            <a:extLst>
              <a:ext uri="{28A0092B-C50C-407E-A947-70E740481C1C}">
                <a14:useLocalDpi xmlns:a14="http://schemas.microsoft.com/office/drawing/2010/main"/>
              </a:ext>
            </a:extLst>
          </a:blip>
          <a:srcRect/>
          <a:stretch>
            <a:fillRect/>
          </a:stretch>
        </p:blipFill>
        <p:spPr bwMode="auto">
          <a:xfrm>
            <a:off x="7424738" y="2282825"/>
            <a:ext cx="4318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0" name="Picture 22" descr="David Remson.png"/>
          <p:cNvPicPr>
            <a:picLocks noChangeAspect="1"/>
          </p:cNvPicPr>
          <p:nvPr/>
        </p:nvPicPr>
        <p:blipFill>
          <a:blip r:embed="rId55">
            <a:extLst>
              <a:ext uri="{28A0092B-C50C-407E-A947-70E740481C1C}">
                <a14:useLocalDpi xmlns:a14="http://schemas.microsoft.com/office/drawing/2010/main"/>
              </a:ext>
            </a:extLst>
          </a:blip>
          <a:srcRect/>
          <a:stretch>
            <a:fillRect/>
          </a:stretch>
        </p:blipFill>
        <p:spPr bwMode="auto">
          <a:xfrm>
            <a:off x="7208838" y="4198938"/>
            <a:ext cx="336550"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1" name="Picture 23" descr="Ebbe Nielsen (2).jpg"/>
          <p:cNvPicPr>
            <a:picLocks noChangeAspect="1"/>
          </p:cNvPicPr>
          <p:nvPr/>
        </p:nvPicPr>
        <p:blipFill>
          <a:blip r:embed="rId56">
            <a:extLst>
              <a:ext uri="{28A0092B-C50C-407E-A947-70E740481C1C}">
                <a14:useLocalDpi xmlns:a14="http://schemas.microsoft.com/office/drawing/2010/main"/>
              </a:ext>
            </a:extLst>
          </a:blip>
          <a:srcRect/>
          <a:stretch>
            <a:fillRect/>
          </a:stretch>
        </p:blipFill>
        <p:spPr bwMode="auto">
          <a:xfrm>
            <a:off x="7675563" y="6364288"/>
            <a:ext cx="330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2" name="Picture 24" descr="Eliseu Bettencourt.jpg"/>
          <p:cNvPicPr>
            <a:picLocks noChangeAspect="1"/>
          </p:cNvPicPr>
          <p:nvPr/>
        </p:nvPicPr>
        <p:blipFill>
          <a:blip r:embed="rId57" cstate="screen">
            <a:extLst>
              <a:ext uri="{28A0092B-C50C-407E-A947-70E740481C1C}">
                <a14:useLocalDpi xmlns:a14="http://schemas.microsoft.com/office/drawing/2010/main"/>
              </a:ext>
            </a:extLst>
          </a:blip>
          <a:srcRect/>
          <a:stretch>
            <a:fillRect/>
          </a:stretch>
        </p:blipFill>
        <p:spPr bwMode="auto">
          <a:xfrm>
            <a:off x="7272338" y="5845175"/>
            <a:ext cx="303212"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3" name="Picture 25" descr="Jörg Holetschek.jpg"/>
          <p:cNvPicPr>
            <a:picLocks noChangeAspect="1"/>
          </p:cNvPicPr>
          <p:nvPr/>
        </p:nvPicPr>
        <p:blipFill>
          <a:blip r:embed="rId58" cstate="screen">
            <a:extLst>
              <a:ext uri="{28A0092B-C50C-407E-A947-70E740481C1C}">
                <a14:useLocalDpi xmlns:a14="http://schemas.microsoft.com/office/drawing/2010/main"/>
              </a:ext>
            </a:extLst>
          </a:blip>
          <a:srcRect/>
          <a:stretch>
            <a:fillRect/>
          </a:stretch>
        </p:blipFill>
        <p:spPr bwMode="auto">
          <a:xfrm>
            <a:off x="7067550" y="3017838"/>
            <a:ext cx="35718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4" name="Picture 26" descr="Luigi Guarino.png"/>
          <p:cNvPicPr>
            <a:picLocks noChangeAspect="1"/>
          </p:cNvPicPr>
          <p:nvPr/>
        </p:nvPicPr>
        <p:blipFill>
          <a:blip r:embed="rId59">
            <a:extLst>
              <a:ext uri="{28A0092B-C50C-407E-A947-70E740481C1C}">
                <a14:useLocalDpi xmlns:a14="http://schemas.microsoft.com/office/drawing/2010/main"/>
              </a:ext>
            </a:extLst>
          </a:blip>
          <a:srcRect/>
          <a:stretch>
            <a:fillRect/>
          </a:stretch>
        </p:blipFill>
        <p:spPr bwMode="auto">
          <a:xfrm>
            <a:off x="8788400" y="2387600"/>
            <a:ext cx="4206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5" name="Picture 27" descr="Magdalena Svardh.jpg"/>
          <p:cNvPicPr>
            <a:picLocks noChangeAspect="1"/>
          </p:cNvPicPr>
          <p:nvPr/>
        </p:nvPicPr>
        <p:blipFill>
          <a:blip r:embed="rId60">
            <a:extLst>
              <a:ext uri="{28A0092B-C50C-407E-A947-70E740481C1C}">
                <a14:useLocalDpi xmlns:a14="http://schemas.microsoft.com/office/drawing/2010/main"/>
              </a:ext>
            </a:extLst>
          </a:blip>
          <a:srcRect/>
          <a:stretch>
            <a:fillRect/>
          </a:stretch>
        </p:blipFill>
        <p:spPr bwMode="auto">
          <a:xfrm>
            <a:off x="9617075" y="2728913"/>
            <a:ext cx="2635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6" name="Picture 28" descr="Markus Doring.jpg"/>
          <p:cNvPicPr>
            <a:picLocks noChangeAspect="1"/>
          </p:cNvPicPr>
          <p:nvPr/>
        </p:nvPicPr>
        <p:blipFill>
          <a:blip r:embed="rId61">
            <a:extLst>
              <a:ext uri="{28A0092B-C50C-407E-A947-70E740481C1C}">
                <a14:useLocalDpi xmlns:a14="http://schemas.microsoft.com/office/drawing/2010/main"/>
              </a:ext>
            </a:extLst>
          </a:blip>
          <a:srcRect/>
          <a:stretch>
            <a:fillRect/>
          </a:stretch>
        </p:blipFill>
        <p:spPr bwMode="auto">
          <a:xfrm>
            <a:off x="7591425" y="854075"/>
            <a:ext cx="51435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7" name="Picture 29" descr="Massimo Buonaiuto.png"/>
          <p:cNvPicPr>
            <a:picLocks noChangeAspect="1"/>
          </p:cNvPicPr>
          <p:nvPr/>
        </p:nvPicPr>
        <p:blipFill>
          <a:blip r:embed="rId62">
            <a:extLst>
              <a:ext uri="{28A0092B-C50C-407E-A947-70E740481C1C}">
                <a14:useLocalDpi xmlns:a14="http://schemas.microsoft.com/office/drawing/2010/main"/>
              </a:ext>
            </a:extLst>
          </a:blip>
          <a:srcRect/>
          <a:stretch>
            <a:fillRect/>
          </a:stretch>
        </p:blipFill>
        <p:spPr bwMode="auto">
          <a:xfrm>
            <a:off x="9999663" y="2933700"/>
            <a:ext cx="21907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8" name="Picture 30" descr="Max Ruas (Montpelier).jpg"/>
          <p:cNvPicPr>
            <a:picLocks noChangeAspect="1"/>
          </p:cNvPicPr>
          <p:nvPr/>
        </p:nvPicPr>
        <p:blipFill>
          <a:blip r:embed="rId63">
            <a:extLst>
              <a:ext uri="{28A0092B-C50C-407E-A947-70E740481C1C}">
                <a14:useLocalDpi xmlns:a14="http://schemas.microsoft.com/office/drawing/2010/main"/>
              </a:ext>
            </a:extLst>
          </a:blip>
          <a:srcRect/>
          <a:stretch>
            <a:fillRect/>
          </a:stretch>
        </p:blipFill>
        <p:spPr bwMode="auto">
          <a:xfrm>
            <a:off x="10071100" y="4143375"/>
            <a:ext cx="27622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49" name="Picture 31" descr="Morten Rasmussen.jpg"/>
          <p:cNvPicPr>
            <a:picLocks noChangeAspect="1"/>
          </p:cNvPicPr>
          <p:nvPr/>
        </p:nvPicPr>
        <p:blipFill>
          <a:blip r:embed="rId64">
            <a:extLst>
              <a:ext uri="{28A0092B-C50C-407E-A947-70E740481C1C}">
                <a14:useLocalDpi xmlns:a14="http://schemas.microsoft.com/office/drawing/2010/main"/>
              </a:ext>
            </a:extLst>
          </a:blip>
          <a:srcRect/>
          <a:stretch>
            <a:fillRect/>
          </a:stretch>
        </p:blipFill>
        <p:spPr bwMode="auto">
          <a:xfrm>
            <a:off x="9796463" y="5735638"/>
            <a:ext cx="268287"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0" name="Picture 32" descr="Olaf Banki.jpg"/>
          <p:cNvPicPr>
            <a:picLocks noChangeAspect="1"/>
          </p:cNvPicPr>
          <p:nvPr/>
        </p:nvPicPr>
        <p:blipFill>
          <a:blip r:embed="rId65">
            <a:extLst>
              <a:ext uri="{28A0092B-C50C-407E-A947-70E740481C1C}">
                <a14:useLocalDpi xmlns:a14="http://schemas.microsoft.com/office/drawing/2010/main"/>
              </a:ext>
            </a:extLst>
          </a:blip>
          <a:srcRect/>
          <a:stretch>
            <a:fillRect/>
          </a:stretch>
        </p:blipFill>
        <p:spPr bwMode="auto">
          <a:xfrm>
            <a:off x="7964488" y="5716588"/>
            <a:ext cx="303212"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1" name="Picture 33" descr="Roland von Bothmer.jpg"/>
          <p:cNvPicPr>
            <a:picLocks noChangeAspect="1"/>
          </p:cNvPicPr>
          <p:nvPr/>
        </p:nvPicPr>
        <p:blipFill>
          <a:blip r:embed="rId66" cstate="screen">
            <a:extLst>
              <a:ext uri="{28A0092B-C50C-407E-A947-70E740481C1C}">
                <a14:useLocalDpi xmlns:a14="http://schemas.microsoft.com/office/drawing/2010/main"/>
              </a:ext>
            </a:extLst>
          </a:blip>
          <a:srcRect/>
          <a:stretch>
            <a:fillRect/>
          </a:stretch>
        </p:blipFill>
        <p:spPr bwMode="auto">
          <a:xfrm>
            <a:off x="10091738" y="5922963"/>
            <a:ext cx="261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2" name="Picture 34" descr="Thomas Metz.jpg"/>
          <p:cNvPicPr>
            <a:picLocks noChangeAspect="1"/>
          </p:cNvPicPr>
          <p:nvPr/>
        </p:nvPicPr>
        <p:blipFill>
          <a:blip r:embed="rId67" cstate="screen">
            <a:extLst>
              <a:ext uri="{28A0092B-C50C-407E-A947-70E740481C1C}">
                <a14:useLocalDpi xmlns:a14="http://schemas.microsoft.com/office/drawing/2010/main"/>
              </a:ext>
            </a:extLst>
          </a:blip>
          <a:srcRect/>
          <a:stretch>
            <a:fillRect/>
          </a:stretch>
        </p:blipFill>
        <p:spPr bwMode="auto">
          <a:xfrm>
            <a:off x="10071100" y="5119688"/>
            <a:ext cx="22542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3" name="Picture 35" descr="Walter Berendsohn.jpg"/>
          <p:cNvPicPr>
            <a:picLocks noChangeAspect="1"/>
          </p:cNvPicPr>
          <p:nvPr/>
        </p:nvPicPr>
        <p:blipFill>
          <a:blip r:embed="rId68" cstate="screen">
            <a:extLst>
              <a:ext uri="{28A0092B-C50C-407E-A947-70E740481C1C}">
                <a14:useLocalDpi xmlns:a14="http://schemas.microsoft.com/office/drawing/2010/main"/>
              </a:ext>
            </a:extLst>
          </a:blip>
          <a:srcRect/>
          <a:stretch>
            <a:fillRect/>
          </a:stretch>
        </p:blipFill>
        <p:spPr bwMode="auto">
          <a:xfrm>
            <a:off x="8599488" y="4863666"/>
            <a:ext cx="463642"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4" name="Picture 36" descr="Otto Frankel.jpg"/>
          <p:cNvPicPr>
            <a:picLocks noChangeAspect="1"/>
          </p:cNvPicPr>
          <p:nvPr/>
        </p:nvPicPr>
        <p:blipFill>
          <a:blip r:embed="rId69">
            <a:extLst>
              <a:ext uri="{28A0092B-C50C-407E-A947-70E740481C1C}">
                <a14:useLocalDpi xmlns:a14="http://schemas.microsoft.com/office/drawing/2010/main"/>
              </a:ext>
            </a:extLst>
          </a:blip>
          <a:srcRect/>
          <a:stretch>
            <a:fillRect/>
          </a:stretch>
        </p:blipFill>
        <p:spPr bwMode="auto">
          <a:xfrm>
            <a:off x="8570913" y="6959600"/>
            <a:ext cx="36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5" name="Picture 37" descr="Mårten Hulden.png"/>
          <p:cNvPicPr>
            <a:picLocks noChangeAspect="1"/>
          </p:cNvPicPr>
          <p:nvPr/>
        </p:nvPicPr>
        <p:blipFill>
          <a:blip r:embed="rId70">
            <a:extLst>
              <a:ext uri="{28A0092B-C50C-407E-A947-70E740481C1C}">
                <a14:useLocalDpi xmlns:a14="http://schemas.microsoft.com/office/drawing/2010/main"/>
              </a:ext>
            </a:extLst>
          </a:blip>
          <a:srcRect/>
          <a:stretch>
            <a:fillRect/>
          </a:stretch>
        </p:blipFill>
        <p:spPr bwMode="auto">
          <a:xfrm>
            <a:off x="10039350" y="4605338"/>
            <a:ext cx="401638"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6" name="Picture 38" descr="Theo van Hintum.jpg"/>
          <p:cNvPicPr>
            <a:picLocks noChangeAspect="1"/>
          </p:cNvPicPr>
          <p:nvPr/>
        </p:nvPicPr>
        <p:blipFill>
          <a:blip r:embed="rId71" cstate="screen">
            <a:extLst>
              <a:ext uri="{28A0092B-C50C-407E-A947-70E740481C1C}">
                <a14:useLocalDpi xmlns:a14="http://schemas.microsoft.com/office/drawing/2010/main"/>
              </a:ext>
            </a:extLst>
          </a:blip>
          <a:srcRect/>
          <a:stretch>
            <a:fillRect/>
          </a:stretch>
        </p:blipFill>
        <p:spPr bwMode="auto">
          <a:xfrm>
            <a:off x="9433283" y="1483621"/>
            <a:ext cx="454659" cy="55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7" name="Picture 39" descr="Normann Borlaug.jpg"/>
          <p:cNvPicPr>
            <a:picLocks noChangeAspect="1"/>
          </p:cNvPicPr>
          <p:nvPr/>
        </p:nvPicPr>
        <p:blipFill>
          <a:blip r:embed="rId72">
            <a:extLst>
              <a:ext uri="{28A0092B-C50C-407E-A947-70E740481C1C}">
                <a14:useLocalDpi xmlns:a14="http://schemas.microsoft.com/office/drawing/2010/main"/>
              </a:ext>
            </a:extLst>
          </a:blip>
          <a:srcRect/>
          <a:stretch>
            <a:fillRect/>
          </a:stretch>
        </p:blipFill>
        <p:spPr bwMode="auto">
          <a:xfrm>
            <a:off x="8020050" y="6548438"/>
            <a:ext cx="474663"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8" name="Picture 40" descr="Dirk Enneking.png"/>
          <p:cNvPicPr>
            <a:picLocks noChangeAspect="1"/>
          </p:cNvPicPr>
          <p:nvPr/>
        </p:nvPicPr>
        <p:blipFill>
          <a:blip r:embed="rId73">
            <a:extLst>
              <a:ext uri="{28A0092B-C50C-407E-A947-70E740481C1C}">
                <a14:useLocalDpi xmlns:a14="http://schemas.microsoft.com/office/drawing/2010/main"/>
              </a:ext>
            </a:extLst>
          </a:blip>
          <a:srcRect/>
          <a:stretch>
            <a:fillRect/>
          </a:stretch>
        </p:blipFill>
        <p:spPr bwMode="auto">
          <a:xfrm>
            <a:off x="10117138" y="5484813"/>
            <a:ext cx="34448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59" name="Picture 41" descr="Sabine Roscher.png"/>
          <p:cNvPicPr>
            <a:picLocks noChangeAspect="1"/>
          </p:cNvPicPr>
          <p:nvPr/>
        </p:nvPicPr>
        <p:blipFill>
          <a:blip r:embed="rId74">
            <a:extLst>
              <a:ext uri="{28A0092B-C50C-407E-A947-70E740481C1C}">
                <a14:useLocalDpi xmlns:a14="http://schemas.microsoft.com/office/drawing/2010/main"/>
              </a:ext>
            </a:extLst>
          </a:blip>
          <a:srcRect/>
          <a:stretch>
            <a:fillRect/>
          </a:stretch>
        </p:blipFill>
        <p:spPr bwMode="auto">
          <a:xfrm>
            <a:off x="10310390" y="3778944"/>
            <a:ext cx="290513"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0" name="Picture 42" descr="Andrej Omelchanko.png"/>
          <p:cNvPicPr>
            <a:picLocks noChangeAspect="1"/>
          </p:cNvPicPr>
          <p:nvPr/>
        </p:nvPicPr>
        <p:blipFill>
          <a:blip r:embed="rId75">
            <a:extLst>
              <a:ext uri="{28A0092B-C50C-407E-A947-70E740481C1C}">
                <a14:useLocalDpi xmlns:a14="http://schemas.microsoft.com/office/drawing/2010/main"/>
              </a:ext>
            </a:extLst>
          </a:blip>
          <a:srcRect/>
          <a:stretch>
            <a:fillRect/>
          </a:stretch>
        </p:blipFill>
        <p:spPr bwMode="auto">
          <a:xfrm>
            <a:off x="10156825" y="3295650"/>
            <a:ext cx="344488"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1" name="Picture 44" descr="Sergey Alexanian.png"/>
          <p:cNvPicPr>
            <a:picLocks noChangeAspect="1"/>
          </p:cNvPicPr>
          <p:nvPr/>
        </p:nvPicPr>
        <p:blipFill>
          <a:blip r:embed="rId76" cstate="screen">
            <a:extLst>
              <a:ext uri="{28A0092B-C50C-407E-A947-70E740481C1C}">
                <a14:useLocalDpi xmlns:a14="http://schemas.microsoft.com/office/drawing/2010/main"/>
              </a:ext>
            </a:extLst>
          </a:blip>
          <a:srcRect/>
          <a:stretch>
            <a:fillRect/>
          </a:stretch>
        </p:blipFill>
        <p:spPr bwMode="auto">
          <a:xfrm>
            <a:off x="10244138" y="2898775"/>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2" name="Picture 45" descr="Luca Matteis.png"/>
          <p:cNvPicPr>
            <a:picLocks noChangeAspect="1"/>
          </p:cNvPicPr>
          <p:nvPr/>
        </p:nvPicPr>
        <p:blipFill>
          <a:blip r:embed="rId77" cstate="screen">
            <a:extLst>
              <a:ext uri="{28A0092B-C50C-407E-A947-70E740481C1C}">
                <a14:useLocalDpi xmlns:a14="http://schemas.microsoft.com/office/drawing/2010/main"/>
              </a:ext>
            </a:extLst>
          </a:blip>
          <a:srcRect/>
          <a:stretch>
            <a:fillRect/>
          </a:stretch>
        </p:blipFill>
        <p:spPr bwMode="auto">
          <a:xfrm>
            <a:off x="10018713" y="6323013"/>
            <a:ext cx="4000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3" name="Picture 43" descr="Kyle Braak.jpg"/>
          <p:cNvPicPr>
            <a:picLocks noChangeAspect="1"/>
          </p:cNvPicPr>
          <p:nvPr/>
        </p:nvPicPr>
        <p:blipFill>
          <a:blip r:embed="rId78" cstate="screen">
            <a:extLst>
              <a:ext uri="{28A0092B-C50C-407E-A947-70E740481C1C}">
                <a14:useLocalDpi xmlns:a14="http://schemas.microsoft.com/office/drawing/2010/main"/>
              </a:ext>
            </a:extLst>
          </a:blip>
          <a:srcRect/>
          <a:stretch>
            <a:fillRect/>
          </a:stretch>
        </p:blipFill>
        <p:spPr bwMode="auto">
          <a:xfrm>
            <a:off x="6880225" y="5949950"/>
            <a:ext cx="3333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4" name="Picture 46" descr="GBIF_Frog copy.png"/>
          <p:cNvPicPr>
            <a:picLocks noChangeAspect="1"/>
          </p:cNvPicPr>
          <p:nvPr/>
        </p:nvPicPr>
        <p:blipFill>
          <a:blip r:embed="rId79" cstate="screen">
            <a:extLst>
              <a:ext uri="{28A0092B-C50C-407E-A947-70E740481C1C}">
                <a14:useLocalDpi xmlns:a14="http://schemas.microsoft.com/office/drawing/2010/main"/>
              </a:ext>
            </a:extLst>
          </a:blip>
          <a:srcRect/>
          <a:stretch>
            <a:fillRect/>
          </a:stretch>
        </p:blipFill>
        <p:spPr bwMode="auto">
          <a:xfrm>
            <a:off x="6843713" y="6427788"/>
            <a:ext cx="601662"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5" name="Picture 48" descr="Screen Shot 2013-12-10 at 09.13.18 .png"/>
          <p:cNvPicPr>
            <a:picLocks noChangeAspect="1"/>
          </p:cNvPicPr>
          <p:nvPr/>
        </p:nvPicPr>
        <p:blipFill>
          <a:blip r:embed="rId80">
            <a:extLst>
              <a:ext uri="{28A0092B-C50C-407E-A947-70E740481C1C}">
                <a14:useLocalDpi xmlns:a14="http://schemas.microsoft.com/office/drawing/2010/main"/>
              </a:ext>
            </a:extLst>
          </a:blip>
          <a:srcRect/>
          <a:stretch>
            <a:fillRect/>
          </a:stretch>
        </p:blipFill>
        <p:spPr bwMode="auto">
          <a:xfrm>
            <a:off x="8818563" y="371476"/>
            <a:ext cx="560387"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6" name="Picture 47" descr="Roger Hyam.jpg"/>
          <p:cNvPicPr>
            <a:picLocks noChangeAspect="1"/>
          </p:cNvPicPr>
          <p:nvPr/>
        </p:nvPicPr>
        <p:blipFill>
          <a:blip r:embed="rId81" cstate="screen">
            <a:extLst>
              <a:ext uri="{28A0092B-C50C-407E-A947-70E740481C1C}">
                <a14:useLocalDpi xmlns:a14="http://schemas.microsoft.com/office/drawing/2010/main"/>
              </a:ext>
            </a:extLst>
          </a:blip>
          <a:srcRect/>
          <a:stretch>
            <a:fillRect/>
          </a:stretch>
        </p:blipFill>
        <p:spPr bwMode="auto">
          <a:xfrm>
            <a:off x="7504559" y="6805761"/>
            <a:ext cx="373880" cy="380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7" name="Picture 49" descr="Xander van der Sar.jpg"/>
          <p:cNvPicPr>
            <a:picLocks noChangeAspect="1"/>
          </p:cNvPicPr>
          <p:nvPr/>
        </p:nvPicPr>
        <p:blipFill>
          <a:blip r:embed="rId82" cstate="screen">
            <a:extLst>
              <a:ext uri="{28A0092B-C50C-407E-A947-70E740481C1C}">
                <a14:useLocalDpi xmlns:a14="http://schemas.microsoft.com/office/drawing/2010/main"/>
              </a:ext>
            </a:extLst>
          </a:blip>
          <a:srcRect/>
          <a:stretch>
            <a:fillRect/>
          </a:stretch>
        </p:blipFill>
        <p:spPr bwMode="auto">
          <a:xfrm>
            <a:off x="9952831" y="1362075"/>
            <a:ext cx="4127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268" name="Picture 50" descr="Frank Menting.jpg"/>
          <p:cNvPicPr>
            <a:picLocks noChangeAspect="1"/>
          </p:cNvPicPr>
          <p:nvPr/>
        </p:nvPicPr>
        <p:blipFill>
          <a:blip r:embed="rId83" cstate="screen">
            <a:extLst>
              <a:ext uri="{28A0092B-C50C-407E-A947-70E740481C1C}">
                <a14:useLocalDpi xmlns:a14="http://schemas.microsoft.com/office/drawing/2010/main"/>
              </a:ext>
            </a:extLst>
          </a:blip>
          <a:srcRect/>
          <a:stretch>
            <a:fillRect/>
          </a:stretch>
        </p:blipFill>
        <p:spPr bwMode="auto">
          <a:xfrm>
            <a:off x="10034589" y="2135188"/>
            <a:ext cx="38387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87"/>
          <p:cNvPicPr>
            <a:picLocks noChangeAspect="1"/>
          </p:cNvPicPr>
          <p:nvPr/>
        </p:nvPicPr>
        <p:blipFill>
          <a:blip r:embed="rId84" cstate="screen">
            <a:extLst>
              <a:ext uri="{28A0092B-C50C-407E-A947-70E740481C1C}">
                <a14:useLocalDpi xmlns:a14="http://schemas.microsoft.com/office/drawing/2010/main"/>
              </a:ext>
            </a:extLst>
          </a:blip>
          <a:stretch>
            <a:fillRect/>
          </a:stretch>
        </p:blipFill>
        <p:spPr>
          <a:xfrm>
            <a:off x="5161947" y="4876800"/>
            <a:ext cx="582613" cy="582612"/>
          </a:xfrm>
          <a:prstGeom prst="rect">
            <a:avLst/>
          </a:prstGeom>
          <a:effectLst>
            <a:outerShdw blurRad="50800" dist="38100" dir="2700000" algn="tl" rotWithShape="0">
              <a:srgbClr val="000000">
                <a:alpha val="43000"/>
              </a:srgbClr>
            </a:outerShdw>
          </a:effectLst>
        </p:spPr>
      </p:pic>
      <p:pic>
        <p:nvPicPr>
          <p:cNvPr id="89" name="Picture 88" descr="ecpgr_logo"/>
          <p:cNvPicPr>
            <a:picLocks noChangeAspect="1" noChangeArrowheads="1"/>
          </p:cNvPicPr>
          <p:nvPr/>
        </p:nvPicPr>
        <p:blipFill>
          <a:blip r:embed="rId85" cstate="screen">
            <a:extLst>
              <a:ext uri="{28A0092B-C50C-407E-A947-70E740481C1C}">
                <a14:useLocalDpi xmlns:a14="http://schemas.microsoft.com/office/drawing/2010/main"/>
              </a:ext>
            </a:extLst>
          </a:blip>
          <a:srcRect/>
          <a:stretch>
            <a:fillRect/>
          </a:stretch>
        </p:blipFill>
        <p:spPr bwMode="auto">
          <a:xfrm>
            <a:off x="4121007" y="4808537"/>
            <a:ext cx="873803" cy="722313"/>
          </a:xfrm>
          <a:prstGeom prst="rect">
            <a:avLst/>
          </a:prstGeom>
          <a:noFill/>
          <a:ln w="9525">
            <a:noFill/>
            <a:miter lim="800000"/>
            <a:headEnd/>
            <a:tailEnd/>
          </a:ln>
          <a:effectLst>
            <a:outerShdw blurRad="50800" dist="38100" dir="2700000" algn="tl" rotWithShape="0">
              <a:srgbClr val="000000">
                <a:alpha val="43000"/>
              </a:srgbClr>
            </a:outerShdw>
          </a:effectLst>
        </p:spPr>
      </p:pic>
      <p:pic>
        <p:nvPicPr>
          <p:cNvPr id="90" name="Picture 89" descr="GENESYS_transp.png"/>
          <p:cNvPicPr>
            <a:picLocks noChangeAspect="1"/>
          </p:cNvPicPr>
          <p:nvPr/>
        </p:nvPicPr>
        <p:blipFill>
          <a:blip r:embed="rId86" cstate="screen">
            <a:extLst>
              <a:ext uri="{28A0092B-C50C-407E-A947-70E740481C1C}">
                <a14:useLocalDpi xmlns:a14="http://schemas.microsoft.com/office/drawing/2010/main"/>
              </a:ext>
            </a:extLst>
          </a:blip>
          <a:stretch>
            <a:fillRect/>
          </a:stretch>
        </p:blipFill>
        <p:spPr>
          <a:xfrm>
            <a:off x="2059233" y="3551362"/>
            <a:ext cx="1630724" cy="701267"/>
          </a:xfrm>
          <a:prstGeom prst="rect">
            <a:avLst/>
          </a:prstGeom>
          <a:effectLst>
            <a:outerShdw blurRad="50800" dist="38100" dir="2700000" algn="tl" rotWithShape="0">
              <a:srgbClr val="000000">
                <a:alpha val="43000"/>
              </a:srgbClr>
            </a:outerShdw>
          </a:effectLst>
        </p:spPr>
      </p:pic>
      <p:pic>
        <p:nvPicPr>
          <p:cNvPr id="91" name="Picture 90" descr="usda_logo"/>
          <p:cNvPicPr>
            <a:picLocks noChangeAspect="1" noChangeArrowheads="1"/>
          </p:cNvPicPr>
          <p:nvPr/>
        </p:nvPicPr>
        <p:blipFill>
          <a:blip r:embed="rId87"/>
          <a:srcRect/>
          <a:stretch>
            <a:fillRect/>
          </a:stretch>
        </p:blipFill>
        <p:spPr bwMode="auto">
          <a:xfrm>
            <a:off x="3115820" y="5234412"/>
            <a:ext cx="708294" cy="450000"/>
          </a:xfrm>
          <a:prstGeom prst="rect">
            <a:avLst/>
          </a:prstGeom>
          <a:noFill/>
          <a:effectLst>
            <a:glow rad="101600">
              <a:schemeClr val="bg1">
                <a:lumMod val="95000"/>
                <a:alpha val="75000"/>
              </a:schemeClr>
            </a:glow>
            <a:outerShdw blurRad="50800" dist="38100" dir="2700000" algn="tl" rotWithShape="0">
              <a:srgbClr val="000000">
                <a:alpha val="43000"/>
              </a:srgbClr>
            </a:outerShdw>
          </a:effectLst>
        </p:spPr>
      </p:pic>
      <p:pic>
        <p:nvPicPr>
          <p:cNvPr id="92" name="Picture 91" descr="wur"/>
          <p:cNvPicPr>
            <a:picLocks noChangeAspect="1" noChangeArrowheads="1"/>
          </p:cNvPicPr>
          <p:nvPr/>
        </p:nvPicPr>
        <p:blipFill>
          <a:blip r:embed="rId88"/>
          <a:srcRect/>
          <a:stretch>
            <a:fillRect/>
          </a:stretch>
        </p:blipFill>
        <p:spPr bwMode="auto">
          <a:xfrm>
            <a:off x="4777116" y="6679746"/>
            <a:ext cx="1060025" cy="734334"/>
          </a:xfrm>
          <a:prstGeom prst="rect">
            <a:avLst/>
          </a:prstGeom>
          <a:noFill/>
          <a:effectLst>
            <a:glow rad="101600">
              <a:schemeClr val="bg1">
                <a:lumMod val="95000"/>
                <a:alpha val="75000"/>
              </a:schemeClr>
            </a:glow>
            <a:outerShdw blurRad="50800" dist="38100" dir="2700000" algn="tl" rotWithShape="0">
              <a:srgbClr val="000000">
                <a:alpha val="43000"/>
              </a:srgbClr>
            </a:outerShdw>
          </a:effectLst>
        </p:spPr>
      </p:pic>
      <p:pic>
        <p:nvPicPr>
          <p:cNvPr id="93" name="Picture 92" descr="ipk_logga_jbn_trans"/>
          <p:cNvPicPr>
            <a:picLocks noChangeAspect="1" noChangeArrowheads="1"/>
          </p:cNvPicPr>
          <p:nvPr/>
        </p:nvPicPr>
        <p:blipFill>
          <a:blip r:embed="rId89" cstate="screen">
            <a:extLst>
              <a:ext uri="{28A0092B-C50C-407E-A947-70E740481C1C}">
                <a14:useLocalDpi xmlns:a14="http://schemas.microsoft.com/office/drawing/2010/main"/>
              </a:ext>
            </a:extLst>
          </a:blip>
          <a:srcRect/>
          <a:stretch>
            <a:fillRect/>
          </a:stretch>
        </p:blipFill>
        <p:spPr bwMode="auto">
          <a:xfrm>
            <a:off x="2045333" y="2676190"/>
            <a:ext cx="1644624" cy="742761"/>
          </a:xfrm>
          <a:prstGeom prst="rect">
            <a:avLst/>
          </a:prstGeom>
          <a:noFill/>
          <a:ln w="9525">
            <a:noFill/>
            <a:miter lim="800000"/>
            <a:headEnd/>
            <a:tailEnd/>
          </a:ln>
          <a:effectLst>
            <a:glow rad="101600">
              <a:schemeClr val="bg1">
                <a:lumMod val="95000"/>
                <a:alpha val="75000"/>
              </a:schemeClr>
            </a:glow>
            <a:outerShdw blurRad="50800" dist="38100" dir="2700000" algn="tl" rotWithShape="0">
              <a:srgbClr val="000000">
                <a:alpha val="43000"/>
              </a:srgbClr>
            </a:outerShdw>
          </a:effectLst>
        </p:spPr>
      </p:pic>
      <p:pic>
        <p:nvPicPr>
          <p:cNvPr id="94" name="Picture 93" descr="jpbi_logo.png"/>
          <p:cNvPicPr>
            <a:picLocks noChangeAspect="1"/>
          </p:cNvPicPr>
          <p:nvPr/>
        </p:nvPicPr>
        <p:blipFill>
          <a:blip r:embed="rId90" cstate="screen">
            <a:extLst>
              <a:ext uri="{28A0092B-C50C-407E-A947-70E740481C1C}">
                <a14:useLocalDpi xmlns:a14="http://schemas.microsoft.com/office/drawing/2010/main"/>
              </a:ext>
            </a:extLst>
          </a:blip>
          <a:stretch>
            <a:fillRect/>
          </a:stretch>
        </p:blipFill>
        <p:spPr>
          <a:xfrm>
            <a:off x="3609851" y="6326918"/>
            <a:ext cx="327157" cy="382226"/>
          </a:xfrm>
          <a:prstGeom prst="rect">
            <a:avLst/>
          </a:prstGeom>
          <a:effectLst>
            <a:glow rad="101600">
              <a:schemeClr val="bg1">
                <a:lumMod val="95000"/>
                <a:alpha val="75000"/>
              </a:schemeClr>
            </a:glow>
            <a:outerShdw blurRad="50800" dist="38100" dir="2700000" algn="tl" rotWithShape="0">
              <a:srgbClr val="000000">
                <a:alpha val="43000"/>
              </a:srgbClr>
            </a:outerShdw>
          </a:effectLst>
        </p:spPr>
      </p:pic>
      <p:pic>
        <p:nvPicPr>
          <p:cNvPr id="95" name="Picture 94" descr="vir.gif"/>
          <p:cNvPicPr>
            <a:picLocks noChangeAspect="1"/>
          </p:cNvPicPr>
          <p:nvPr/>
        </p:nvPicPr>
        <p:blipFill>
          <a:blip r:embed="rId91" cstate="screen">
            <a:extLst>
              <a:ext uri="{28A0092B-C50C-407E-A947-70E740481C1C}">
                <a14:useLocalDpi xmlns:a14="http://schemas.microsoft.com/office/drawing/2010/main"/>
              </a:ext>
            </a:extLst>
          </a:blip>
          <a:stretch>
            <a:fillRect/>
          </a:stretch>
        </p:blipFill>
        <p:spPr>
          <a:xfrm>
            <a:off x="2973870" y="6034403"/>
            <a:ext cx="448224" cy="501019"/>
          </a:xfrm>
          <a:prstGeom prst="rect">
            <a:avLst/>
          </a:prstGeom>
          <a:effectLst>
            <a:glow rad="101600">
              <a:schemeClr val="bg1">
                <a:lumMod val="95000"/>
                <a:alpha val="75000"/>
              </a:schemeClr>
            </a:glow>
            <a:outerShdw blurRad="50800" dist="38100" dir="2700000" algn="tl" rotWithShape="0">
              <a:srgbClr val="000000">
                <a:alpha val="43000"/>
              </a:srgbClr>
            </a:outerShdw>
          </a:effectLst>
        </p:spPr>
      </p:pic>
      <p:pic>
        <p:nvPicPr>
          <p:cNvPr id="96" name="Picture 95" descr="ricp_logo.png"/>
          <p:cNvPicPr>
            <a:picLocks noChangeAspect="1"/>
          </p:cNvPicPr>
          <p:nvPr/>
        </p:nvPicPr>
        <p:blipFill>
          <a:blip r:embed="rId92" cstate="screen">
            <a:extLst>
              <a:ext uri="{28A0092B-C50C-407E-A947-70E740481C1C}">
                <a14:useLocalDpi xmlns:a14="http://schemas.microsoft.com/office/drawing/2010/main"/>
              </a:ext>
            </a:extLst>
          </a:blip>
          <a:stretch>
            <a:fillRect/>
          </a:stretch>
        </p:blipFill>
        <p:spPr>
          <a:xfrm>
            <a:off x="5049517" y="6067668"/>
            <a:ext cx="394858" cy="450363"/>
          </a:xfrm>
          <a:prstGeom prst="rect">
            <a:avLst/>
          </a:prstGeom>
          <a:effectLst>
            <a:glow rad="101600">
              <a:schemeClr val="bg1">
                <a:lumMod val="95000"/>
                <a:alpha val="75000"/>
              </a:schemeClr>
            </a:glow>
            <a:outerShdw blurRad="50800" dist="38100" dir="2700000" algn="tl" rotWithShape="0">
              <a:srgbClr val="000000">
                <a:alpha val="43000"/>
              </a:srgbClr>
            </a:outerShdw>
          </a:effectLst>
        </p:spPr>
      </p:pic>
      <p:pic>
        <p:nvPicPr>
          <p:cNvPr id="97" name="Picture 96" descr="ble_logo.png"/>
          <p:cNvPicPr>
            <a:picLocks noChangeAspect="1"/>
          </p:cNvPicPr>
          <p:nvPr/>
        </p:nvPicPr>
        <p:blipFill>
          <a:blip r:embed="rId93"/>
          <a:stretch>
            <a:fillRect/>
          </a:stretch>
        </p:blipFill>
        <p:spPr>
          <a:xfrm>
            <a:off x="4148585" y="6425102"/>
            <a:ext cx="677770" cy="321983"/>
          </a:xfrm>
          <a:prstGeom prst="rect">
            <a:avLst/>
          </a:prstGeom>
          <a:effectLst>
            <a:glow rad="101600">
              <a:schemeClr val="bg1">
                <a:lumMod val="95000"/>
                <a:alpha val="75000"/>
              </a:schemeClr>
            </a:glow>
            <a:outerShdw blurRad="50800" dist="38100" dir="2700000" algn="tl" rotWithShape="0">
              <a:srgbClr val="000000">
                <a:alpha val="43000"/>
              </a:srgbClr>
            </a:outerShdw>
          </a:effectLst>
        </p:spPr>
      </p:pic>
      <p:pic>
        <p:nvPicPr>
          <p:cNvPr id="98" name="Picture 97" descr="seednet_emblem.png"/>
          <p:cNvPicPr>
            <a:picLocks noChangeAspect="1"/>
          </p:cNvPicPr>
          <p:nvPr/>
        </p:nvPicPr>
        <p:blipFill>
          <a:blip r:embed="rId94" cstate="print">
            <a:extLst>
              <a:ext uri="{28A0092B-C50C-407E-A947-70E740481C1C}">
                <a14:useLocalDpi xmlns:a14="http://schemas.microsoft.com/office/drawing/2010/main"/>
              </a:ext>
            </a:extLst>
          </a:blip>
          <a:stretch>
            <a:fillRect/>
          </a:stretch>
        </p:blipFill>
        <p:spPr>
          <a:xfrm>
            <a:off x="5004946" y="5642661"/>
            <a:ext cx="410904" cy="226324"/>
          </a:xfrm>
          <a:prstGeom prst="rect">
            <a:avLst/>
          </a:prstGeom>
          <a:effectLst>
            <a:glow rad="101600">
              <a:schemeClr val="bg1">
                <a:lumMod val="95000"/>
                <a:alpha val="75000"/>
              </a:schemeClr>
            </a:glow>
            <a:outerShdw blurRad="50800" dist="38100" dir="2700000" algn="tl" rotWithShape="0">
              <a:srgbClr val="000000">
                <a:alpha val="43000"/>
              </a:srgbClr>
            </a:outerShdw>
          </a:effectLst>
        </p:spPr>
      </p:pic>
      <p:sp>
        <p:nvSpPr>
          <p:cNvPr id="93280" name="Slide Number Placeholder 13"/>
          <p:cNvSpPr txBox="1">
            <a:spLocks/>
          </p:cNvSpPr>
          <p:nvPr/>
        </p:nvSpPr>
        <p:spPr bwMode="auto">
          <a:xfrm>
            <a:off x="8972550" y="7097713"/>
            <a:ext cx="5349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8" rIns="91394" bIns="45698"/>
          <a:lstStyle>
            <a:lvl1pPr defTabSz="520700" eaLnBrk="0" hangingPunct="0">
              <a:defRPr sz="2400">
                <a:solidFill>
                  <a:schemeClr val="tx1"/>
                </a:solidFill>
                <a:latin typeface="Arial" charset="0"/>
                <a:ea typeface="ＭＳ Ｐゴシック" charset="0"/>
                <a:cs typeface="ＭＳ Ｐゴシック" charset="0"/>
              </a:defRPr>
            </a:lvl1pPr>
            <a:lvl2pPr marL="742950" indent="-285750" defTabSz="520700" eaLnBrk="0" hangingPunct="0">
              <a:defRPr sz="2400">
                <a:solidFill>
                  <a:schemeClr val="tx1"/>
                </a:solidFill>
                <a:latin typeface="Arial" charset="0"/>
                <a:ea typeface="ＭＳ Ｐゴシック" charset="0"/>
              </a:defRPr>
            </a:lvl2pPr>
            <a:lvl3pPr marL="1143000" indent="-228600" defTabSz="520700" eaLnBrk="0" hangingPunct="0">
              <a:defRPr sz="2400">
                <a:solidFill>
                  <a:schemeClr val="tx1"/>
                </a:solidFill>
                <a:latin typeface="Arial" charset="0"/>
                <a:ea typeface="ＭＳ Ｐゴシック" charset="0"/>
              </a:defRPr>
            </a:lvl3pPr>
            <a:lvl4pPr marL="1600200" indent="-228600" defTabSz="520700" eaLnBrk="0" hangingPunct="0">
              <a:defRPr sz="2400">
                <a:solidFill>
                  <a:schemeClr val="tx1"/>
                </a:solidFill>
                <a:latin typeface="Arial" charset="0"/>
                <a:ea typeface="ＭＳ Ｐゴシック" charset="0"/>
              </a:defRPr>
            </a:lvl4pPr>
            <a:lvl5pPr marL="2057400" indent="-228600" defTabSz="520700" eaLnBrk="0" hangingPunct="0">
              <a:defRPr sz="2400">
                <a:solidFill>
                  <a:schemeClr val="tx1"/>
                </a:solidFill>
                <a:latin typeface="Arial" charset="0"/>
                <a:ea typeface="ＭＳ Ｐゴシック" charset="0"/>
              </a:defRPr>
            </a:lvl5pPr>
            <a:lvl6pPr marL="2514600" indent="-228600" defTabSz="5207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07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07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07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F6F8452F-51F2-CB4D-B1C3-08C56EA0DCD9}" type="slidenum">
              <a:rPr lang="en-US" sz="1400">
                <a:solidFill>
                  <a:schemeClr val="tx2"/>
                </a:solidFill>
                <a:latin typeface="Calibri" charset="0"/>
              </a:rPr>
              <a:pPr algn="ctr" eaLnBrk="1" hangingPunct="1"/>
              <a:t>77</a:t>
            </a:fld>
            <a:endParaRPr lang="en-US" sz="1400">
              <a:solidFill>
                <a:schemeClr val="tx2"/>
              </a:solidFill>
              <a:latin typeface="Calibri" charset="0"/>
            </a:endParaRPr>
          </a:p>
        </p:txBody>
      </p:sp>
      <p:pic>
        <p:nvPicPr>
          <p:cNvPr id="2" name="Picture 1" descr="Jade Phillips.jpg"/>
          <p:cNvPicPr>
            <a:picLocks noChangeAspect="1"/>
          </p:cNvPicPr>
          <p:nvPr/>
        </p:nvPicPr>
        <p:blipFill>
          <a:blip r:embed="rId95" cstate="screen">
            <a:extLst>
              <a:ext uri="{28A0092B-C50C-407E-A947-70E740481C1C}">
                <a14:useLocalDpi xmlns:a14="http://schemas.microsoft.com/office/drawing/2010/main"/>
              </a:ext>
            </a:extLst>
          </a:blip>
          <a:stretch>
            <a:fillRect/>
          </a:stretch>
        </p:blipFill>
        <p:spPr>
          <a:xfrm>
            <a:off x="9966314" y="6763223"/>
            <a:ext cx="387362" cy="440530"/>
          </a:xfrm>
          <a:prstGeom prst="rect">
            <a:avLst/>
          </a:prstGeom>
        </p:spPr>
      </p:pic>
      <p:pic>
        <p:nvPicPr>
          <p:cNvPr id="3" name="Picture 2" descr="icarda logo.jpg"/>
          <p:cNvPicPr>
            <a:picLocks noChangeAspect="1"/>
          </p:cNvPicPr>
          <p:nvPr/>
        </p:nvPicPr>
        <p:blipFill>
          <a:blip r:embed="rId96" cstate="screen">
            <a:extLst>
              <a:ext uri="{28A0092B-C50C-407E-A947-70E740481C1C}">
                <a14:useLocalDpi xmlns:a14="http://schemas.microsoft.com/office/drawing/2010/main"/>
              </a:ext>
            </a:extLst>
          </a:blip>
          <a:stretch>
            <a:fillRect/>
          </a:stretch>
        </p:blipFill>
        <p:spPr>
          <a:xfrm>
            <a:off x="5793715" y="5835608"/>
            <a:ext cx="625257" cy="948423"/>
          </a:xfrm>
          <a:prstGeom prst="rect">
            <a:avLst/>
          </a:prstGeom>
        </p:spPr>
      </p:pic>
      <p:pic>
        <p:nvPicPr>
          <p:cNvPr id="4" name="Picture 3" descr="PGR Secure.jpg"/>
          <p:cNvPicPr>
            <a:picLocks noChangeAspect="1"/>
          </p:cNvPicPr>
          <p:nvPr/>
        </p:nvPicPr>
        <p:blipFill>
          <a:blip r:embed="rId97">
            <a:extLst>
              <a:ext uri="{28A0092B-C50C-407E-A947-70E740481C1C}">
                <a14:useLocalDpi xmlns:a14="http://schemas.microsoft.com/office/drawing/2010/main"/>
              </a:ext>
            </a:extLst>
          </a:blip>
          <a:stretch>
            <a:fillRect/>
          </a:stretch>
        </p:blipFill>
        <p:spPr>
          <a:xfrm>
            <a:off x="5970174" y="4723577"/>
            <a:ext cx="727827" cy="902008"/>
          </a:xfrm>
          <a:prstGeom prst="rect">
            <a:avLst/>
          </a:prstGeom>
        </p:spPr>
      </p:pic>
      <p:pic>
        <p:nvPicPr>
          <p:cNvPr id="101" name="Picture 100" descr="UiO transp.png"/>
          <p:cNvPicPr>
            <a:picLocks noChangeAspect="1"/>
          </p:cNvPicPr>
          <p:nvPr/>
        </p:nvPicPr>
        <p:blipFill>
          <a:blip r:embed="rId98" cstate="screen">
            <a:extLst>
              <a:ext uri="{28A0092B-C50C-407E-A947-70E740481C1C}">
                <a14:useLocalDpi xmlns:a14="http://schemas.microsoft.com/office/drawing/2010/main"/>
              </a:ext>
            </a:extLst>
          </a:blip>
          <a:stretch>
            <a:fillRect/>
          </a:stretch>
        </p:blipFill>
        <p:spPr>
          <a:xfrm>
            <a:off x="2279935" y="5530850"/>
            <a:ext cx="699600" cy="699600"/>
          </a:xfrm>
          <a:prstGeom prst="rect">
            <a:avLst/>
          </a:prstGeom>
        </p:spPr>
      </p:pic>
      <p:pic>
        <p:nvPicPr>
          <p:cNvPr id="102" name="Picture 101" descr="logo_transparente_presentation.png"/>
          <p:cNvPicPr>
            <a:picLocks noChangeAspect="1"/>
          </p:cNvPicPr>
          <p:nvPr/>
        </p:nvPicPr>
        <p:blipFill>
          <a:blip r:embed="rId99" cstate="screen">
            <a:extLst>
              <a:ext uri="{28A0092B-C50C-407E-A947-70E740481C1C}">
                <a14:useLocalDpi xmlns:a14="http://schemas.microsoft.com/office/drawing/2010/main"/>
              </a:ext>
            </a:extLst>
          </a:blip>
          <a:stretch>
            <a:fillRect/>
          </a:stretch>
        </p:blipFill>
        <p:spPr>
          <a:xfrm>
            <a:off x="2449918" y="6769965"/>
            <a:ext cx="972176" cy="466502"/>
          </a:xfrm>
          <a:prstGeom prst="rect">
            <a:avLst/>
          </a:prstGeom>
        </p:spPr>
      </p:pic>
      <p:pic>
        <p:nvPicPr>
          <p:cNvPr id="103" name="Picture 102"/>
          <p:cNvPicPr>
            <a:picLocks noChangeAspect="1" noChangeArrowheads="1"/>
          </p:cNvPicPr>
          <p:nvPr/>
        </p:nvPicPr>
        <p:blipFill>
          <a:blip r:embed="rId100" cstate="screen">
            <a:extLst>
              <a:ext uri="{28A0092B-C50C-407E-A947-70E740481C1C}">
                <a14:useLocalDpi xmlns:a14="http://schemas.microsoft.com/office/drawing/2010/main"/>
              </a:ext>
            </a:extLst>
          </a:blip>
          <a:srcRect t="19959" b="7276"/>
          <a:stretch>
            <a:fillRect/>
          </a:stretch>
        </p:blipFill>
        <p:spPr bwMode="auto">
          <a:xfrm>
            <a:off x="3773430" y="3113148"/>
            <a:ext cx="2115806" cy="557152"/>
          </a:xfrm>
          <a:prstGeom prst="rect">
            <a:avLst/>
          </a:prstGeom>
          <a:noFill/>
          <a:ln w="9525">
            <a:noFill/>
            <a:miter lim="800000"/>
            <a:headEnd/>
            <a:tailEnd/>
          </a:ln>
        </p:spPr>
      </p:pic>
      <p:pic>
        <p:nvPicPr>
          <p:cNvPr id="104" name="Picture 103" descr="logo_urjc"/>
          <p:cNvPicPr>
            <a:picLocks noChangeAspect="1" noChangeArrowheads="1"/>
          </p:cNvPicPr>
          <p:nvPr/>
        </p:nvPicPr>
        <p:blipFill>
          <a:blip r:embed="rId101" cstate="screen">
            <a:extLst>
              <a:ext uri="{28A0092B-C50C-407E-A947-70E740481C1C}">
                <a14:useLocalDpi xmlns:a14="http://schemas.microsoft.com/office/drawing/2010/main"/>
              </a:ext>
            </a:extLst>
          </a:blip>
          <a:srcRect/>
          <a:stretch>
            <a:fillRect/>
          </a:stretch>
        </p:blipFill>
        <p:spPr bwMode="auto">
          <a:xfrm>
            <a:off x="3993829" y="5803900"/>
            <a:ext cx="840420" cy="427444"/>
          </a:xfrm>
          <a:prstGeom prst="rect">
            <a:avLst/>
          </a:prstGeom>
          <a:noFill/>
          <a:ln w="9525">
            <a:noFill/>
            <a:miter lim="800000"/>
            <a:headEnd/>
            <a:tailEnd/>
          </a:ln>
        </p:spPr>
      </p:pic>
      <p:pic>
        <p:nvPicPr>
          <p:cNvPr id="105" name="Picture 104"/>
          <p:cNvPicPr>
            <a:picLocks noChangeAspect="1" noChangeArrowheads="1"/>
          </p:cNvPicPr>
          <p:nvPr/>
        </p:nvPicPr>
        <p:blipFill>
          <a:blip r:embed="rId102" cstate="print"/>
          <a:srcRect/>
          <a:stretch>
            <a:fillRect/>
          </a:stretch>
        </p:blipFill>
        <p:spPr bwMode="auto">
          <a:xfrm>
            <a:off x="3763570" y="6900863"/>
            <a:ext cx="723900" cy="352425"/>
          </a:xfrm>
          <a:prstGeom prst="rect">
            <a:avLst/>
          </a:prstGeom>
          <a:noFill/>
          <a:ln w="9525">
            <a:noFill/>
            <a:miter lim="800000"/>
            <a:headEnd/>
            <a:tailEnd/>
          </a:ln>
        </p:spPr>
      </p:pic>
      <p:pic>
        <p:nvPicPr>
          <p:cNvPr id="108" name="Picture 107" descr="Abdallah Bari at CIAT.jpg"/>
          <p:cNvPicPr>
            <a:picLocks noChangeAspect="1"/>
          </p:cNvPicPr>
          <p:nvPr/>
        </p:nvPicPr>
        <p:blipFill>
          <a:blip r:embed="rId103" cstate="screen">
            <a:extLst>
              <a:ext uri="{28A0092B-C50C-407E-A947-70E740481C1C}">
                <a14:useLocalDpi xmlns:a14="http://schemas.microsoft.com/office/drawing/2010/main"/>
              </a:ext>
            </a:extLst>
          </a:blip>
          <a:stretch>
            <a:fillRect/>
          </a:stretch>
        </p:blipFill>
        <p:spPr>
          <a:xfrm>
            <a:off x="9460377" y="345888"/>
            <a:ext cx="446745" cy="533427"/>
          </a:xfrm>
          <a:prstGeom prst="rect">
            <a:avLst/>
          </a:prstGeom>
          <a:ln>
            <a:solidFill>
              <a:schemeClr val="bg1">
                <a:lumMod val="50000"/>
              </a:schemeClr>
            </a:solidFill>
          </a:ln>
        </p:spPr>
      </p:pic>
      <p:pic>
        <p:nvPicPr>
          <p:cNvPr id="109" name="Picture 32" descr="kenn"/>
          <p:cNvPicPr>
            <a:picLocks noChangeAspect="1" noChangeArrowheads="1"/>
          </p:cNvPicPr>
          <p:nvPr/>
        </p:nvPicPr>
        <p:blipFill>
          <a:blip r:embed="rId104" cstate="screen">
            <a:extLst>
              <a:ext uri="{28A0092B-C50C-407E-A947-70E740481C1C}">
                <a14:useLocalDpi xmlns:a14="http://schemas.microsoft.com/office/drawing/2010/main"/>
              </a:ext>
            </a:extLst>
          </a:blip>
          <a:srcRect/>
          <a:stretch>
            <a:fillRect/>
          </a:stretch>
        </p:blipFill>
        <p:spPr bwMode="auto">
          <a:xfrm>
            <a:off x="10018713" y="777256"/>
            <a:ext cx="402805" cy="543544"/>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10" name="Picture 109" descr="Michael Mackay, 2009.png"/>
          <p:cNvPicPr>
            <a:picLocks noChangeAspect="1"/>
          </p:cNvPicPr>
          <p:nvPr/>
        </p:nvPicPr>
        <p:blipFill>
          <a:blip r:embed="rId105" cstate="screen">
            <a:extLst>
              <a:ext uri="{28A0092B-C50C-407E-A947-70E740481C1C}">
                <a14:useLocalDpi xmlns:a14="http://schemas.microsoft.com/office/drawing/2010/main"/>
              </a:ext>
            </a:extLst>
          </a:blip>
          <a:stretch>
            <a:fillRect/>
          </a:stretch>
        </p:blipFill>
        <p:spPr>
          <a:xfrm>
            <a:off x="9433283" y="3290584"/>
            <a:ext cx="447317" cy="580184"/>
          </a:xfrm>
          <a:prstGeom prst="rect">
            <a:avLst/>
          </a:prstGeom>
          <a:ln>
            <a:solidFill>
              <a:schemeClr val="bg1">
                <a:lumMod val="50000"/>
              </a:schemeClr>
            </a:solidFill>
          </a:ln>
        </p:spPr>
      </p:pic>
      <p:pic>
        <p:nvPicPr>
          <p:cNvPr id="111" name="Picture 110" descr="Ahmed Amri close.JPG"/>
          <p:cNvPicPr>
            <a:picLocks noChangeAspect="1"/>
          </p:cNvPicPr>
          <p:nvPr/>
        </p:nvPicPr>
        <p:blipFill>
          <a:blip r:embed="rId106" cstate="screen">
            <a:extLst>
              <a:ext uri="{28A0092B-C50C-407E-A947-70E740481C1C}">
                <a14:useLocalDpi xmlns:a14="http://schemas.microsoft.com/office/drawing/2010/main"/>
              </a:ext>
            </a:extLst>
          </a:blip>
          <a:stretch>
            <a:fillRect/>
          </a:stretch>
        </p:blipFill>
        <p:spPr>
          <a:xfrm>
            <a:off x="9520783" y="942423"/>
            <a:ext cx="354977" cy="462738"/>
          </a:xfrm>
          <a:prstGeom prst="rect">
            <a:avLst/>
          </a:prstGeom>
          <a:ln>
            <a:solidFill>
              <a:schemeClr val="bg1">
                <a:lumMod val="50000"/>
              </a:schemeClr>
            </a:solidFill>
          </a:ln>
        </p:spPr>
      </p:pic>
      <p:pic>
        <p:nvPicPr>
          <p:cNvPr id="5" name="Picture 4" descr="GBIF-2015-dotorg-display_0.png"/>
          <p:cNvPicPr>
            <a:picLocks noChangeAspect="1"/>
          </p:cNvPicPr>
          <p:nvPr/>
        </p:nvPicPr>
        <p:blipFill>
          <a:blip r:embed="rId107" cstate="screen">
            <a:extLst>
              <a:ext uri="{28A0092B-C50C-407E-A947-70E740481C1C}">
                <a14:useLocalDpi xmlns:a14="http://schemas.microsoft.com/office/drawing/2010/main"/>
              </a:ext>
            </a:extLst>
          </a:blip>
          <a:stretch>
            <a:fillRect/>
          </a:stretch>
        </p:blipFill>
        <p:spPr>
          <a:xfrm>
            <a:off x="392903" y="2829760"/>
            <a:ext cx="1527895" cy="1527895"/>
          </a:xfrm>
          <a:prstGeom prst="rect">
            <a:avLst/>
          </a:prstGeom>
        </p:spPr>
      </p:pic>
      <p:pic>
        <p:nvPicPr>
          <p:cNvPr id="6" name="Picture 5" descr="Nordgen logo.png"/>
          <p:cNvPicPr>
            <a:picLocks noChangeAspect="1"/>
          </p:cNvPicPr>
          <p:nvPr/>
        </p:nvPicPr>
        <p:blipFill>
          <a:blip r:embed="rId108" cstate="print">
            <a:extLst>
              <a:ext uri="{28A0092B-C50C-407E-A947-70E740481C1C}">
                <a14:useLocalDpi xmlns:a14="http://schemas.microsoft.com/office/drawing/2010/main"/>
              </a:ext>
            </a:extLst>
          </a:blip>
          <a:stretch>
            <a:fillRect/>
          </a:stretch>
        </p:blipFill>
        <p:spPr>
          <a:xfrm>
            <a:off x="2162800" y="4530725"/>
            <a:ext cx="1728430" cy="378154"/>
          </a:xfrm>
          <a:prstGeom prst="rect">
            <a:avLst/>
          </a:prstGeom>
        </p:spPr>
      </p:pic>
      <p:pic>
        <p:nvPicPr>
          <p:cNvPr id="7" name="Picture 6" descr="international_treaty_on_plant_genetic_resources_for_food_and_agriculture.png"/>
          <p:cNvPicPr>
            <a:picLocks noChangeAspect="1"/>
          </p:cNvPicPr>
          <p:nvPr/>
        </p:nvPicPr>
        <p:blipFill>
          <a:blip r:embed="rId109" cstate="screen">
            <a:extLst>
              <a:ext uri="{28A0092B-C50C-407E-A947-70E740481C1C}">
                <a14:useLocalDpi xmlns:a14="http://schemas.microsoft.com/office/drawing/2010/main"/>
              </a:ext>
            </a:extLst>
          </a:blip>
          <a:stretch>
            <a:fillRect/>
          </a:stretch>
        </p:blipFill>
        <p:spPr>
          <a:xfrm>
            <a:off x="4382122" y="2515870"/>
            <a:ext cx="2461591" cy="471805"/>
          </a:xfrm>
          <a:prstGeom prst="rect">
            <a:avLst/>
          </a:prstGeom>
        </p:spPr>
      </p:pic>
      <p:pic>
        <p:nvPicPr>
          <p:cNvPr id="8" name="Picture 7" descr="180px-FAO_logo.svg.png"/>
          <p:cNvPicPr>
            <a:picLocks noChangeAspect="1"/>
          </p:cNvPicPr>
          <p:nvPr/>
        </p:nvPicPr>
        <p:blipFill>
          <a:blip r:embed="rId110" cstate="screen">
            <a:extLst>
              <a:ext uri="{28A0092B-C50C-407E-A947-70E740481C1C}">
                <a14:useLocalDpi xmlns:a14="http://schemas.microsoft.com/office/drawing/2010/main"/>
              </a:ext>
            </a:extLst>
          </a:blip>
          <a:stretch>
            <a:fillRect/>
          </a:stretch>
        </p:blipFill>
        <p:spPr>
          <a:xfrm>
            <a:off x="6106344" y="3278868"/>
            <a:ext cx="721190" cy="733210"/>
          </a:xfrm>
          <a:prstGeom prst="rect">
            <a:avLst/>
          </a:prstGeom>
        </p:spPr>
      </p:pic>
      <p:pic>
        <p:nvPicPr>
          <p:cNvPr id="9" name="Picture 8" descr="gcp_logo_high_resolution.png"/>
          <p:cNvPicPr>
            <a:picLocks noChangeAspect="1"/>
          </p:cNvPicPr>
          <p:nvPr/>
        </p:nvPicPr>
        <p:blipFill>
          <a:blip r:embed="rId111" cstate="print">
            <a:extLst>
              <a:ext uri="{28A0092B-C50C-407E-A947-70E740481C1C}">
                <a14:useLocalDpi xmlns:a14="http://schemas.microsoft.com/office/drawing/2010/main"/>
              </a:ext>
            </a:extLst>
          </a:blip>
          <a:stretch>
            <a:fillRect/>
          </a:stretch>
        </p:blipFill>
        <p:spPr>
          <a:xfrm>
            <a:off x="4959450" y="3796412"/>
            <a:ext cx="1544826" cy="772413"/>
          </a:xfrm>
          <a:prstGeom prst="rect">
            <a:avLst/>
          </a:prstGeom>
        </p:spPr>
      </p:pic>
      <p:pic>
        <p:nvPicPr>
          <p:cNvPr id="10" name="Picture 9" descr="DivSeek.png"/>
          <p:cNvPicPr>
            <a:picLocks noChangeAspect="1"/>
          </p:cNvPicPr>
          <p:nvPr/>
        </p:nvPicPr>
        <p:blipFill>
          <a:blip r:embed="rId112" cstate="print">
            <a:extLst>
              <a:ext uri="{28A0092B-C50C-407E-A947-70E740481C1C}">
                <a14:useLocalDpi xmlns:a14="http://schemas.microsoft.com/office/drawing/2010/main"/>
              </a:ext>
            </a:extLst>
          </a:blip>
          <a:stretch>
            <a:fillRect/>
          </a:stretch>
        </p:blipFill>
        <p:spPr>
          <a:xfrm>
            <a:off x="3773430" y="3917113"/>
            <a:ext cx="1020070" cy="485814"/>
          </a:xfrm>
          <a:prstGeom prst="rect">
            <a:avLst/>
          </a:prstGeom>
        </p:spPr>
      </p:pic>
    </p:spTree>
    <p:extLst>
      <p:ext uri="{BB962C8B-B14F-4D97-AF65-F5344CB8AC3E}">
        <p14:creationId xmlns:p14="http://schemas.microsoft.com/office/powerpoint/2010/main" val="1140153781"/>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3-12-09 at 14.33.03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43" cy="7381825"/>
          </a:xfrm>
          <a:prstGeom prst="rect">
            <a:avLst/>
          </a:prstGeom>
        </p:spPr>
      </p:pic>
      <p:sp>
        <p:nvSpPr>
          <p:cNvPr id="2" name="Title 1"/>
          <p:cNvSpPr>
            <a:spLocks noGrp="1"/>
          </p:cNvSpPr>
          <p:nvPr>
            <p:ph type="ctrTitle"/>
          </p:nvPr>
        </p:nvSpPr>
        <p:spPr>
          <a:xfrm>
            <a:off x="2999157" y="829097"/>
            <a:ext cx="7529738" cy="4392488"/>
          </a:xfrm>
        </p:spPr>
        <p:txBody>
          <a:bodyPr>
            <a:noAutofit/>
          </a:bodyPr>
          <a:lstStyle/>
          <a:p>
            <a:r>
              <a:rPr lang="en-US" sz="6000" dirty="0">
                <a:solidFill>
                  <a:schemeClr val="bg1"/>
                </a:solidFill>
                <a:effectLst>
                  <a:glow rad="635000">
                    <a:schemeClr val="accent3">
                      <a:alpha val="75000"/>
                    </a:schemeClr>
                  </a:glow>
                </a:effectLst>
                <a:ea typeface="ＭＳ Ｐゴシック" charset="-128"/>
              </a:rPr>
              <a:t>Searching for traits of resistance to crop diseases and pests in </a:t>
            </a:r>
            <a:r>
              <a:rPr lang="en-US" sz="6000" dirty="0" smtClean="0">
                <a:solidFill>
                  <a:schemeClr val="bg1"/>
                </a:solidFill>
                <a:effectLst>
                  <a:glow rad="635000">
                    <a:schemeClr val="accent3">
                      <a:alpha val="75000"/>
                    </a:schemeClr>
                  </a:glow>
                </a:effectLst>
                <a:ea typeface="ＭＳ Ｐゴシック" charset="-128"/>
              </a:rPr>
              <a:t>wheat and barley landraces</a:t>
            </a:r>
            <a:endParaRPr lang="en-US" sz="6000" dirty="0">
              <a:solidFill>
                <a:schemeClr val="bg1"/>
              </a:solidFill>
              <a:effectLst>
                <a:glow rad="635000">
                  <a:schemeClr val="accent3">
                    <a:alpha val="75000"/>
                  </a:schemeClr>
                </a:glow>
              </a:effectLst>
              <a:ea typeface="ＭＳ Ｐゴシック" charset="-128"/>
            </a:endParaRPr>
          </a:p>
        </p:txBody>
      </p:sp>
      <p:pic>
        <p:nvPicPr>
          <p:cNvPr id="10" name="Picture 9" descr="Screen Shot 2014-10-23 at 10.28.11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445721"/>
            <a:ext cx="10688637" cy="1117128"/>
          </a:xfrm>
          <a:prstGeom prst="rect">
            <a:avLst/>
          </a:prstGeom>
        </p:spPr>
      </p:pic>
      <p:pic>
        <p:nvPicPr>
          <p:cNvPr id="11" name="Picture 10" descr="UiO_NHM_Seal_A_ENG.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6487" y="6743131"/>
            <a:ext cx="3600400" cy="554492"/>
          </a:xfrm>
          <a:prstGeom prst="rect">
            <a:avLst/>
          </a:prstGeom>
        </p:spPr>
      </p:pic>
      <p:pic>
        <p:nvPicPr>
          <p:cNvPr id="8" name="Picture 7" descr="csm_logo_endversion_27933bee9b.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1751" y="1189137"/>
            <a:ext cx="2808312" cy="2808312"/>
          </a:xfrm>
          <a:prstGeom prst="rect">
            <a:avLst/>
          </a:prstGeom>
        </p:spPr>
      </p:pic>
      <p:sp>
        <p:nvSpPr>
          <p:cNvPr id="15" name="Rectangle 14"/>
          <p:cNvSpPr/>
          <p:nvPr/>
        </p:nvSpPr>
        <p:spPr>
          <a:xfrm>
            <a:off x="375767" y="6661745"/>
            <a:ext cx="3600400" cy="707886"/>
          </a:xfrm>
          <a:prstGeom prst="rect">
            <a:avLst/>
          </a:prstGeom>
        </p:spPr>
        <p:txBody>
          <a:bodyPr wrap="square">
            <a:spAutoFit/>
          </a:bodyPr>
          <a:lstStyle/>
          <a:p>
            <a:r>
              <a:rPr lang="en-US" sz="2000" dirty="0" smtClean="0"/>
              <a:t>Dag Endresen</a:t>
            </a:r>
          </a:p>
          <a:p>
            <a:r>
              <a:rPr lang="en-US" sz="2000" dirty="0" smtClean="0"/>
              <a:t>GBIF </a:t>
            </a:r>
            <a:r>
              <a:rPr lang="en-US" sz="2000" dirty="0"/>
              <a:t>Norway, University of Oslo </a:t>
            </a:r>
          </a:p>
        </p:txBody>
      </p:sp>
      <p:pic>
        <p:nvPicPr>
          <p:cNvPr id="17" name="Picture 16" descr="GBIF_NO_2_transp.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20183" y="6705781"/>
            <a:ext cx="2304256" cy="735858"/>
          </a:xfrm>
          <a:prstGeom prst="rect">
            <a:avLst/>
          </a:prstGeom>
        </p:spPr>
      </p:pic>
    </p:spTree>
    <p:extLst>
      <p:ext uri="{BB962C8B-B14F-4D97-AF65-F5344CB8AC3E}">
        <p14:creationId xmlns:p14="http://schemas.microsoft.com/office/powerpoint/2010/main" val="137481660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15230</TotalTime>
  <Words>15868</Words>
  <Application>Microsoft Macintosh PowerPoint</Application>
  <PresentationFormat>Custom</PresentationFormat>
  <Paragraphs>1303</Paragraphs>
  <Slides>78</Slides>
  <Notes>74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0" baseType="lpstr">
      <vt:lpstr>Office Theme</vt:lpstr>
      <vt:lpstr>Image</vt:lpstr>
      <vt:lpstr>Searching for traits of resistance to crop diseases and pests in wheat and barley landraces</vt:lpstr>
      <vt:lpstr>TOPICS:</vt:lpstr>
      <vt:lpstr>PowerPoint Presentation</vt:lpstr>
      <vt:lpstr>PowerPoint Presentation</vt:lpstr>
      <vt:lpstr>PowerPoint Presentation</vt:lpstr>
      <vt:lpstr>PowerPoint Presentation</vt:lpstr>
      <vt:lpstr>Domestication and cultivated plants: Utilizing genetic potential from the wild</vt:lpstr>
      <vt:lpstr>Traditional cultivars, landraces</vt:lpstr>
      <vt:lpstr>What are crop wild relatives?</vt:lpstr>
      <vt:lpstr>Crop Wild Relatives account for around 21% of the world’s flora (Maxted and Kell 2009)</vt:lpstr>
      <vt:lpstr>PowerPoint Presentation</vt:lpstr>
      <vt:lpstr>PowerPoint Presentation</vt:lpstr>
      <vt:lpstr>Crop breeding targets specific agricultural traits</vt:lpstr>
      <vt:lpstr>A needle in a hay stack</vt:lpstr>
      <vt:lpstr>PowerPoint Presentation</vt:lpstr>
      <vt:lpstr>Climate effect during the domestication process</vt:lpstr>
      <vt:lpstr>Predictive link between eco-geography and traits</vt:lpstr>
      <vt:lpstr>PowerPoint Presentation</vt:lpstr>
      <vt:lpstr>Focused Identification of Germplasm strategy</vt:lpstr>
      <vt:lpstr>PowerPoint Presentation</vt:lpstr>
      <vt:lpstr>Limitations of FIGS</vt:lpstr>
      <vt:lpstr>PowerPoint Presentation</vt:lpstr>
      <vt:lpstr>Steps to follow:</vt:lpstr>
      <vt:lpstr>Data for the Trait Mining model</vt:lpstr>
      <vt:lpstr>Choosing modeling method “There is no silver bullet” (Qiao, Soberon and Peterson, 2015)</vt:lpstr>
      <vt:lpstr>Some data modeling methods</vt:lpstr>
      <vt:lpstr>Validation of model results</vt:lpstr>
      <vt:lpstr>Prediction performance</vt:lpstr>
      <vt:lpstr>PowerPoint Presentation</vt:lpstr>
      <vt:lpstr>Example of studies:</vt:lpstr>
      <vt:lpstr>Sunn pest on wheat (Heuristic FIGS approach 2009)</vt:lpstr>
      <vt:lpstr>Powdery mildew on wheat (Heuristic FIGS approach 2009)</vt:lpstr>
      <vt:lpstr>Morphological traits in Nordic Barley landraces</vt:lpstr>
      <vt:lpstr>PowerPoint Presentation</vt:lpstr>
      <vt:lpstr>Multi-way N-PLS results: Nordic barley landraces</vt:lpstr>
      <vt:lpstr>PowerPoint Presentation</vt:lpstr>
      <vt:lpstr>Multivariate SIMCA results: Net blotch on barley</vt:lpstr>
      <vt:lpstr>PowerPoint Presentation</vt:lpstr>
      <vt:lpstr>PowerPoint Presentation</vt:lpstr>
      <vt:lpstr>Multivariate SIMCA results:  Stem rust on wheat</vt:lpstr>
      <vt:lpstr>Multivariate results:  Stem rust on wheat</vt:lpstr>
      <vt:lpstr>Stem rust (Ug99) on wheat</vt:lpstr>
      <vt:lpstr>Multivariate results: Stem rust (Ug99) on wheat</vt:lpstr>
      <vt:lpstr>PowerPoint Presentation</vt:lpstr>
      <vt:lpstr>PowerPoint Presentation</vt:lpstr>
      <vt:lpstr>PowerPoint Presentation</vt:lpstr>
      <vt:lpstr>Data published through GBIF.org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data access and use</vt:lpstr>
      <vt:lpstr>Peer-reviewed uses, by country and region, 2016</vt:lpstr>
      <vt:lpstr>Featured research - Agriculture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did we make a Darwin Core extension for germplasm data?</vt:lpstr>
      <vt:lpstr>  Multiple-purpose data export services</vt:lpstr>
      <vt:lpstr>PowerPoint Presentation</vt:lpstr>
      <vt:lpstr>PowerPoint Presentation</vt:lpstr>
      <vt:lpstr>Extended MeasurementOrFact(s) Extension allows linking to external URI of a controlled vocabulary</vt:lpstr>
      <vt:lpstr>PowerPoint Presentation</vt:lpstr>
      <vt:lpstr>PowerPoint Presentation</vt:lpstr>
      <vt:lpstr>PowerPoint Presentation</vt:lpstr>
      <vt:lpstr>PowerPoint Presentation</vt:lpstr>
      <vt:lpstr>Proportion of people farming is declining</vt:lpstr>
      <vt:lpstr>PowerPoint Presentation</vt:lpstr>
      <vt:lpstr>Searching for traits of resistance to crop diseases and pests in wheat and barley landraces</vt:lpstr>
    </vt:vector>
  </TitlesOfParts>
  <Company>NordGen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genetic resources information: documentation, data sharing and data analysis.</dc:title>
  <dc:creator>Dag Terje Filip Endresen</dc:creator>
  <cp:lastModifiedBy>Dag Endresen</cp:lastModifiedBy>
  <cp:revision>801</cp:revision>
  <cp:lastPrinted>2017-06-13T05:34:05Z</cp:lastPrinted>
  <dcterms:created xsi:type="dcterms:W3CDTF">2012-01-08T21:27:08Z</dcterms:created>
  <dcterms:modified xsi:type="dcterms:W3CDTF">2017-06-13T06:21:53Z</dcterms:modified>
</cp:coreProperties>
</file>