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313" r:id="rId2"/>
    <p:sldId id="333" r:id="rId3"/>
    <p:sldId id="331" r:id="rId4"/>
    <p:sldId id="328" r:id="rId5"/>
    <p:sldId id="271" r:id="rId6"/>
    <p:sldId id="323" r:id="rId7"/>
    <p:sldId id="322" r:id="rId8"/>
    <p:sldId id="307" r:id="rId9"/>
    <p:sldId id="330" r:id="rId10"/>
    <p:sldId id="335" r:id="rId11"/>
    <p:sldId id="336" r:id="rId12"/>
    <p:sldId id="329" r:id="rId13"/>
    <p:sldId id="337" r:id="rId14"/>
    <p:sldId id="338" r:id="rId15"/>
    <p:sldId id="339" r:id="rId16"/>
    <p:sldId id="340" r:id="rId17"/>
    <p:sldId id="334" r:id="rId18"/>
    <p:sldId id="319" r:id="rId19"/>
    <p:sldId id="316" r:id="rId20"/>
    <p:sldId id="318" r:id="rId21"/>
  </p:sldIdLst>
  <p:sldSz cx="10688638" cy="7562850"/>
  <p:notesSz cx="6858000" cy="9144000"/>
  <p:defaultTextStyle>
    <a:defPPr>
      <a:defRPr lang="en-US"/>
    </a:defPPr>
    <a:lvl1pPr marL="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66CCFF"/>
    <a:srgbClr val="54B3F5"/>
    <a:srgbClr val="408000"/>
    <a:srgbClr val="008000"/>
    <a:srgbClr val="FFC8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 autoAdjust="0"/>
    <p:restoredTop sz="90137" autoAdjust="0"/>
  </p:normalViewPr>
  <p:slideViewPr>
    <p:cSldViewPr snapToGrid="0" snapToObjects="1">
      <p:cViewPr varScale="1">
        <p:scale>
          <a:sx n="83" d="100"/>
          <a:sy n="83" d="100"/>
        </p:scale>
        <p:origin x="-616" y="-104"/>
      </p:cViewPr>
      <p:guideLst>
        <p:guide orient="horz" pos="2382"/>
        <p:guide pos="3367"/>
      </p:guideLst>
    </p:cSldViewPr>
  </p:slideViewPr>
  <p:outlineViewPr>
    <p:cViewPr>
      <p:scale>
        <a:sx n="33" d="100"/>
        <a:sy n="33" d="100"/>
      </p:scale>
      <p:origin x="0" y="22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0ADBF-0B25-C741-BA3E-D620D2B35452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143000"/>
            <a:ext cx="43592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21A15-F31F-534E-881C-4389A23FF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902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897/BDJ.5.e10989" TargetMode="External"/><Relationship Id="rId4" Type="http://schemas.openxmlformats.org/officeDocument/2006/relationships/hyperlink" Target="https://creativecommons.org/licenses/by/4.0/" TargetMode="External"/><Relationship Id="rId5" Type="http://schemas.openxmlformats.org/officeDocument/2006/relationships/hyperlink" Target="https://www.slideshare.net/OBIS-IOC?utm_campaign=profiletracking&amp;utm_medium=sssite&amp;utm_source=ssslideview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897/BDJ.5.e10989" TargetMode="External"/><Relationship Id="rId4" Type="http://schemas.openxmlformats.org/officeDocument/2006/relationships/hyperlink" Target="https://creativecommons.org/licenses/by/4.0/" TargetMode="External"/><Relationship Id="rId5" Type="http://schemas.openxmlformats.org/officeDocument/2006/relationships/hyperlink" Target="https://www.slideshare.net/OBIS-IOC?utm_campaign=profiletracking&amp;utm_medium=sssite&amp;utm_source=ssslideview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Event core for measurement or fact,</a:t>
            </a:r>
            <a:r>
              <a:rPr lang="en-US" baseline="0" dirty="0" smtClean="0"/>
              <a:t> OBIS/GBIF Meeting, </a:t>
            </a:r>
            <a:r>
              <a:rPr lang="en-US" baseline="0" dirty="0" err="1" smtClean="0"/>
              <a:t>Belspo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Brussel</a:t>
            </a:r>
            <a:r>
              <a:rPr lang="en-US" baseline="0" dirty="0" smtClean="0"/>
              <a:t>, January 2018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012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Darwin Core Event</a:t>
            </a:r>
            <a:r>
              <a:rPr lang="en-US" baseline="0" dirty="0" smtClean="0"/>
              <a:t> -- </a:t>
            </a:r>
            <a:r>
              <a:rPr lang="en-US" sz="2800" dirty="0" smtClean="0"/>
              <a:t>http://</a:t>
            </a:r>
            <a:r>
              <a:rPr lang="en-US" sz="2800" dirty="0" err="1" smtClean="0"/>
              <a:t>rs.gbif.org</a:t>
            </a:r>
            <a:r>
              <a:rPr lang="en-US" sz="2800" dirty="0" smtClean="0"/>
              <a:t>/core/dwc_event_2016_06_21.xml</a:t>
            </a:r>
          </a:p>
          <a:p>
            <a:r>
              <a:rPr lang="en-US" dirty="0" smtClean="0"/>
              <a:t>DwC Occurrence</a:t>
            </a:r>
            <a:r>
              <a:rPr lang="en-US" baseline="0" dirty="0" smtClean="0"/>
              <a:t> -- </a:t>
            </a:r>
            <a:r>
              <a:rPr lang="en-US" sz="2200" dirty="0" smtClean="0"/>
              <a:t>http://</a:t>
            </a:r>
            <a:r>
              <a:rPr lang="en-US" sz="2200" dirty="0" err="1" smtClean="0"/>
              <a:t>rs.gbif.org</a:t>
            </a:r>
            <a:r>
              <a:rPr lang="en-US" sz="2200" dirty="0" smtClean="0"/>
              <a:t>/core/dwc_occurrence_2015-07-02.xml</a:t>
            </a:r>
            <a:endParaRPr lang="en-US" dirty="0" smtClean="0"/>
          </a:p>
          <a:p>
            <a:r>
              <a:rPr lang="en-US" dirty="0" smtClean="0"/>
              <a:t>DwC Measurement or fact</a:t>
            </a:r>
            <a:r>
              <a:rPr lang="en-US" baseline="0" dirty="0" smtClean="0"/>
              <a:t> -- </a:t>
            </a:r>
            <a:r>
              <a:rPr lang="en-US" sz="2400" dirty="0" smtClean="0"/>
              <a:t>http://</a:t>
            </a:r>
            <a:r>
              <a:rPr lang="en-US" sz="2400" dirty="0" err="1" smtClean="0"/>
              <a:t>rs.gbif.org</a:t>
            </a:r>
            <a:r>
              <a:rPr lang="en-US" sz="2400" dirty="0" smtClean="0"/>
              <a:t>/extension/dwc/</a:t>
            </a:r>
            <a:r>
              <a:rPr lang="en-US" sz="2400" dirty="0" err="1" smtClean="0"/>
              <a:t>measurements_or_facts.xml</a:t>
            </a:r>
            <a:endParaRPr lang="en-US" dirty="0" smtClean="0"/>
          </a:p>
          <a:p>
            <a:r>
              <a:rPr lang="en-US" dirty="0" smtClean="0"/>
              <a:t>OBIS Extended measurement or fact</a:t>
            </a:r>
            <a:r>
              <a:rPr lang="en-US" baseline="0" dirty="0" smtClean="0"/>
              <a:t> -- </a:t>
            </a:r>
            <a:r>
              <a:rPr lang="en-US" sz="2000" dirty="0" smtClean="0"/>
              <a:t>http://</a:t>
            </a:r>
            <a:r>
              <a:rPr lang="en-US" sz="2000" dirty="0" err="1" smtClean="0"/>
              <a:t>rs.gbif.org</a:t>
            </a:r>
            <a:r>
              <a:rPr lang="en-US" sz="2000" dirty="0" smtClean="0"/>
              <a:t>/extension/obis/</a:t>
            </a:r>
            <a:r>
              <a:rPr lang="en-US" sz="2000" dirty="0" err="1" smtClean="0"/>
              <a:t>extended_measurement_or_fact.xml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749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8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685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 </a:t>
            </a:r>
            <a:r>
              <a:rPr lang="en-US" dirty="0" err="1" smtClean="0"/>
              <a:t>Pooter</a:t>
            </a:r>
            <a:r>
              <a:rPr lang="en-US" dirty="0" smtClean="0"/>
              <a:t> D, </a:t>
            </a:r>
            <a:r>
              <a:rPr lang="en-US" dirty="0" err="1" smtClean="0"/>
              <a:t>Appeltans</a:t>
            </a:r>
            <a:r>
              <a:rPr lang="en-US" dirty="0" smtClean="0"/>
              <a:t> W, </a:t>
            </a:r>
            <a:r>
              <a:rPr lang="en-US" dirty="0" err="1" smtClean="0"/>
              <a:t>Bailly</a:t>
            </a:r>
            <a:r>
              <a:rPr lang="en-US" dirty="0" smtClean="0"/>
              <a:t> N, Bristol S, </a:t>
            </a:r>
            <a:r>
              <a:rPr lang="en-US" dirty="0" err="1" smtClean="0"/>
              <a:t>Deneudt</a:t>
            </a:r>
            <a:r>
              <a:rPr lang="en-US" dirty="0" smtClean="0"/>
              <a:t> K, </a:t>
            </a:r>
            <a:r>
              <a:rPr lang="en-US" dirty="0" err="1" smtClean="0"/>
              <a:t>Eliezer</a:t>
            </a:r>
            <a:r>
              <a:rPr lang="en-US" dirty="0" smtClean="0"/>
              <a:t> M, Fujioka E, </a:t>
            </a:r>
            <a:r>
              <a:rPr lang="en-US" dirty="0" err="1" smtClean="0"/>
              <a:t>Giorgetti</a:t>
            </a:r>
            <a:r>
              <a:rPr lang="en-US" dirty="0" smtClean="0"/>
              <a:t> A, Goldstein P, Lewis M, </a:t>
            </a:r>
            <a:r>
              <a:rPr lang="en-US" dirty="0" err="1" smtClean="0"/>
              <a:t>Lipizer</a:t>
            </a:r>
            <a:r>
              <a:rPr lang="en-US" dirty="0" smtClean="0"/>
              <a:t> M, Mackay K, Marin M, </a:t>
            </a:r>
            <a:r>
              <a:rPr lang="en-US" dirty="0" err="1" smtClean="0"/>
              <a:t>Moncoiffé</a:t>
            </a:r>
            <a:r>
              <a:rPr lang="en-US" dirty="0" smtClean="0"/>
              <a:t> G, </a:t>
            </a:r>
            <a:r>
              <a:rPr lang="en-US" dirty="0" err="1" smtClean="0"/>
              <a:t>Nikolopoulou</a:t>
            </a:r>
            <a:r>
              <a:rPr lang="en-US" dirty="0" smtClean="0"/>
              <a:t> S, </a:t>
            </a:r>
            <a:r>
              <a:rPr lang="en-US" dirty="0" err="1" smtClean="0"/>
              <a:t>Provoost</a:t>
            </a:r>
            <a:r>
              <a:rPr lang="en-US" dirty="0" smtClean="0"/>
              <a:t> P, Rauch S, </a:t>
            </a:r>
            <a:r>
              <a:rPr lang="en-US" dirty="0" err="1" smtClean="0"/>
              <a:t>Roubicek</a:t>
            </a:r>
            <a:r>
              <a:rPr lang="en-US" dirty="0" smtClean="0"/>
              <a:t> A, Torres C, van de </a:t>
            </a:r>
            <a:r>
              <a:rPr lang="en-US" dirty="0" err="1" smtClean="0"/>
              <a:t>Putte</a:t>
            </a:r>
            <a:r>
              <a:rPr lang="en-US" dirty="0" smtClean="0"/>
              <a:t> A, </a:t>
            </a:r>
            <a:r>
              <a:rPr lang="en-US" dirty="0" err="1" smtClean="0"/>
              <a:t>Vandepitte</a:t>
            </a:r>
            <a:r>
              <a:rPr lang="en-US" dirty="0" smtClean="0"/>
              <a:t> L, </a:t>
            </a:r>
            <a:r>
              <a:rPr lang="en-US" dirty="0" err="1" smtClean="0"/>
              <a:t>Vanhoorne</a:t>
            </a:r>
            <a:r>
              <a:rPr lang="en-US" dirty="0" smtClean="0"/>
              <a:t> B, Vinci M, </a:t>
            </a:r>
            <a:r>
              <a:rPr lang="en-US" dirty="0" err="1" smtClean="0"/>
              <a:t>Wambiji</a:t>
            </a:r>
            <a:r>
              <a:rPr lang="en-US" dirty="0" smtClean="0"/>
              <a:t> N, Watts D, Klein Salas E, Hernandez F (2017) Toward a new data standard for combined marine biological and environmental datasets - expanding OBIS beyond species occurrences. Biodiversity Data Journal 5: e10989. </a:t>
            </a:r>
            <a:r>
              <a:rPr lang="en-US" dirty="0" smtClean="0">
                <a:effectLst/>
                <a:hlinkClick r:id="rId3"/>
              </a:rPr>
              <a:t>https://doi.org/10.3897/BDJ.5.e10989</a:t>
            </a:r>
            <a:endParaRPr lang="en-US" dirty="0" smtClean="0">
              <a:effectLst/>
            </a:endParaRPr>
          </a:p>
          <a:p>
            <a:pPr marL="0" marR="0" indent="0" algn="l" defTabSz="5206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 smtClean="0">
                <a:effectLst/>
              </a:rPr>
              <a:t>--</a:t>
            </a:r>
          </a:p>
          <a:p>
            <a:pPr marL="0" marR="0" indent="0" algn="l" defTabSz="5206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 smtClean="0">
                <a:effectLst/>
              </a:rPr>
              <a:t>https://</a:t>
            </a:r>
            <a:r>
              <a:rPr lang="en-US" b="0" dirty="0" err="1" smtClean="0">
                <a:effectLst/>
              </a:rPr>
              <a:t>github.com</a:t>
            </a:r>
            <a:r>
              <a:rPr lang="en-US" b="0" dirty="0" smtClean="0">
                <a:effectLst/>
              </a:rPr>
              <a:t>/</a:t>
            </a:r>
            <a:r>
              <a:rPr lang="en-US" b="0" dirty="0" err="1" smtClean="0">
                <a:effectLst/>
              </a:rPr>
              <a:t>iobis</a:t>
            </a:r>
            <a:r>
              <a:rPr lang="en-US" b="0" dirty="0" smtClean="0">
                <a:effectLst/>
              </a:rPr>
              <a:t>/extension</a:t>
            </a:r>
            <a:endParaRPr lang="en-US" dirty="0" smtClean="0"/>
          </a:p>
          <a:p>
            <a:r>
              <a:rPr lang="en-US" dirty="0" smtClean="0"/>
              <a:t>https://</a:t>
            </a:r>
            <a:r>
              <a:rPr lang="en-US" dirty="0" err="1" smtClean="0"/>
              <a:t>www.slideshare.net</a:t>
            </a:r>
            <a:r>
              <a:rPr lang="en-US" dirty="0" smtClean="0"/>
              <a:t>/OBIS-IOC/expanding-obis-beyond-species-occurrence-data-including-sampling-event-facts-and-measurements-related-to-the-environment</a:t>
            </a:r>
          </a:p>
          <a:p>
            <a:pPr marL="0" marR="0" indent="0" algn="l" defTabSz="5206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License: </a:t>
            </a:r>
            <a:r>
              <a:rPr lang="en-US" dirty="0" smtClean="0">
                <a:hlinkClick r:id="rId4" tooltip="CC Attribution License"/>
              </a:rPr>
              <a:t>CC Attribution License</a:t>
            </a:r>
            <a:r>
              <a:rPr lang="en-US" dirty="0" smtClean="0"/>
              <a:t> Published on Jun 8, 2016; By </a:t>
            </a:r>
            <a:r>
              <a:rPr lang="en-US" b="1" dirty="0" smtClean="0">
                <a:effectLst/>
                <a:hlinkClick r:id="rId5" tooltip="OBIS-IOC"/>
              </a:rPr>
              <a:t>UNESCO-IOC/IODE Ocean Biogeographic Information System</a:t>
            </a:r>
            <a:endParaRPr lang="en-US" b="1" dirty="0" smtClean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825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 </a:t>
            </a:r>
            <a:r>
              <a:rPr lang="en-US" dirty="0" err="1" smtClean="0"/>
              <a:t>Pooter</a:t>
            </a:r>
            <a:r>
              <a:rPr lang="en-US" dirty="0" smtClean="0"/>
              <a:t> D, </a:t>
            </a:r>
            <a:r>
              <a:rPr lang="en-US" dirty="0" err="1" smtClean="0"/>
              <a:t>Appeltans</a:t>
            </a:r>
            <a:r>
              <a:rPr lang="en-US" dirty="0" smtClean="0"/>
              <a:t> W, </a:t>
            </a:r>
            <a:r>
              <a:rPr lang="en-US" dirty="0" err="1" smtClean="0"/>
              <a:t>Bailly</a:t>
            </a:r>
            <a:r>
              <a:rPr lang="en-US" dirty="0" smtClean="0"/>
              <a:t> N, Bristol S, </a:t>
            </a:r>
            <a:r>
              <a:rPr lang="en-US" dirty="0" err="1" smtClean="0"/>
              <a:t>Deneudt</a:t>
            </a:r>
            <a:r>
              <a:rPr lang="en-US" dirty="0" smtClean="0"/>
              <a:t> K, </a:t>
            </a:r>
            <a:r>
              <a:rPr lang="en-US" dirty="0" err="1" smtClean="0"/>
              <a:t>Eliezer</a:t>
            </a:r>
            <a:r>
              <a:rPr lang="en-US" dirty="0" smtClean="0"/>
              <a:t> M, Fujioka E, </a:t>
            </a:r>
            <a:r>
              <a:rPr lang="en-US" dirty="0" err="1" smtClean="0"/>
              <a:t>Giorgetti</a:t>
            </a:r>
            <a:r>
              <a:rPr lang="en-US" dirty="0" smtClean="0"/>
              <a:t> A, Goldstein P, Lewis M, </a:t>
            </a:r>
            <a:r>
              <a:rPr lang="en-US" dirty="0" err="1" smtClean="0"/>
              <a:t>Lipizer</a:t>
            </a:r>
            <a:r>
              <a:rPr lang="en-US" dirty="0" smtClean="0"/>
              <a:t> M, Mackay K, Marin M, </a:t>
            </a:r>
            <a:r>
              <a:rPr lang="en-US" dirty="0" err="1" smtClean="0"/>
              <a:t>Moncoiffé</a:t>
            </a:r>
            <a:r>
              <a:rPr lang="en-US" dirty="0" smtClean="0"/>
              <a:t> G, </a:t>
            </a:r>
            <a:r>
              <a:rPr lang="en-US" dirty="0" err="1" smtClean="0"/>
              <a:t>Nikolopoulou</a:t>
            </a:r>
            <a:r>
              <a:rPr lang="en-US" dirty="0" smtClean="0"/>
              <a:t> S, </a:t>
            </a:r>
            <a:r>
              <a:rPr lang="en-US" dirty="0" err="1" smtClean="0"/>
              <a:t>Provoost</a:t>
            </a:r>
            <a:r>
              <a:rPr lang="en-US" dirty="0" smtClean="0"/>
              <a:t> P, Rauch S, </a:t>
            </a:r>
            <a:r>
              <a:rPr lang="en-US" dirty="0" err="1" smtClean="0"/>
              <a:t>Roubicek</a:t>
            </a:r>
            <a:r>
              <a:rPr lang="en-US" dirty="0" smtClean="0"/>
              <a:t> A, Torres C, van de </a:t>
            </a:r>
            <a:r>
              <a:rPr lang="en-US" dirty="0" err="1" smtClean="0"/>
              <a:t>Putte</a:t>
            </a:r>
            <a:r>
              <a:rPr lang="en-US" dirty="0" smtClean="0"/>
              <a:t> A, </a:t>
            </a:r>
            <a:r>
              <a:rPr lang="en-US" dirty="0" err="1" smtClean="0"/>
              <a:t>Vandepitte</a:t>
            </a:r>
            <a:r>
              <a:rPr lang="en-US" dirty="0" smtClean="0"/>
              <a:t> L, </a:t>
            </a:r>
            <a:r>
              <a:rPr lang="en-US" dirty="0" err="1" smtClean="0"/>
              <a:t>Vanhoorne</a:t>
            </a:r>
            <a:r>
              <a:rPr lang="en-US" dirty="0" smtClean="0"/>
              <a:t> B, Vinci M, </a:t>
            </a:r>
            <a:r>
              <a:rPr lang="en-US" dirty="0" err="1" smtClean="0"/>
              <a:t>Wambiji</a:t>
            </a:r>
            <a:r>
              <a:rPr lang="en-US" dirty="0" smtClean="0"/>
              <a:t> N, Watts D, Klein Salas E, Hernandez F (2017) Toward a new data standard for combined marine biological and environmental datasets - expanding OBIS beyond species occurrences. Biodiversity Data Journal 5: e10989. </a:t>
            </a:r>
            <a:r>
              <a:rPr lang="en-US" dirty="0" smtClean="0">
                <a:effectLst/>
                <a:hlinkClick r:id="rId3"/>
              </a:rPr>
              <a:t>https://doi.org/10.3897/BDJ.5.e10989</a:t>
            </a:r>
            <a:endParaRPr lang="en-US" dirty="0" smtClean="0">
              <a:effectLst/>
            </a:endParaRPr>
          </a:p>
          <a:p>
            <a:pPr marL="0" marR="0" indent="0" algn="l" defTabSz="5206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 smtClean="0">
                <a:effectLst/>
              </a:rPr>
              <a:t>--</a:t>
            </a:r>
          </a:p>
          <a:p>
            <a:pPr marL="0" marR="0" indent="0" algn="l" defTabSz="5206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 smtClean="0">
                <a:effectLst/>
              </a:rPr>
              <a:t>https://</a:t>
            </a:r>
            <a:r>
              <a:rPr lang="en-US" b="0" dirty="0" err="1" smtClean="0">
                <a:effectLst/>
              </a:rPr>
              <a:t>github.com</a:t>
            </a:r>
            <a:r>
              <a:rPr lang="en-US" b="0" dirty="0" smtClean="0">
                <a:effectLst/>
              </a:rPr>
              <a:t>/</a:t>
            </a:r>
            <a:r>
              <a:rPr lang="en-US" b="0" dirty="0" err="1" smtClean="0">
                <a:effectLst/>
              </a:rPr>
              <a:t>iobis</a:t>
            </a:r>
            <a:r>
              <a:rPr lang="en-US" b="0" dirty="0" smtClean="0">
                <a:effectLst/>
              </a:rPr>
              <a:t>/extension</a:t>
            </a:r>
            <a:endParaRPr lang="en-US" dirty="0" smtClean="0"/>
          </a:p>
          <a:p>
            <a:r>
              <a:rPr lang="en-US" dirty="0" smtClean="0"/>
              <a:t>https://</a:t>
            </a:r>
            <a:r>
              <a:rPr lang="en-US" dirty="0" err="1" smtClean="0"/>
              <a:t>www.slideshare.net</a:t>
            </a:r>
            <a:r>
              <a:rPr lang="en-US" dirty="0" smtClean="0"/>
              <a:t>/OBIS-IOC/expanding-obis-beyond-species-occurrence-data-including-sampling-event-facts-and-measurements-related-to-the-environment</a:t>
            </a:r>
          </a:p>
          <a:p>
            <a:pPr marL="0" marR="0" indent="0" algn="l" defTabSz="5206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License: </a:t>
            </a:r>
            <a:r>
              <a:rPr lang="en-US" dirty="0" smtClean="0">
                <a:hlinkClick r:id="rId4" tooltip="CC Attribution License"/>
              </a:rPr>
              <a:t>CC Attribution License</a:t>
            </a:r>
            <a:r>
              <a:rPr lang="en-US" dirty="0" smtClean="0"/>
              <a:t> Published on Jun 8, 2016; By </a:t>
            </a:r>
            <a:r>
              <a:rPr lang="en-US" b="1" dirty="0" smtClean="0">
                <a:effectLst/>
                <a:hlinkClick r:id="rId5" tooltip="OBIS-IOC"/>
              </a:rPr>
              <a:t>UNESCO-IOC/IODE Ocean Biogeographic Information System</a:t>
            </a:r>
            <a:endParaRPr lang="en-US" b="1" dirty="0" smtClean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35CD9-104A-884E-BC52-5CC6FF5D56A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60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Baskauf S, J. Wieczorek, J. Deck, C. Webb, P.J. Morris and M. Schildhauer (2015) Darwin Core RDF Guide, Biodiversity Information Standards, http://rs.tdwg.org/dwc/terms/guides/</a:t>
            </a:r>
            <a:r>
              <a:rPr lang="en-US" dirty="0" err="1" smtClean="0"/>
              <a:t>rdf</a:t>
            </a:r>
            <a:r>
              <a:rPr lang="en-US" dirty="0" smtClean="0"/>
              <a:t>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531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400" dirty="0" smtClean="0"/>
              <a:t>Baskauf S, Wieczorek J, Deck J, Webb C, Morris PJ and Schildhauer M (2015) Darwin Core RDF Guide, Biodiversity Information Standards http://rs.tdwg.org/dwc/terms/guides/</a:t>
            </a:r>
            <a:r>
              <a:rPr lang="en-US" sz="1400" dirty="0" err="1" smtClean="0"/>
              <a:t>rdf</a:t>
            </a:r>
            <a:r>
              <a:rPr lang="en-US" sz="1400" dirty="0" smtClean="0"/>
              <a:t>/</a:t>
            </a:r>
          </a:p>
          <a:p>
            <a:pPr marL="0" indent="0">
              <a:buNone/>
            </a:pPr>
            <a:r>
              <a:rPr lang="en-US" sz="1400" dirty="0" smtClean="0"/>
              <a:t>Baskauf SJ, Wieczorek J, Deck J, Webb CO (2016) Lessons learned from adapting the Darwin Core vocabulary standard for use in RDF. Semantic Web 7(6): 617-627, DOI: 10.3233/SW-150199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501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smtClean="0"/>
              <a:t>Darwin Core RDF Guide:</a:t>
            </a:r>
            <a:r>
              <a:rPr lang="en-US" sz="1400" baseline="0" dirty="0" smtClean="0"/>
              <a:t> </a:t>
            </a:r>
            <a:r>
              <a:rPr lang="en-US" sz="1400" dirty="0" smtClean="0"/>
              <a:t>http://rs.tdwg.org/dwc/terms/guides/</a:t>
            </a:r>
            <a:r>
              <a:rPr lang="en-US" sz="1400" dirty="0" err="1" smtClean="0"/>
              <a:t>rdf</a:t>
            </a:r>
            <a:r>
              <a:rPr lang="en-US" sz="1400" dirty="0" smtClean="0"/>
              <a:t>/index.htm#2.9_MeasurementOrFact_instances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3009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Baskauf S, J. Wieczorek, J. Deck, C. Webb, P.J. Morris and M. Schildhauer (2015) Darwin Core RDF Guide, Biodiversity Information Standards http://rs.tdwg.org/dwc/terms/guides/</a:t>
            </a:r>
            <a:r>
              <a:rPr lang="en-US" dirty="0" err="1" smtClean="0"/>
              <a:t>rdf</a:t>
            </a:r>
            <a:r>
              <a:rPr lang="en-US" dirty="0" smtClean="0"/>
              <a:t>/ Chapter 2.9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043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8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Joint</a:t>
            </a:r>
            <a:r>
              <a:rPr lang="en-US" baseline="0" dirty="0" smtClean="0"/>
              <a:t> collection missions, same event, specimens sent to to different museum collections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974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8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386"/>
            <a:ext cx="9085342" cy="162111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296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29" y="4859832"/>
            <a:ext cx="9085342" cy="1502066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329" y="3205459"/>
            <a:ext cx="9085342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7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6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0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4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432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3391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692889"/>
            <a:ext cx="4722671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2" y="2398404"/>
            <a:ext cx="4722671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0" y="1692889"/>
            <a:ext cx="4724526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0" y="2398404"/>
            <a:ext cx="4724526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3" y="301113"/>
            <a:ext cx="3516488" cy="128148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960" y="301114"/>
            <a:ext cx="5975246" cy="645468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433" y="1582597"/>
            <a:ext cx="3516488" cy="5173200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048" y="5293995"/>
            <a:ext cx="6413183" cy="62498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048" y="675755"/>
            <a:ext cx="6413183" cy="4537710"/>
          </a:xfrm>
        </p:spPr>
        <p:txBody>
          <a:bodyPr/>
          <a:lstStyle>
            <a:lvl1pPr marL="0" indent="0">
              <a:buNone/>
              <a:defRPr sz="3600"/>
            </a:lvl1pPr>
            <a:lvl2pPr marL="521437" indent="0">
              <a:buNone/>
              <a:defRPr sz="3200"/>
            </a:lvl2pPr>
            <a:lvl3pPr marL="1042873" indent="0">
              <a:buNone/>
              <a:defRPr sz="2700"/>
            </a:lvl3pPr>
            <a:lvl4pPr marL="1564310" indent="0">
              <a:buNone/>
              <a:defRPr sz="2300"/>
            </a:lvl4pPr>
            <a:lvl5pPr marL="2085746" indent="0">
              <a:buNone/>
              <a:defRPr sz="2300"/>
            </a:lvl5pPr>
            <a:lvl6pPr marL="2607183" indent="0">
              <a:buNone/>
              <a:defRPr sz="2300"/>
            </a:lvl6pPr>
            <a:lvl7pPr marL="3128620" indent="0">
              <a:buNone/>
              <a:defRPr sz="2300"/>
            </a:lvl7pPr>
            <a:lvl8pPr marL="3650056" indent="0">
              <a:buNone/>
              <a:defRPr sz="2300"/>
            </a:lvl8pPr>
            <a:lvl9pPr marL="4171493" indent="0">
              <a:buNone/>
              <a:defRPr sz="23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048" y="5918981"/>
            <a:ext cx="6413183" cy="887584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49262" y="302865"/>
            <a:ext cx="2404944" cy="6452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432" y="302865"/>
            <a:ext cx="7036687" cy="64529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1260475"/>
          </a:xfrm>
          <a:prstGeom prst="rect">
            <a:avLst/>
          </a:prstGeom>
        </p:spPr>
        <p:txBody>
          <a:bodyPr vert="horz" lIns="104287" tIns="52144" rIns="104287" bIns="5214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764666"/>
            <a:ext cx="9619774" cy="4991131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432" y="7009642"/>
            <a:ext cx="2494016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1952" y="7009642"/>
            <a:ext cx="3384735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0190" y="7009642"/>
            <a:ext cx="2494016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042873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77" indent="-391077" algn="l" defTabSz="1042873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defTabSz="1042873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2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8" indent="-260718" algn="l" defTabSz="1042873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5" indent="-260718" algn="l" defTabSz="1042873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901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microsoft.com/office/2007/relationships/hdphoto" Target="../media/hdphoto1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4" Type="http://schemas.openxmlformats.org/officeDocument/2006/relationships/image" Target="../media/image230.png"/><Relationship Id="rId5" Type="http://schemas.openxmlformats.org/officeDocument/2006/relationships/image" Target="../media/image240.png"/><Relationship Id="rId6" Type="http://schemas.openxmlformats.org/officeDocument/2006/relationships/image" Target="../media/image9.png"/><Relationship Id="rId7" Type="http://schemas.openxmlformats.org/officeDocument/2006/relationships/image" Target="../media/image10.emf"/><Relationship Id="rId8" Type="http://schemas.openxmlformats.org/officeDocument/2006/relationships/hyperlink" Target="https://www.slideshare.net/OBIS-IOC/expanding-obis-beyond-species-occurrence-data-including-sampling-event-facts-and-measurements-related-to-the-environment" TargetMode="External"/><Relationship Id="rId9" Type="http://schemas.openxmlformats.org/officeDocument/2006/relationships/image" Target="../media/image8.png"/><Relationship Id="rId10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jpe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4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slideshare.net/OBIS-IOC/expanding-obis-beyond-species-occurrence-data-including-sampling-event-facts-and-measurements-related-to-the-environmen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s.tdwg.org/dwc/terms/guides/rdf/index.htm" TargetMode="External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bif.no" TargetMode="External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6.png"/><Relationship Id="rId12" Type="http://schemas.openxmlformats.org/officeDocument/2006/relationships/image" Target="../media/image27.png"/><Relationship Id="rId13" Type="http://schemas.openxmlformats.org/officeDocument/2006/relationships/image" Target="../media/image28.jpeg"/><Relationship Id="rId14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hyperlink" Target="http://www.gbif.org/publisher/f314b0b0-e3dc-11d9-8d81-b8a03c50a862" TargetMode="External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jpeg"/><Relationship Id="rId8" Type="http://schemas.openxmlformats.org/officeDocument/2006/relationships/image" Target="../media/image23.jpeg"/><Relationship Id="rId9" Type="http://schemas.openxmlformats.org/officeDocument/2006/relationships/image" Target="../media/image24.jpeg"/><Relationship Id="rId10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4253" y="741900"/>
            <a:ext cx="8919181" cy="1151747"/>
          </a:xfrm>
          <a:prstGeom prst="rect">
            <a:avLst/>
          </a:prstGeom>
          <a:solidFill>
            <a:schemeClr val="tx1">
              <a:lumMod val="50000"/>
              <a:alpha val="47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lIns="104287" tIns="52144" rIns="104287" bIns="52144">
            <a:spAutoFit/>
          </a:bodyPr>
          <a:lstStyle/>
          <a:p>
            <a:r>
              <a:rPr lang="en-US" sz="4100" dirty="0" smtClean="0"/>
              <a:t>Event </a:t>
            </a:r>
            <a:r>
              <a:rPr lang="en-US" sz="4100" dirty="0"/>
              <a:t>core for measurement or fact data</a:t>
            </a:r>
          </a:p>
          <a:p>
            <a:r>
              <a:rPr lang="en-US" sz="2700" dirty="0" err="1" smtClean="0"/>
              <a:t>Belspo</a:t>
            </a:r>
            <a:r>
              <a:rPr lang="en-US" sz="2700" dirty="0" smtClean="0"/>
              <a:t>, </a:t>
            </a:r>
            <a:r>
              <a:rPr lang="en-US" sz="2700" dirty="0" err="1" smtClean="0"/>
              <a:t>Brussel</a:t>
            </a:r>
            <a:r>
              <a:rPr lang="en-US" sz="2700" dirty="0" smtClean="0"/>
              <a:t>, January 2018</a:t>
            </a:r>
            <a:endParaRPr lang="en-US" sz="2700" dirty="0"/>
          </a:p>
        </p:txBody>
      </p:sp>
      <p:pic>
        <p:nvPicPr>
          <p:cNvPr id="5" name="Picture 4" descr="rdf-icon-with-shadow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0896" y="2032212"/>
            <a:ext cx="5530638" cy="5530638"/>
          </a:xfrm>
          <a:prstGeom prst="rect">
            <a:avLst/>
          </a:prstGeom>
        </p:spPr>
      </p:pic>
      <p:pic>
        <p:nvPicPr>
          <p:cNvPr id="6" name="Picture 5" descr="Screen Shot 2017-05-12 at 13.52.25 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3163" y="2037637"/>
            <a:ext cx="2266059" cy="3595741"/>
          </a:xfrm>
          <a:prstGeom prst="rect">
            <a:avLst/>
          </a:prstGeom>
        </p:spPr>
      </p:pic>
      <p:pic>
        <p:nvPicPr>
          <p:cNvPr id="8" name="Picture 7" descr="OBIS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0596" y="5146032"/>
            <a:ext cx="1972195" cy="2002142"/>
          </a:xfrm>
          <a:prstGeom prst="rect">
            <a:avLst/>
          </a:prstGeom>
        </p:spPr>
      </p:pic>
      <p:pic>
        <p:nvPicPr>
          <p:cNvPr id="10" name="Picture 9" descr="11ef9b5d2c9ba10e3cd3bcf0c9eefdf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513832">
            <a:off x="7628377" y="5011777"/>
            <a:ext cx="2260600" cy="2425700"/>
          </a:xfrm>
          <a:prstGeom prst="rect">
            <a:avLst/>
          </a:prstGeom>
        </p:spPr>
      </p:pic>
      <p:pic>
        <p:nvPicPr>
          <p:cNvPr id="11" name="Picture 10" descr="Linked Open Data cup.pn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934" y="4131389"/>
            <a:ext cx="1095996" cy="1095996"/>
          </a:xfrm>
          <a:prstGeom prst="rect">
            <a:avLst/>
          </a:prstGeom>
        </p:spPr>
      </p:pic>
      <p:pic>
        <p:nvPicPr>
          <p:cNvPr id="12" name="Picture 11" descr="Screen Shot 2018-01-13 at 17.24.37 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4336" y="2659811"/>
            <a:ext cx="400426" cy="1001063"/>
          </a:xfrm>
          <a:prstGeom prst="rect">
            <a:avLst/>
          </a:prstGeom>
        </p:spPr>
      </p:pic>
      <p:pic>
        <p:nvPicPr>
          <p:cNvPr id="13" name="Picture 12" descr="Screen Shot 2018-01-13 at 17.24.37 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444186">
            <a:off x="6201163" y="2323782"/>
            <a:ext cx="587012" cy="663795"/>
          </a:xfrm>
          <a:prstGeom prst="rect">
            <a:avLst/>
          </a:prstGeom>
        </p:spPr>
      </p:pic>
      <p:pic>
        <p:nvPicPr>
          <p:cNvPr id="14" name="Picture 13" descr="Screen Shot 2018-01-13 at 17.24.37 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65677">
            <a:off x="6622501" y="2237094"/>
            <a:ext cx="587012" cy="663795"/>
          </a:xfrm>
          <a:prstGeom prst="rect">
            <a:avLst/>
          </a:prstGeom>
        </p:spPr>
      </p:pic>
      <p:pic>
        <p:nvPicPr>
          <p:cNvPr id="9" name="Picture 8" descr="1963797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1361" y="2037637"/>
            <a:ext cx="2121666" cy="212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919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 core and measurements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764666"/>
            <a:ext cx="9619774" cy="521313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Event core </a:t>
            </a:r>
            <a:r>
              <a:rPr lang="en-US" dirty="0" smtClean="0"/>
              <a:t>(since 2015) opens up new functionality for data published in GBIF!</a:t>
            </a:r>
          </a:p>
          <a:p>
            <a:r>
              <a:rPr lang="en-US" dirty="0" smtClean="0"/>
              <a:t>Limitations of the </a:t>
            </a:r>
            <a:r>
              <a:rPr lang="en-US" dirty="0" smtClean="0">
                <a:solidFill>
                  <a:srgbClr val="FFFF00"/>
                </a:solidFill>
              </a:rPr>
              <a:t>star-schema </a:t>
            </a:r>
            <a:r>
              <a:rPr lang="en-US" dirty="0" smtClean="0"/>
              <a:t>is a frequently mentioned obstacle</a:t>
            </a:r>
            <a:r>
              <a:rPr lang="mr-IN" dirty="0" smtClean="0"/>
              <a:t>…</a:t>
            </a:r>
            <a:endParaRPr lang="en-US" dirty="0" smtClean="0"/>
          </a:p>
          <a:p>
            <a:pPr lvl="1"/>
            <a:r>
              <a:rPr lang="en-US" dirty="0" smtClean="0"/>
              <a:t>E.g. when connecting measurement or facts (MoF) only core entities can be described.</a:t>
            </a:r>
          </a:p>
          <a:p>
            <a:r>
              <a:rPr lang="en-US" dirty="0" smtClean="0"/>
              <a:t>"</a:t>
            </a:r>
            <a:r>
              <a:rPr lang="en-US" i="1" dirty="0" smtClean="0">
                <a:solidFill>
                  <a:srgbClr val="FFFF00"/>
                </a:solidFill>
              </a:rPr>
              <a:t>OBIS eMoF</a:t>
            </a:r>
            <a:r>
              <a:rPr lang="en-US" dirty="0" smtClean="0"/>
              <a:t>" provides flexible solutions that could be further generalized and suggested as the new updated "</a:t>
            </a:r>
            <a:r>
              <a:rPr lang="en-US" i="1" dirty="0" err="1" smtClean="0"/>
              <a:t>GBIF:MoF</a:t>
            </a:r>
            <a:r>
              <a:rPr lang="en-US" dirty="0" smtClean="0"/>
              <a:t>" standard</a:t>
            </a:r>
            <a:r>
              <a:rPr lang="mr-IN" dirty="0" smtClean="0"/>
              <a:t>…</a:t>
            </a:r>
            <a:r>
              <a:rPr lang="nb-NO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252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DwC archive </a:t>
            </a:r>
            <a:r>
              <a:rPr lang="mr-IN" dirty="0" smtClean="0"/>
              <a:t>–</a:t>
            </a:r>
            <a:r>
              <a:rPr lang="en-US" dirty="0" smtClean="0"/>
              <a:t> application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DwC Event (since 2015)</a:t>
            </a:r>
          </a:p>
          <a:p>
            <a:pPr lvl="1"/>
            <a:r>
              <a:rPr lang="en-US" sz="2400" dirty="0"/>
              <a:t>http://rs.gbif.org/core/dwc_event_2016_06_21.</a:t>
            </a:r>
            <a:r>
              <a:rPr lang="en-US" sz="2400" dirty="0" smtClean="0"/>
              <a:t>xml</a:t>
            </a:r>
          </a:p>
          <a:p>
            <a:pPr lvl="1"/>
            <a:endParaRPr lang="en-US" sz="2400" dirty="0" smtClean="0"/>
          </a:p>
          <a:p>
            <a:r>
              <a:rPr lang="en-US" dirty="0" smtClean="0"/>
              <a:t>DwC Occurrence</a:t>
            </a:r>
          </a:p>
          <a:p>
            <a:pPr lvl="1"/>
            <a:r>
              <a:rPr lang="en-US" sz="2200" dirty="0"/>
              <a:t>http://rs.gbif.org/core/dwc_occurrence_2015-07-02.</a:t>
            </a:r>
            <a:r>
              <a:rPr lang="en-US" sz="2200" dirty="0" smtClean="0"/>
              <a:t>xml</a:t>
            </a:r>
          </a:p>
          <a:p>
            <a:endParaRPr lang="en-US" sz="2600" dirty="0" smtClean="0"/>
          </a:p>
          <a:p>
            <a:r>
              <a:rPr lang="en-US" dirty="0" smtClean="0"/>
              <a:t>DwC Measurement or fact</a:t>
            </a:r>
          </a:p>
          <a:p>
            <a:pPr lvl="1"/>
            <a:r>
              <a:rPr lang="en-US" sz="2400" dirty="0" smtClean="0"/>
              <a:t>http</a:t>
            </a:r>
            <a:r>
              <a:rPr lang="en-US" sz="2400" dirty="0"/>
              <a:t>://rs.gbif.org/extension/dwc/</a:t>
            </a:r>
            <a:r>
              <a:rPr lang="en-US" sz="2400" dirty="0" smtClean="0"/>
              <a:t>measurements_or_facts.xml</a:t>
            </a:r>
          </a:p>
          <a:p>
            <a:pPr lvl="1"/>
            <a:endParaRPr lang="en-US" dirty="0" smtClean="0"/>
          </a:p>
          <a:p>
            <a:r>
              <a:rPr lang="en-US" dirty="0" smtClean="0">
                <a:solidFill>
                  <a:srgbClr val="FFFF00"/>
                </a:solidFill>
              </a:rPr>
              <a:t>OBIS Extended measurement or fact</a:t>
            </a:r>
          </a:p>
          <a:p>
            <a:pPr lvl="1"/>
            <a:r>
              <a:rPr lang="en-US" sz="2000" dirty="0"/>
              <a:t>http://</a:t>
            </a:r>
            <a:r>
              <a:rPr lang="en-US" sz="2000" dirty="0" err="1"/>
              <a:t>rs.gbif.org</a:t>
            </a:r>
            <a:r>
              <a:rPr lang="en-US" sz="2000" dirty="0"/>
              <a:t>/extension/obis/</a:t>
            </a:r>
            <a:r>
              <a:rPr lang="en-US" sz="2000" dirty="0" err="1"/>
              <a:t>extended_measurement_or_fact.xml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90029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0854" y="1604606"/>
            <a:ext cx="9599246" cy="4660400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Use </a:t>
            </a:r>
            <a:r>
              <a:rPr lang="en-US" sz="4000" b="1" dirty="0" smtClean="0">
                <a:solidFill>
                  <a:srgbClr val="FFFF00"/>
                </a:solidFill>
              </a:rPr>
              <a:t>case </a:t>
            </a:r>
            <a:r>
              <a:rPr lang="en-US" sz="4000" b="1" dirty="0" smtClean="0"/>
              <a:t>: Measurements for both </a:t>
            </a:r>
            <a:r>
              <a:rPr lang="en-US" sz="4000" b="1" u="sng" dirty="0" smtClean="0"/>
              <a:t>events</a:t>
            </a:r>
            <a:r>
              <a:rPr lang="en-US" sz="4000" b="1" dirty="0" smtClean="0"/>
              <a:t> and </a:t>
            </a:r>
            <a:r>
              <a:rPr lang="en-US" sz="4000" b="1" u="sng" dirty="0" smtClean="0"/>
              <a:t>occurrences</a:t>
            </a:r>
            <a:r>
              <a:rPr lang="en-US" sz="4000" b="1" dirty="0" smtClean="0"/>
              <a:t> in the same dataset</a:t>
            </a:r>
            <a:endParaRPr lang="en-US" sz="3600" dirty="0"/>
          </a:p>
          <a:p>
            <a:endParaRPr lang="en-US" sz="3600" u="sng" dirty="0" smtClean="0"/>
          </a:p>
          <a:p>
            <a:r>
              <a:rPr lang="en-US" sz="3600" u="sng" dirty="0" smtClean="0"/>
              <a:t>OBIS expeditions</a:t>
            </a:r>
            <a:r>
              <a:rPr lang="en-US" sz="3600" dirty="0" smtClean="0"/>
              <a:t> are sampling more data than only organism occurrences (e.g. environment).</a:t>
            </a:r>
          </a:p>
          <a:p>
            <a:endParaRPr lang="en-US" sz="3600" dirty="0"/>
          </a:p>
          <a:p>
            <a:r>
              <a:rPr lang="en-US" sz="3600" dirty="0" smtClean="0"/>
              <a:t>--&gt; development of a new extended measurement and fact extension (for DwC-archives)</a:t>
            </a:r>
            <a:endParaRPr lang="en-US" sz="3600" dirty="0"/>
          </a:p>
        </p:txBody>
      </p:sp>
      <p:pic>
        <p:nvPicPr>
          <p:cNvPr id="3" name="Picture 2" descr="IODE.jpg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2" b="100000" l="0" r="100000">
                        <a14:foregroundMark x1="83475" y1="72691" x2="83475" y2="72691"/>
                        <a14:foregroundMark x1="36158" y1="15261" x2="36158" y2="15261"/>
                        <a14:foregroundMark x1="17655" y1="25301" x2="17655" y2="25301"/>
                        <a14:foregroundMark x1="26130" y1="52610" x2="26130" y2="52610"/>
                        <a14:foregroundMark x1="20904" y1="75502" x2="20904" y2="75502"/>
                        <a14:foregroundMark x1="33475" y1="67068" x2="33475" y2="67068"/>
                        <a14:foregroundMark x1="29944" y1="76305" x2="29944" y2="76305"/>
                        <a14:foregroundMark x1="30226" y1="46988" x2="30226" y2="46988"/>
                        <a14:foregroundMark x1="25565" y1="80321" x2="25565" y2="80321"/>
                        <a14:foregroundMark x1="31215" y1="85542" x2="31215" y2="85542"/>
                        <a14:foregroundMark x1="35028" y1="80321" x2="35028" y2="80321"/>
                        <a14:foregroundMark x1="38559" y1="69478" x2="38559" y2="69478"/>
                        <a14:foregroundMark x1="27260" y1="57831" x2="27260" y2="57831"/>
                        <a14:foregroundMark x1="30508" y1="30924" x2="30508" y2="30924"/>
                        <a14:foregroundMark x1="30508" y1="38554" x2="30508" y2="38554"/>
                        <a14:foregroundMark x1="17655" y1="71888" x2="17655" y2="71888"/>
                        <a14:foregroundMark x1="4379" y1="73494" x2="4379" y2="73494"/>
                        <a14:foregroundMark x1="20198" y1="81928" x2="20198" y2="81928"/>
                        <a14:foregroundMark x1="27966" y1="91968" x2="27966" y2="91968"/>
                        <a14:foregroundMark x1="38277" y1="87952" x2="38277" y2="87952"/>
                        <a14:foregroundMark x1="43503" y1="71084" x2="43503" y2="71084"/>
                        <a14:foregroundMark x1="30508" y1="61044" x2="30508" y2="61044"/>
                        <a14:foregroundMark x1="42090" y1="59438" x2="42090" y2="59438"/>
                        <a14:foregroundMark x1="40537" y1="39357" x2="40537" y2="39357"/>
                        <a14:foregroundMark x1="33192" y1="42570" x2="33192" y2="42570"/>
                        <a14:foregroundMark x1="25565" y1="67068" x2="25565" y2="67068"/>
                        <a14:foregroundMark x1="35593" y1="53414" x2="35593" y2="53414"/>
                        <a14:foregroundMark x1="35876" y1="60241" x2="35876" y2="60241"/>
                        <a14:foregroundMark x1="35876" y1="60241" x2="35876" y2="60241"/>
                        <a14:foregroundMark x1="35876" y1="69478" x2="35876" y2="69478"/>
                        <a14:foregroundMark x1="34322" y1="74297" x2="34322" y2="74297"/>
                        <a14:foregroundMark x1="43785" y1="54217" x2="43785" y2="54217"/>
                        <a14:foregroundMark x1="46186" y1="46988" x2="46186" y2="46988"/>
                        <a14:foregroundMark x1="40819" y1="81928" x2="40819" y2="81928"/>
                        <a14:foregroundMark x1="38559" y1="81124" x2="38559" y2="81124"/>
                        <a14:foregroundMark x1="35028" y1="87952" x2="35028" y2="87952"/>
                        <a14:backgroundMark x1="42655" y1="47791" x2="42655" y2="47791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753" y="533123"/>
            <a:ext cx="2962200" cy="86235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0470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3037" y="222657"/>
            <a:ext cx="6725648" cy="1260475"/>
          </a:xfrm>
        </p:spPr>
        <p:txBody>
          <a:bodyPr>
            <a:normAutofit fontScale="90000"/>
          </a:bodyPr>
          <a:lstStyle/>
          <a:p>
            <a:pPr algn="l"/>
            <a:r>
              <a:rPr lang="en-US" sz="3500" dirty="0"/>
              <a:t>Integrated Publishing Toolkit</a:t>
            </a:r>
            <a:br>
              <a:rPr lang="en-US" sz="3500" dirty="0"/>
            </a:br>
            <a:r>
              <a:rPr lang="en-US" dirty="0" smtClean="0"/>
              <a:t> Star Schema (DwC-archive)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877112" y="1776443"/>
            <a:ext cx="2295245" cy="6581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smtClean="0"/>
              <a:t>Occurrence core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5180287" y="3041787"/>
            <a:ext cx="2295245" cy="6581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smtClean="0"/>
              <a:t>MoF Extension</a:t>
            </a:r>
            <a:endParaRPr lang="en-US" dirty="0"/>
          </a:p>
        </p:txBody>
      </p:sp>
      <p:cxnSp>
        <p:nvCxnSpPr>
          <p:cNvPr id="9" name="Elbow Connector 8"/>
          <p:cNvCxnSpPr/>
          <p:nvPr/>
        </p:nvCxnSpPr>
        <p:spPr>
          <a:xfrm>
            <a:off x="2664023" y="2439412"/>
            <a:ext cx="2488665" cy="1056829"/>
          </a:xfrm>
          <a:prstGeom prst="bentConnector3">
            <a:avLst>
              <a:gd name="adj1" fmla="val 7891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911549" y="2439412"/>
            <a:ext cx="247525" cy="351528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sz="1600" b="1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41764" y="3088950"/>
                <a:ext cx="210611" cy="428472"/>
              </a:xfrm>
              <a:prstGeom prst="rect">
                <a:avLst/>
              </a:prstGeom>
            </p:spPr>
            <p:txBody>
              <a:bodyPr wrap="none" lIns="104287" tIns="52144" rIns="104287" bIns="52144">
                <a:spAutoFit/>
              </a:bodyPr>
              <a:lstStyle/>
              <a:p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5423" y="2801063"/>
                <a:ext cx="38100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ounded Rectangle 12"/>
          <p:cNvSpPr/>
          <p:nvPr/>
        </p:nvSpPr>
        <p:spPr>
          <a:xfrm>
            <a:off x="1877112" y="4854216"/>
            <a:ext cx="2295245" cy="6581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smtClean="0"/>
              <a:t>Event core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5240013" y="5816972"/>
            <a:ext cx="2295245" cy="6581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smtClean="0"/>
              <a:t>Occurrence Extension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5241214" y="6573256"/>
            <a:ext cx="2295245" cy="6581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smtClean="0"/>
              <a:t>MoF Extension</a:t>
            </a:r>
            <a:endParaRPr lang="en-US" dirty="0"/>
          </a:p>
        </p:txBody>
      </p:sp>
      <p:cxnSp>
        <p:nvCxnSpPr>
          <p:cNvPr id="16" name="Elbow Connector 15"/>
          <p:cNvCxnSpPr/>
          <p:nvPr/>
        </p:nvCxnSpPr>
        <p:spPr>
          <a:xfrm>
            <a:off x="2325282" y="5512315"/>
            <a:ext cx="2915935" cy="1499224"/>
          </a:xfrm>
          <a:prstGeom prst="bentConnector3">
            <a:avLst>
              <a:gd name="adj1" fmla="val 8571"/>
            </a:avLst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664023" y="5523191"/>
            <a:ext cx="247525" cy="351528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sz="1600" b="1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734918" y="6604245"/>
                <a:ext cx="210611" cy="428472"/>
              </a:xfrm>
              <a:prstGeom prst="rect">
                <a:avLst/>
              </a:prstGeom>
            </p:spPr>
            <p:txBody>
              <a:bodyPr wrap="none" lIns="104287" tIns="52144" rIns="104287" bIns="52144">
                <a:spAutoFit/>
              </a:bodyPr>
              <a:lstStyle/>
              <a:p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0664" y="5988736"/>
                <a:ext cx="38100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/>
          <p:nvPr/>
        </p:nvCxnSpPr>
        <p:spPr>
          <a:xfrm>
            <a:off x="3333635" y="5523192"/>
            <a:ext cx="1906379" cy="815077"/>
          </a:xfrm>
          <a:prstGeom prst="bentConnector3">
            <a:avLst>
              <a:gd name="adj1" fmla="val 4955"/>
            </a:avLst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506647" y="5523191"/>
            <a:ext cx="247525" cy="351528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sz="1600" b="1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707318" y="5873563"/>
                <a:ext cx="210611" cy="428472"/>
              </a:xfrm>
              <a:prstGeom prst="rect">
                <a:avLst/>
              </a:prstGeom>
            </p:spPr>
            <p:txBody>
              <a:bodyPr wrap="none" lIns="104287" tIns="52144" rIns="104287" bIns="52144">
                <a:spAutoFit/>
              </a:bodyPr>
              <a:lstStyle/>
              <a:p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7053" y="5326153"/>
                <a:ext cx="381009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>
          <a:xfrm>
            <a:off x="946058" y="4270624"/>
            <a:ext cx="8034217" cy="0"/>
          </a:xfrm>
          <a:prstGeom prst="line">
            <a:avLst/>
          </a:prstGeom>
          <a:ln w="76200" cmpd="sng">
            <a:solidFill>
              <a:srgbClr val="CCFFCC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241217" y="2232870"/>
            <a:ext cx="3177419" cy="413083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</a:rPr>
              <a:t>MoF = Measurement or Fact</a:t>
            </a:r>
          </a:p>
        </p:txBody>
      </p:sp>
      <p:sp>
        <p:nvSpPr>
          <p:cNvPr id="5" name="Rectangle 4"/>
          <p:cNvSpPr/>
          <p:nvPr/>
        </p:nvSpPr>
        <p:spPr>
          <a:xfrm>
            <a:off x="4637560" y="5774858"/>
            <a:ext cx="479915" cy="428472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dirty="0">
                <a:latin typeface="ＭＳ ゴシック"/>
                <a:ea typeface="ＭＳ ゴシック"/>
                <a:cs typeface="ＭＳ ゴシック"/>
              </a:rPr>
              <a:t>∞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707318" y="6540577"/>
            <a:ext cx="479915" cy="428472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dirty="0">
                <a:latin typeface="ＭＳ ゴシック"/>
                <a:ea typeface="ＭＳ ゴシック"/>
                <a:cs typeface="ＭＳ ゴシック"/>
              </a:rPr>
              <a:t>∞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4657778" y="3007265"/>
            <a:ext cx="479915" cy="428472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dirty="0">
                <a:latin typeface="ＭＳ ゴシック"/>
                <a:ea typeface="ＭＳ ゴシック"/>
                <a:cs typeface="ＭＳ ゴシック"/>
              </a:rPr>
              <a:t>∞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608753" y="2979027"/>
            <a:ext cx="2616954" cy="720860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sz="2000" dirty="0" smtClean="0"/>
              <a:t>Here: MoF describes only the Occurrences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78034" y="4854217"/>
            <a:ext cx="4388249" cy="520805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2700" dirty="0"/>
              <a:t>Sample event is the DwC core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alphaModFix/>
            <a:duotone>
              <a:prstClr val="black"/>
              <a:srgbClr val="408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40948" y="357337"/>
            <a:ext cx="1039173" cy="980369"/>
          </a:xfrm>
          <a:prstGeom prst="rect">
            <a:avLst/>
          </a:prstGeom>
        </p:spPr>
      </p:pic>
      <p:pic>
        <p:nvPicPr>
          <p:cNvPr id="27" name="Picture 26" descr="OBIS_logo_BLACK.eps"/>
          <p:cNvPicPr>
            <a:picLocks noChangeAspect="1"/>
          </p:cNvPicPr>
          <p:nvPr/>
        </p:nvPicPr>
        <p:blipFill>
          <a:blip r:embed="rId7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5151" y="6910462"/>
            <a:ext cx="1185009" cy="64178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7863070" y="6518597"/>
            <a:ext cx="2524262" cy="751637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dirty="0" smtClean="0"/>
              <a:t>Here: MoF</a:t>
            </a:r>
            <a:r>
              <a:rPr lang="en-US" dirty="0"/>
              <a:t> </a:t>
            </a:r>
            <a:r>
              <a:rPr lang="en-US" dirty="0" smtClean="0"/>
              <a:t>describes only the </a:t>
            </a:r>
            <a:r>
              <a:rPr lang="en-US" dirty="0"/>
              <a:t>Event</a:t>
            </a:r>
          </a:p>
        </p:txBody>
      </p:sp>
      <p:sp>
        <p:nvSpPr>
          <p:cNvPr id="28" name="TextBox 27">
            <a:hlinkClick r:id="rId8"/>
          </p:cNvPr>
          <p:cNvSpPr txBox="1"/>
          <p:nvPr/>
        </p:nvSpPr>
        <p:spPr>
          <a:xfrm>
            <a:off x="188995" y="6733842"/>
            <a:ext cx="1688117" cy="597749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r"/>
            <a:r>
              <a:rPr lang="en-US" sz="1600" dirty="0">
                <a:solidFill>
                  <a:srgbClr val="FFFF00"/>
                </a:solidFill>
              </a:rPr>
              <a:t>Slide by: </a:t>
            </a:r>
          </a:p>
          <a:p>
            <a:pPr algn="r"/>
            <a:r>
              <a:rPr lang="en-US" sz="1600" dirty="0">
                <a:solidFill>
                  <a:srgbClr val="FFFF00"/>
                </a:solidFill>
              </a:rPr>
              <a:t>OBIS-ENV-DATA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8362543" y="151852"/>
            <a:ext cx="2181769" cy="1199463"/>
            <a:chOff x="3292605" y="257757"/>
            <a:chExt cx="2997200" cy="1646827"/>
          </a:xfrm>
        </p:grpSpPr>
        <p:pic>
          <p:nvPicPr>
            <p:cNvPr id="30" name="Picture 29" descr="IODE.jpg"/>
            <p:cNvPicPr>
              <a:picLocks noChangeAspect="1"/>
            </p:cNvPicPr>
            <p:nvPr/>
          </p:nvPicPr>
          <p:blipFill>
            <a:blip r:embed="rId9" cstate="email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402" b="100000" l="0" r="100000">
                          <a14:foregroundMark x1="83475" y1="72691" x2="83475" y2="72691"/>
                          <a14:foregroundMark x1="36158" y1="15261" x2="36158" y2="15261"/>
                          <a14:foregroundMark x1="17655" y1="25301" x2="17655" y2="25301"/>
                          <a14:foregroundMark x1="26130" y1="52610" x2="26130" y2="52610"/>
                          <a14:foregroundMark x1="20904" y1="75502" x2="20904" y2="75502"/>
                          <a14:foregroundMark x1="33475" y1="67068" x2="33475" y2="67068"/>
                          <a14:foregroundMark x1="29944" y1="76305" x2="29944" y2="76305"/>
                          <a14:foregroundMark x1="30226" y1="46988" x2="30226" y2="46988"/>
                          <a14:foregroundMark x1="25565" y1="80321" x2="25565" y2="80321"/>
                          <a14:foregroundMark x1="31215" y1="85542" x2="31215" y2="85542"/>
                          <a14:foregroundMark x1="35028" y1="80321" x2="35028" y2="80321"/>
                          <a14:foregroundMark x1="38559" y1="69478" x2="38559" y2="69478"/>
                          <a14:foregroundMark x1="27260" y1="57831" x2="27260" y2="57831"/>
                          <a14:foregroundMark x1="30508" y1="30924" x2="30508" y2="30924"/>
                          <a14:foregroundMark x1="30508" y1="38554" x2="30508" y2="38554"/>
                          <a14:foregroundMark x1="17655" y1="71888" x2="17655" y2="71888"/>
                          <a14:foregroundMark x1="4379" y1="73494" x2="4379" y2="73494"/>
                          <a14:foregroundMark x1="20198" y1="81928" x2="20198" y2="81928"/>
                          <a14:foregroundMark x1="27966" y1="91968" x2="27966" y2="91968"/>
                          <a14:foregroundMark x1="38277" y1="87952" x2="38277" y2="87952"/>
                          <a14:foregroundMark x1="43503" y1="71084" x2="43503" y2="71084"/>
                          <a14:foregroundMark x1="30508" y1="61044" x2="30508" y2="61044"/>
                          <a14:foregroundMark x1="42090" y1="59438" x2="42090" y2="59438"/>
                          <a14:foregroundMark x1="40537" y1="39357" x2="40537" y2="39357"/>
                          <a14:foregroundMark x1="33192" y1="42570" x2="33192" y2="42570"/>
                          <a14:foregroundMark x1="25565" y1="67068" x2="25565" y2="67068"/>
                          <a14:foregroundMark x1="35593" y1="53414" x2="35593" y2="53414"/>
                          <a14:foregroundMark x1="35876" y1="60241" x2="35876" y2="60241"/>
                          <a14:foregroundMark x1="35876" y1="60241" x2="35876" y2="60241"/>
                          <a14:foregroundMark x1="35876" y1="69478" x2="35876" y2="69478"/>
                          <a14:foregroundMark x1="34322" y1="74297" x2="34322" y2="74297"/>
                          <a14:foregroundMark x1="43785" y1="54217" x2="43785" y2="54217"/>
                          <a14:foregroundMark x1="46186" y1="46988" x2="46186" y2="46988"/>
                          <a14:foregroundMark x1="40819" y1="81928" x2="40819" y2="81928"/>
                          <a14:foregroundMark x1="38559" y1="81124" x2="38559" y2="81124"/>
                          <a14:foregroundMark x1="35028" y1="87952" x2="35028" y2="87952"/>
                          <a14:backgroundMark x1="42655" y1="47791" x2="42655" y2="47791"/>
                        </a14:backgroundRemoval>
                      </a14:imgEffect>
                      <a14:imgEffect>
                        <a14:colorTemperature colorTemp="1120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92605" y="257757"/>
              <a:ext cx="2977511" cy="1047176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3292605" y="1312989"/>
              <a:ext cx="2997200" cy="591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sz="1100" dirty="0">
                  <a:latin typeface="Avenir Light"/>
                  <a:cs typeface="Avenir Light"/>
                </a:rPr>
                <a:t>International Oceanographic</a:t>
              </a:r>
            </a:p>
            <a:p>
              <a:pPr algn="dist"/>
              <a:r>
                <a:rPr lang="en-US" sz="1100" dirty="0">
                  <a:latin typeface="Avenir Light"/>
                  <a:cs typeface="Avenir Light"/>
                </a:rPr>
                <a:t>Data and Information Exchange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8981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/>
      <p:bldP spid="12" grpId="0"/>
      <p:bldP spid="13" grpId="0" animBg="1"/>
      <p:bldP spid="14" grpId="0" animBg="1"/>
      <p:bldP spid="15" grpId="0" animBg="1"/>
      <p:bldP spid="17" grpId="0"/>
      <p:bldP spid="18" grpId="0"/>
      <p:bldP spid="20" grpId="0"/>
      <p:bldP spid="21" grpId="0"/>
      <p:bldP spid="3" grpId="0"/>
      <p:bldP spid="5" grpId="0"/>
      <p:bldP spid="25" grpId="0"/>
      <p:bldP spid="26" grpId="0"/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34" y="181025"/>
            <a:ext cx="9660877" cy="7128792"/>
          </a:xfrm>
          <a:prstGeom prst="rect">
            <a:avLst/>
          </a:prstGeom>
        </p:spPr>
      </p:pic>
      <p:pic>
        <p:nvPicPr>
          <p:cNvPr id="7" name="Picture 6" descr="54w-Y1ml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017" y="4500878"/>
            <a:ext cx="2608015" cy="2608015"/>
          </a:xfrm>
          <a:prstGeom prst="rect">
            <a:avLst/>
          </a:prstGeom>
        </p:spPr>
      </p:pic>
      <p:pic>
        <p:nvPicPr>
          <p:cNvPr id="8" name="Picture 7" descr="11ef9b5d2c9ba10e3cd3bcf0c9eefdf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8255" y="203597"/>
            <a:ext cx="2260600" cy="242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41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8-01-14 at 22.00.28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098" y="1297819"/>
            <a:ext cx="8407400" cy="4902200"/>
          </a:xfrm>
          <a:prstGeom prst="rect">
            <a:avLst/>
          </a:prstGeom>
        </p:spPr>
      </p:pic>
      <p:pic>
        <p:nvPicPr>
          <p:cNvPr id="3" name="Picture 2" descr="11ef9b5d2c9ba10e3cd3bcf0c9eefdf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0298" y="61656"/>
            <a:ext cx="2260600" cy="2425700"/>
          </a:xfrm>
          <a:prstGeom prst="rect">
            <a:avLst/>
          </a:prstGeom>
        </p:spPr>
      </p:pic>
      <p:pic>
        <p:nvPicPr>
          <p:cNvPr id="5" name="Picture 4" descr="54w-Y1ml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9994" y="6582798"/>
            <a:ext cx="1493546" cy="936104"/>
          </a:xfrm>
          <a:prstGeom prst="rect">
            <a:avLst/>
          </a:prstGeom>
        </p:spPr>
      </p:pic>
      <p:pic>
        <p:nvPicPr>
          <p:cNvPr id="6" name="Picture 5" descr="Screen Shot 2018-01-14 at 22.00.50 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402" y="244607"/>
            <a:ext cx="3010121" cy="74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258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2149" y="424161"/>
            <a:ext cx="9784930" cy="6254684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sz="3200" dirty="0" smtClean="0"/>
              <a:t>The </a:t>
            </a:r>
            <a:r>
              <a:rPr lang="en-US" sz="3200" u="sng" dirty="0" smtClean="0"/>
              <a:t>extended MeasurementOrFact extension</a:t>
            </a:r>
            <a:r>
              <a:rPr lang="en-US" sz="3200" dirty="0" smtClean="0"/>
              <a:t> </a:t>
            </a:r>
            <a:endParaRPr lang="en-US" sz="3200" dirty="0"/>
          </a:p>
          <a:p>
            <a:r>
              <a:rPr lang="en-US" sz="3200" dirty="0"/>
              <a:t>allows for parameter standardization (linking to </a:t>
            </a:r>
            <a:endParaRPr lang="en-US" sz="3200" dirty="0" smtClean="0"/>
          </a:p>
          <a:p>
            <a:r>
              <a:rPr lang="en-US" sz="3200" dirty="0" smtClean="0"/>
              <a:t>external </a:t>
            </a:r>
            <a:r>
              <a:rPr lang="en-US" sz="3200" dirty="0"/>
              <a:t>URI of a controlled </a:t>
            </a:r>
            <a:r>
              <a:rPr lang="en-US" sz="3200" dirty="0" smtClean="0"/>
              <a:t>vocabulary</a:t>
            </a:r>
            <a:r>
              <a:rPr lang="en-US" sz="3200" dirty="0"/>
              <a:t>) </a:t>
            </a:r>
          </a:p>
          <a:p>
            <a:endParaRPr lang="en-US" dirty="0"/>
          </a:p>
          <a:p>
            <a:pPr marL="628650" lvl="2" indent="-361950">
              <a:lnSpc>
                <a:spcPct val="120000"/>
              </a:lnSpc>
            </a:pPr>
            <a:r>
              <a:rPr lang="en-US" sz="1800" i="1" dirty="0" smtClean="0">
                <a:solidFill>
                  <a:srgbClr val="FFFF00"/>
                </a:solidFill>
              </a:rPr>
              <a:t>ID: </a:t>
            </a:r>
            <a:r>
              <a:rPr lang="en-US" sz="1600" dirty="0" smtClean="0"/>
              <a:t>Link to the core record (here: a link to the event)</a:t>
            </a:r>
            <a:endParaRPr lang="en-US" sz="1600" i="1" dirty="0" smtClean="0">
              <a:solidFill>
                <a:srgbClr val="FFFF00"/>
              </a:solidFill>
            </a:endParaRPr>
          </a:p>
          <a:p>
            <a:pPr marL="628650" lvl="2" indent="-361950">
              <a:lnSpc>
                <a:spcPct val="120000"/>
              </a:lnSpc>
            </a:pPr>
            <a:r>
              <a:rPr lang="en-US" sz="1800" i="1" dirty="0" smtClean="0">
                <a:solidFill>
                  <a:srgbClr val="FFFF00"/>
                </a:solidFill>
              </a:rPr>
              <a:t>occurrenceID</a:t>
            </a:r>
            <a:r>
              <a:rPr lang="en-US" sz="1800" dirty="0" smtClean="0">
                <a:solidFill>
                  <a:srgbClr val="FFFF00"/>
                </a:solidFill>
              </a:rPr>
              <a:t> </a:t>
            </a:r>
            <a:r>
              <a:rPr lang="en-US" sz="1800" dirty="0">
                <a:solidFill>
                  <a:srgbClr val="FFFF00"/>
                </a:solidFill>
              </a:rPr>
              <a:t>(new)</a:t>
            </a:r>
            <a:r>
              <a:rPr lang="en-US" sz="1800" dirty="0"/>
              <a:t>: </a:t>
            </a:r>
            <a:r>
              <a:rPr lang="en-US" sz="1600" dirty="0"/>
              <a:t>i</a:t>
            </a:r>
            <a:r>
              <a:rPr lang="en-US" sz="1600" dirty="0" smtClean="0"/>
              <a:t>dentifier </a:t>
            </a:r>
            <a:r>
              <a:rPr lang="en-US" sz="1600" dirty="0"/>
              <a:t>to link the eMoF with the occurrence </a:t>
            </a:r>
            <a:r>
              <a:rPr lang="en-US" sz="1600" dirty="0" smtClean="0"/>
              <a:t>extension</a:t>
            </a:r>
            <a:endParaRPr lang="en-US" sz="1600" dirty="0"/>
          </a:p>
          <a:p>
            <a:pPr marL="628650" lvl="2" indent="-361950">
              <a:lnSpc>
                <a:spcPct val="120000"/>
              </a:lnSpc>
            </a:pPr>
            <a:r>
              <a:rPr lang="en-US" sz="1800" i="1" dirty="0" err="1"/>
              <a:t>measurementType</a:t>
            </a:r>
            <a:r>
              <a:rPr lang="en-US" sz="1800" dirty="0"/>
              <a:t>: </a:t>
            </a:r>
            <a:r>
              <a:rPr lang="en-US" sz="1600" dirty="0"/>
              <a:t>The nature of the </a:t>
            </a:r>
            <a:r>
              <a:rPr lang="en-US" sz="1600" dirty="0" smtClean="0"/>
              <a:t>measurement or fact (MoF)</a:t>
            </a:r>
          </a:p>
          <a:p>
            <a:pPr marL="628650" lvl="2" indent="-361950">
              <a:lnSpc>
                <a:spcPct val="120000"/>
              </a:lnSpc>
            </a:pPr>
            <a:r>
              <a:rPr lang="en-US" sz="1800" i="1" dirty="0" err="1" smtClean="0">
                <a:solidFill>
                  <a:srgbClr val="FFFF00"/>
                </a:solidFill>
              </a:rPr>
              <a:t>measurementTypeID</a:t>
            </a:r>
            <a:r>
              <a:rPr lang="en-US" sz="1800" dirty="0" smtClean="0">
                <a:solidFill>
                  <a:srgbClr val="FFFF00"/>
                </a:solidFill>
              </a:rPr>
              <a:t> </a:t>
            </a:r>
            <a:r>
              <a:rPr lang="en-US" sz="1800" dirty="0">
                <a:solidFill>
                  <a:srgbClr val="FFFF00"/>
                </a:solidFill>
              </a:rPr>
              <a:t>(new)</a:t>
            </a:r>
            <a:r>
              <a:rPr lang="en-US" sz="1200" dirty="0"/>
              <a:t>: </a:t>
            </a:r>
            <a:r>
              <a:rPr lang="en-US" sz="1600" dirty="0" smtClean="0"/>
              <a:t>identifier </a:t>
            </a:r>
            <a:r>
              <a:rPr lang="en-US" sz="1600" dirty="0"/>
              <a:t>for the </a:t>
            </a:r>
            <a:r>
              <a:rPr lang="en-US" sz="1600" dirty="0" err="1"/>
              <a:t>measurementType</a:t>
            </a:r>
            <a:r>
              <a:rPr lang="en-US" sz="1600" dirty="0"/>
              <a:t> (global unique identifier, URI</a:t>
            </a:r>
            <a:r>
              <a:rPr lang="en-US" sz="1600" dirty="0" smtClean="0"/>
              <a:t>)</a:t>
            </a:r>
            <a:endParaRPr lang="en-US" sz="1600" dirty="0"/>
          </a:p>
          <a:p>
            <a:pPr marL="628650" lvl="2" indent="-361950">
              <a:lnSpc>
                <a:spcPct val="120000"/>
              </a:lnSpc>
            </a:pPr>
            <a:r>
              <a:rPr lang="en-US" sz="1800" i="1" dirty="0" err="1"/>
              <a:t>measurementValue</a:t>
            </a:r>
            <a:r>
              <a:rPr lang="en-US" sz="1800" dirty="0"/>
              <a:t>: </a:t>
            </a:r>
            <a:r>
              <a:rPr lang="en-US" sz="1600" dirty="0"/>
              <a:t>t</a:t>
            </a:r>
            <a:r>
              <a:rPr lang="en-US" sz="1600" dirty="0" smtClean="0"/>
              <a:t>he </a:t>
            </a:r>
            <a:r>
              <a:rPr lang="en-US" sz="1600" dirty="0"/>
              <a:t>value of the </a:t>
            </a:r>
            <a:r>
              <a:rPr lang="en-US" sz="1600" dirty="0" smtClean="0"/>
              <a:t>MoF</a:t>
            </a:r>
            <a:endParaRPr lang="en-US" sz="1600" dirty="0"/>
          </a:p>
          <a:p>
            <a:pPr marL="628650" lvl="2" indent="-361950">
              <a:lnSpc>
                <a:spcPct val="120000"/>
              </a:lnSpc>
            </a:pPr>
            <a:r>
              <a:rPr lang="en-US" sz="1800" i="1" dirty="0" err="1">
                <a:solidFill>
                  <a:srgbClr val="FFFF00"/>
                </a:solidFill>
              </a:rPr>
              <a:t>measurementValueID</a:t>
            </a:r>
            <a:r>
              <a:rPr lang="en-US" sz="1800" dirty="0">
                <a:solidFill>
                  <a:srgbClr val="FFFF00"/>
                </a:solidFill>
              </a:rPr>
              <a:t> (new)</a:t>
            </a:r>
            <a:r>
              <a:rPr lang="en-US" sz="1800" dirty="0"/>
              <a:t>: </a:t>
            </a:r>
            <a:r>
              <a:rPr lang="en-US" sz="1600" dirty="0"/>
              <a:t>i</a:t>
            </a:r>
            <a:r>
              <a:rPr lang="en-US" sz="1600" dirty="0" smtClean="0"/>
              <a:t>dentifier </a:t>
            </a:r>
            <a:r>
              <a:rPr lang="en-US" sz="1600" dirty="0"/>
              <a:t>for facts </a:t>
            </a:r>
            <a:r>
              <a:rPr lang="en-US" sz="1600" dirty="0" smtClean="0"/>
              <a:t>reported as </a:t>
            </a:r>
            <a:r>
              <a:rPr lang="en-US" sz="1600" dirty="0" err="1" smtClean="0"/>
              <a:t>measurementValue</a:t>
            </a:r>
            <a:r>
              <a:rPr lang="en-US" sz="1600" dirty="0" smtClean="0"/>
              <a:t> (URI</a:t>
            </a:r>
            <a:r>
              <a:rPr lang="en-US" sz="1600" dirty="0"/>
              <a:t>)</a:t>
            </a:r>
          </a:p>
          <a:p>
            <a:pPr marL="628650" lvl="2" indent="-361950">
              <a:lnSpc>
                <a:spcPct val="120000"/>
              </a:lnSpc>
            </a:pPr>
            <a:r>
              <a:rPr lang="en-US" sz="1800" i="1" dirty="0" err="1"/>
              <a:t>measurementAccuracy</a:t>
            </a:r>
            <a:r>
              <a:rPr lang="en-US" sz="1800" dirty="0"/>
              <a:t>: </a:t>
            </a:r>
            <a:r>
              <a:rPr lang="en-US" sz="1600" dirty="0" smtClean="0"/>
              <a:t>description </a:t>
            </a:r>
            <a:r>
              <a:rPr lang="en-US" sz="1600" dirty="0"/>
              <a:t>of the potential error </a:t>
            </a:r>
            <a:r>
              <a:rPr lang="en-US" sz="1600" dirty="0" smtClean="0"/>
              <a:t>or accuracy of the MoF</a:t>
            </a:r>
            <a:endParaRPr lang="en-US" sz="1600" dirty="0"/>
          </a:p>
          <a:p>
            <a:pPr marL="628650" lvl="2" indent="-361950">
              <a:lnSpc>
                <a:spcPct val="120000"/>
              </a:lnSpc>
            </a:pPr>
            <a:r>
              <a:rPr lang="en-US" sz="1800" i="1" dirty="0" err="1"/>
              <a:t>measurementUnit</a:t>
            </a:r>
            <a:r>
              <a:rPr lang="en-US" sz="1800" dirty="0"/>
              <a:t>: </a:t>
            </a:r>
            <a:r>
              <a:rPr lang="en-US" sz="1600" dirty="0" smtClean="0"/>
              <a:t>measurement unit (SI unit; meter, gram, </a:t>
            </a:r>
            <a:r>
              <a:rPr lang="en-US" sz="1600" dirty="0" err="1" smtClean="0"/>
              <a:t>etc</a:t>
            </a:r>
            <a:r>
              <a:rPr lang="en-US" sz="1600" dirty="0" smtClean="0"/>
              <a:t>)</a:t>
            </a:r>
            <a:endParaRPr lang="en-US" sz="1600" dirty="0"/>
          </a:p>
          <a:p>
            <a:pPr marL="628650" lvl="2" indent="-361950">
              <a:lnSpc>
                <a:spcPct val="120000"/>
              </a:lnSpc>
            </a:pPr>
            <a:r>
              <a:rPr lang="en-US" sz="1800" i="1" dirty="0" err="1">
                <a:solidFill>
                  <a:srgbClr val="FFFF00"/>
                </a:solidFill>
              </a:rPr>
              <a:t>measurementUnitID</a:t>
            </a:r>
            <a:r>
              <a:rPr lang="en-US" sz="1800" dirty="0">
                <a:solidFill>
                  <a:srgbClr val="FFFF00"/>
                </a:solidFill>
              </a:rPr>
              <a:t> (new)</a:t>
            </a:r>
            <a:r>
              <a:rPr lang="en-US" sz="1800" dirty="0"/>
              <a:t>: </a:t>
            </a:r>
            <a:r>
              <a:rPr lang="en-US" sz="1600" dirty="0" smtClean="0"/>
              <a:t>identifier </a:t>
            </a:r>
            <a:r>
              <a:rPr lang="en-US" sz="1600" dirty="0"/>
              <a:t>for the </a:t>
            </a:r>
            <a:r>
              <a:rPr lang="en-US" sz="1600" dirty="0" err="1"/>
              <a:t>measurementUnit</a:t>
            </a:r>
            <a:r>
              <a:rPr lang="en-US" sz="1600" dirty="0"/>
              <a:t> </a:t>
            </a:r>
            <a:r>
              <a:rPr lang="en-US" sz="1600" dirty="0" smtClean="0"/>
              <a:t>(URI</a:t>
            </a:r>
            <a:r>
              <a:rPr lang="en-US" sz="1600" dirty="0"/>
              <a:t>)</a:t>
            </a:r>
          </a:p>
          <a:p>
            <a:pPr marL="628650" lvl="2" indent="-361950">
              <a:lnSpc>
                <a:spcPct val="120000"/>
              </a:lnSpc>
            </a:pPr>
            <a:r>
              <a:rPr lang="en-US" sz="1800" i="1" dirty="0" err="1"/>
              <a:t>measurementDeterminedDate</a:t>
            </a:r>
            <a:r>
              <a:rPr lang="en-US" sz="1800" dirty="0"/>
              <a:t>: </a:t>
            </a:r>
            <a:r>
              <a:rPr lang="en-US" sz="1600" dirty="0" smtClean="0"/>
              <a:t>date </a:t>
            </a:r>
            <a:r>
              <a:rPr lang="en-US" sz="1600" dirty="0"/>
              <a:t>on which the </a:t>
            </a:r>
            <a:r>
              <a:rPr lang="en-US" sz="1600" dirty="0" smtClean="0"/>
              <a:t>MOF was made</a:t>
            </a:r>
            <a:endParaRPr lang="en-US" sz="1600" dirty="0"/>
          </a:p>
          <a:p>
            <a:pPr marL="628650" lvl="2" indent="-361950">
              <a:lnSpc>
                <a:spcPct val="120000"/>
              </a:lnSpc>
            </a:pPr>
            <a:r>
              <a:rPr lang="en-US" sz="1800" i="1" dirty="0" err="1"/>
              <a:t>measurementDeterminedBy</a:t>
            </a:r>
            <a:r>
              <a:rPr lang="en-US" sz="1800" dirty="0"/>
              <a:t>: </a:t>
            </a:r>
            <a:r>
              <a:rPr lang="en-US" sz="1600" dirty="0" smtClean="0"/>
              <a:t>list of </a:t>
            </a:r>
            <a:r>
              <a:rPr lang="en-US" sz="1600" dirty="0"/>
              <a:t>people, groups, or organizations who </a:t>
            </a:r>
            <a:r>
              <a:rPr lang="en-US" sz="1600" dirty="0" smtClean="0"/>
              <a:t>recorded </a:t>
            </a:r>
            <a:r>
              <a:rPr lang="en-US" sz="1600" dirty="0"/>
              <a:t>the </a:t>
            </a:r>
            <a:r>
              <a:rPr lang="en-US" sz="1600" dirty="0" smtClean="0"/>
              <a:t>MoF</a:t>
            </a:r>
            <a:endParaRPr lang="en-US" sz="1600" dirty="0"/>
          </a:p>
          <a:p>
            <a:pPr marL="628650" lvl="2" indent="-361950">
              <a:lnSpc>
                <a:spcPct val="120000"/>
              </a:lnSpc>
            </a:pPr>
            <a:r>
              <a:rPr lang="en-US" sz="1800" i="1" dirty="0" err="1"/>
              <a:t>measurementMethod</a:t>
            </a:r>
            <a:r>
              <a:rPr lang="en-US" sz="1800" dirty="0"/>
              <a:t>: </a:t>
            </a:r>
            <a:r>
              <a:rPr lang="en-US" sz="1600" dirty="0" smtClean="0"/>
              <a:t>description or </a:t>
            </a:r>
            <a:r>
              <a:rPr lang="en-US" sz="1600" dirty="0"/>
              <a:t>reference to (publication, URI) </a:t>
            </a:r>
            <a:r>
              <a:rPr lang="en-US" sz="1600" dirty="0" smtClean="0"/>
              <a:t>for the </a:t>
            </a:r>
            <a:r>
              <a:rPr lang="en-US" sz="1600" dirty="0"/>
              <a:t>method or </a:t>
            </a:r>
            <a:r>
              <a:rPr lang="en-US" sz="1600" dirty="0" smtClean="0"/>
              <a:t>protocol used</a:t>
            </a:r>
            <a:endParaRPr lang="en-US" sz="1600" dirty="0"/>
          </a:p>
          <a:p>
            <a:pPr marL="628650" lvl="2" indent="-361950">
              <a:lnSpc>
                <a:spcPct val="120000"/>
              </a:lnSpc>
            </a:pPr>
            <a:r>
              <a:rPr lang="en-US" sz="1800" i="1" dirty="0" err="1"/>
              <a:t>measurementRemarks</a:t>
            </a:r>
            <a:r>
              <a:rPr lang="en-US" sz="1800" dirty="0"/>
              <a:t>: </a:t>
            </a:r>
            <a:r>
              <a:rPr lang="en-US" sz="1600" dirty="0"/>
              <a:t>Comments or notes </a:t>
            </a:r>
            <a:r>
              <a:rPr lang="en-US" sz="1600" dirty="0" smtClean="0"/>
              <a:t>to the MoF</a:t>
            </a:r>
            <a:endParaRPr lang="en-US" sz="1600" dirty="0"/>
          </a:p>
        </p:txBody>
      </p:sp>
      <p:sp>
        <p:nvSpPr>
          <p:cNvPr id="3" name="TextBox 2">
            <a:hlinkClick r:id="rId2"/>
          </p:cNvPr>
          <p:cNvSpPr txBox="1"/>
          <p:nvPr/>
        </p:nvSpPr>
        <p:spPr>
          <a:xfrm>
            <a:off x="8751676" y="266725"/>
            <a:ext cx="1688117" cy="597749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r"/>
            <a:r>
              <a:rPr lang="en-US" sz="1600" dirty="0">
                <a:solidFill>
                  <a:srgbClr val="FFFF00"/>
                </a:solidFill>
              </a:rPr>
              <a:t>Slide by: </a:t>
            </a:r>
          </a:p>
          <a:p>
            <a:pPr algn="r"/>
            <a:r>
              <a:rPr lang="en-US" sz="1600" dirty="0">
                <a:solidFill>
                  <a:srgbClr val="FFFF00"/>
                </a:solidFill>
              </a:rPr>
              <a:t>OBIS-ENV-DATA</a:t>
            </a:r>
          </a:p>
        </p:txBody>
      </p:sp>
      <p:pic>
        <p:nvPicPr>
          <p:cNvPr id="4" name="Picture 3" descr="11ef9b5d2c9ba10e3cd3bcf0c9eefdf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8595" y="3660227"/>
            <a:ext cx="2011198" cy="1994154"/>
          </a:xfrm>
          <a:prstGeom prst="rect">
            <a:avLst/>
          </a:prstGeom>
        </p:spPr>
      </p:pic>
      <p:pic>
        <p:nvPicPr>
          <p:cNvPr id="5" name="Picture 4" descr="54w-Y1ml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1676" y="2028486"/>
            <a:ext cx="1493546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54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5 DwC RDF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688638" cy="756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062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dwciri: namespace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842300"/>
            <a:ext cx="9619774" cy="49134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dirty="0">
                <a:solidFill>
                  <a:srgbClr val="FFFF00"/>
                </a:solidFill>
              </a:rPr>
              <a:t>dwciri</a:t>
            </a:r>
            <a:r>
              <a:rPr lang="en-US" dirty="0"/>
              <a:t>: namespace </a:t>
            </a:r>
            <a:r>
              <a:rPr lang="en-US" dirty="0" smtClean="0"/>
              <a:t>is </a:t>
            </a:r>
            <a:r>
              <a:rPr lang="en-US" dirty="0"/>
              <a:t>intended for use exclusively with non-literal </a:t>
            </a:r>
            <a:r>
              <a:rPr lang="en-US" dirty="0" smtClean="0"/>
              <a:t>objects.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http://rs.tdwg.org/dwc/</a:t>
            </a:r>
            <a:r>
              <a:rPr lang="en-US" dirty="0" err="1"/>
              <a:t>iri</a:t>
            </a:r>
            <a:r>
              <a:rPr lang="en-US" dirty="0"/>
              <a:t>/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800" dirty="0" smtClean="0"/>
              <a:t>Baskauf </a:t>
            </a:r>
            <a:r>
              <a:rPr lang="en-US" sz="1800" dirty="0"/>
              <a:t>S, </a:t>
            </a:r>
            <a:r>
              <a:rPr lang="en-US" sz="1800" dirty="0" smtClean="0"/>
              <a:t>Wieczorek J, Deck J, Webb C, Morris PJ and Schildhauer M </a:t>
            </a:r>
            <a:r>
              <a:rPr lang="en-US" sz="1800" dirty="0"/>
              <a:t>(2015) Darwin Core RDF Guide, Biodiversity Information Standards http://rs.tdwg.org/dwc/terms/guides/rdf</a:t>
            </a:r>
            <a:r>
              <a:rPr lang="en-US" sz="1800" dirty="0" smtClean="0"/>
              <a:t>/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Baskauf SJ, Wieczorek J, Deck J, Webb CO </a:t>
            </a:r>
            <a:r>
              <a:rPr lang="en-US" sz="1800" dirty="0"/>
              <a:t>(2016) Lessons learned from adapting the Darwin Core vocabulary standard for use in RDF. Semantic Web 7(6): 617-627, DOI: 10.3233/SW-150199</a:t>
            </a:r>
          </a:p>
        </p:txBody>
      </p:sp>
    </p:spTree>
    <p:extLst>
      <p:ext uri="{BB962C8B-B14F-4D97-AF65-F5344CB8AC3E}">
        <p14:creationId xmlns:p14="http://schemas.microsoft.com/office/powerpoint/2010/main" val="3109372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dwciri: and dwc: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a term in the </a:t>
            </a:r>
            <a:r>
              <a:rPr lang="en-US" b="1" dirty="0">
                <a:solidFill>
                  <a:srgbClr val="FFFF00"/>
                </a:solidFill>
              </a:rPr>
              <a:t>dwciri</a:t>
            </a:r>
            <a:r>
              <a:rPr lang="en-US" dirty="0"/>
              <a:t>: namespace has an analogue in the </a:t>
            </a:r>
            <a:r>
              <a:rPr lang="en-US" b="1" dirty="0">
                <a:solidFill>
                  <a:srgbClr val="FFFF00"/>
                </a:solidFill>
              </a:rPr>
              <a:t>dwc</a:t>
            </a:r>
            <a:r>
              <a:rPr lang="en-US" dirty="0"/>
              <a:t>: namespace having the same local name, the dwciri: term will have the </a:t>
            </a:r>
            <a:r>
              <a:rPr lang="en-US" dirty="0">
                <a:solidFill>
                  <a:srgbClr val="FFFF00"/>
                </a:solidFill>
              </a:rPr>
              <a:t>same meaning </a:t>
            </a:r>
            <a:r>
              <a:rPr lang="en-US" dirty="0"/>
              <a:t>as its dwc: </a:t>
            </a:r>
            <a:r>
              <a:rPr lang="en-US" dirty="0" smtClean="0"/>
              <a:t>counterpart, but is </a:t>
            </a:r>
            <a:r>
              <a:rPr lang="en-US" dirty="0"/>
              <a:t>intended to </a:t>
            </a:r>
            <a:r>
              <a:rPr lang="en-US" dirty="0" smtClean="0"/>
              <a:t>have </a:t>
            </a:r>
            <a:r>
              <a:rPr lang="en-US" dirty="0"/>
              <a:t>an </a:t>
            </a:r>
            <a:r>
              <a:rPr lang="en-US" dirty="0">
                <a:solidFill>
                  <a:srgbClr val="FFFF00"/>
                </a:solidFill>
              </a:rPr>
              <a:t>IRI-reference object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9538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116" y="249525"/>
            <a:ext cx="9875217" cy="681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Darwin </a:t>
            </a:r>
            <a:r>
              <a:rPr lang="en-US" sz="3200" dirty="0"/>
              <a:t>Core RDF guide and the </a:t>
            </a:r>
            <a:r>
              <a:rPr lang="en-US" sz="3200" dirty="0" smtClean="0"/>
              <a:t>dwciri: </a:t>
            </a:r>
            <a:r>
              <a:rPr lang="en-US" sz="3200" dirty="0"/>
              <a:t>namespace term </a:t>
            </a:r>
            <a:r>
              <a:rPr lang="en-US" sz="3200" dirty="0" smtClean="0"/>
              <a:t>already have alternatives </a:t>
            </a:r>
            <a:r>
              <a:rPr lang="en-US" sz="3200" dirty="0"/>
              <a:t>for some of the new terms minted by the OBIS eMoF. </a:t>
            </a:r>
          </a:p>
          <a:p>
            <a:endParaRPr lang="en-US" dirty="0" smtClean="0"/>
          </a:p>
          <a:p>
            <a:r>
              <a:rPr lang="en-US" sz="2000" dirty="0" err="1"/>
              <a:t>emof</a:t>
            </a:r>
            <a:r>
              <a:rPr lang="en-US" sz="2000" dirty="0"/>
              <a:t> = http://</a:t>
            </a:r>
            <a:r>
              <a:rPr lang="en-US" sz="2000" dirty="0" err="1"/>
              <a:t>rs.iobis.org</a:t>
            </a:r>
            <a:r>
              <a:rPr lang="en-US" sz="2000" dirty="0"/>
              <a:t>/obis/terms/</a:t>
            </a:r>
          </a:p>
          <a:p>
            <a:r>
              <a:rPr lang="en-US" sz="2000" dirty="0"/>
              <a:t>dwciri = http://rs.tdwg.org/dwc/</a:t>
            </a:r>
            <a:r>
              <a:rPr lang="en-US" sz="2000" dirty="0" err="1"/>
              <a:t>iri</a:t>
            </a:r>
            <a:r>
              <a:rPr lang="en-US" sz="2000" dirty="0"/>
              <a:t>/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400" dirty="0" err="1" smtClean="0"/>
              <a:t>emof</a:t>
            </a:r>
            <a:r>
              <a:rPr lang="en-US" sz="2400" dirty="0" err="1"/>
              <a:t>:measurementTypeID</a:t>
            </a:r>
            <a:r>
              <a:rPr lang="en-US" sz="2400" dirty="0"/>
              <a:t> </a:t>
            </a:r>
            <a:r>
              <a:rPr lang="en-US" sz="2400" dirty="0" smtClean="0"/>
              <a:t> =  </a:t>
            </a:r>
            <a:r>
              <a:rPr lang="en-US" sz="2400" dirty="0" err="1"/>
              <a:t>dwciri:</a:t>
            </a:r>
            <a:r>
              <a:rPr lang="en-US" sz="2400" dirty="0" err="1">
                <a:solidFill>
                  <a:srgbClr val="FFFF00"/>
                </a:solidFill>
              </a:rPr>
              <a:t>measurementType</a:t>
            </a:r>
            <a:endParaRPr lang="en-US" sz="2400" dirty="0">
              <a:solidFill>
                <a:srgbClr val="FFFF00"/>
              </a:solidFill>
            </a:endParaRPr>
          </a:p>
          <a:p>
            <a:r>
              <a:rPr lang="en-US" sz="2400" dirty="0" err="1"/>
              <a:t>emof:measurementUnitID</a:t>
            </a:r>
            <a:r>
              <a:rPr lang="en-US" sz="2400" dirty="0"/>
              <a:t> </a:t>
            </a:r>
            <a:r>
              <a:rPr lang="en-US" sz="2400" dirty="0" smtClean="0"/>
              <a:t> =  </a:t>
            </a:r>
            <a:r>
              <a:rPr lang="en-US" sz="2400" dirty="0" err="1">
                <a:solidFill>
                  <a:srgbClr val="FFFFFF"/>
                </a:solidFill>
              </a:rPr>
              <a:t>dwciri:</a:t>
            </a:r>
            <a:r>
              <a:rPr lang="en-US" sz="2400" dirty="0" err="1">
                <a:solidFill>
                  <a:srgbClr val="FFFF00"/>
                </a:solidFill>
              </a:rPr>
              <a:t>measurementUnit</a:t>
            </a:r>
            <a:endParaRPr lang="en-US" sz="2400" dirty="0">
              <a:solidFill>
                <a:srgbClr val="FFFF00"/>
              </a:solidFill>
            </a:endParaRPr>
          </a:p>
          <a:p>
            <a:r>
              <a:rPr lang="en-US" sz="2400" dirty="0" err="1"/>
              <a:t>emof:measurementValueID</a:t>
            </a:r>
            <a:r>
              <a:rPr lang="en-US" sz="2400" dirty="0"/>
              <a:t> </a:t>
            </a:r>
            <a:r>
              <a:rPr lang="en-US" sz="2400" dirty="0" smtClean="0"/>
              <a:t> (</a:t>
            </a:r>
            <a:r>
              <a:rPr lang="en-US" sz="2400" dirty="0"/>
              <a:t>no analogue in dwciri - useful addition)</a:t>
            </a:r>
          </a:p>
          <a:p>
            <a:endParaRPr lang="en-US" dirty="0" smtClean="0"/>
          </a:p>
          <a:p>
            <a:r>
              <a:rPr lang="en-US" dirty="0" smtClean="0"/>
              <a:t>see </a:t>
            </a:r>
            <a:r>
              <a:rPr lang="en-US" dirty="0"/>
              <a:t>also:</a:t>
            </a:r>
          </a:p>
          <a:p>
            <a:r>
              <a:rPr lang="en-US" dirty="0" err="1" smtClean="0"/>
              <a:t>dwciri</a:t>
            </a:r>
            <a:r>
              <a:rPr lang="en-US" dirty="0" err="1"/>
              <a:t>:</a:t>
            </a:r>
            <a:r>
              <a:rPr lang="en-US" dirty="0" err="1">
                <a:solidFill>
                  <a:srgbClr val="FFFF00"/>
                </a:solidFill>
              </a:rPr>
              <a:t>measurementDeterminedBy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 err="1"/>
              <a:t>dwciri:</a:t>
            </a:r>
            <a:r>
              <a:rPr lang="en-US" dirty="0" err="1">
                <a:solidFill>
                  <a:srgbClr val="FFFF00"/>
                </a:solidFill>
              </a:rPr>
              <a:t>measurementMethod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 err="1"/>
              <a:t>dwciri:</a:t>
            </a:r>
            <a:r>
              <a:rPr lang="en-US" dirty="0" err="1" smtClean="0">
                <a:solidFill>
                  <a:srgbClr val="FFFF00"/>
                </a:solidFill>
              </a:rPr>
              <a:t>samplingProtocol</a:t>
            </a:r>
            <a:endParaRPr lang="en-US" dirty="0" smtClean="0">
              <a:solidFill>
                <a:srgbClr val="FFFF00"/>
              </a:solidFill>
            </a:endParaRPr>
          </a:p>
          <a:p>
            <a:endParaRPr lang="en-US" sz="2400" dirty="0" smtClean="0"/>
          </a:p>
          <a:p>
            <a:endParaRPr lang="en-US" dirty="0" smtClean="0"/>
          </a:p>
          <a:p>
            <a:r>
              <a:rPr lang="en-US" sz="1600" dirty="0" smtClean="0"/>
              <a:t>DwC RDF Guide: http</a:t>
            </a:r>
            <a:r>
              <a:rPr lang="en-US" sz="1600" dirty="0"/>
              <a:t>://rs.tdwg.org/dwc/terms/guides/</a:t>
            </a:r>
            <a:r>
              <a:rPr lang="en-US" sz="1600" dirty="0" err="1"/>
              <a:t>rdf</a:t>
            </a:r>
            <a:r>
              <a:rPr lang="en-US" sz="1600" dirty="0"/>
              <a:t>/index.htm#</a:t>
            </a:r>
            <a:r>
              <a:rPr lang="en-US" sz="1600" dirty="0" smtClean="0"/>
              <a:t>2.9_MeasurementOrFact_instances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56340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Linking MoF instances to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"</a:t>
            </a:r>
            <a:r>
              <a:rPr lang="en-US" i="1" dirty="0" smtClean="0"/>
              <a:t>Darwin </a:t>
            </a:r>
            <a:r>
              <a:rPr lang="en-US" i="1" dirty="0"/>
              <a:t>Core does not provide the object properties that would be required to describe precisely how the dwc:MeasurementOrFact instance was related to the dwc:Occurrence instance, the </a:t>
            </a:r>
            <a:r>
              <a:rPr lang="en-US" i="1" dirty="0" err="1"/>
              <a:t>dwc:Organism</a:t>
            </a:r>
            <a:r>
              <a:rPr lang="en-US" i="1" dirty="0"/>
              <a:t> whose occurrence was recorded, or the </a:t>
            </a:r>
            <a:r>
              <a:rPr lang="en-US" i="1" dirty="0" err="1"/>
              <a:t>dwc:PreservedSpecimen</a:t>
            </a:r>
            <a:r>
              <a:rPr lang="en-US" i="1" dirty="0"/>
              <a:t> that was </a:t>
            </a:r>
            <a:r>
              <a:rPr lang="en-US" i="1" dirty="0" smtClean="0"/>
              <a:t>collected</a:t>
            </a:r>
            <a:r>
              <a:rPr lang="en-US" dirty="0" smtClean="0"/>
              <a:t>". </a:t>
            </a:r>
          </a:p>
          <a:p>
            <a:r>
              <a:rPr lang="en-US" dirty="0" smtClean="0"/>
              <a:t>Examples of the DwC RDF Guide use </a:t>
            </a:r>
            <a:r>
              <a:rPr lang="en-US" b="1" dirty="0" err="1">
                <a:solidFill>
                  <a:srgbClr val="FFFF00"/>
                </a:solidFill>
              </a:rPr>
              <a:t>dcterms:relation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dirty="0" smtClean="0"/>
              <a:t>to link MoF instances to the respective resources.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2386496" y="6723086"/>
            <a:ext cx="78199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/>
              <a:t>Baskauf </a:t>
            </a:r>
            <a:r>
              <a:rPr lang="en-US" sz="2400" i="1" dirty="0"/>
              <a:t>et al</a:t>
            </a:r>
            <a:r>
              <a:rPr lang="en-US" sz="2400" dirty="0"/>
              <a:t>. 2015, Darwin Core RDF Guide, chapter 2.9</a:t>
            </a:r>
          </a:p>
        </p:txBody>
      </p:sp>
    </p:spTree>
    <p:extLst>
      <p:ext uri="{BB962C8B-B14F-4D97-AF65-F5344CB8AC3E}">
        <p14:creationId xmlns:p14="http://schemas.microsoft.com/office/powerpoint/2010/main" val="708329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DwC RDF Guide </a:t>
            </a:r>
            <a:r>
              <a:rPr lang="en-US" dirty="0" smtClean="0">
                <a:solidFill>
                  <a:srgbClr val="FFFF00"/>
                </a:solidFill>
              </a:rPr>
              <a:t>MoF</a:t>
            </a:r>
            <a:r>
              <a:rPr lang="en-US" dirty="0" smtClean="0"/>
              <a:t> example 31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6700" b="1" dirty="0" smtClean="0"/>
              <a:t>Example 31 - Turtle </a:t>
            </a:r>
          </a:p>
          <a:p>
            <a:pPr marL="0" indent="0">
              <a:buNone/>
            </a:pPr>
            <a:endParaRPr lang="en-US" sz="34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3400" dirty="0" smtClean="0">
                <a:latin typeface="Andale Mono"/>
                <a:cs typeface="Andale Mono"/>
              </a:rPr>
              <a:t>&lt;</a:t>
            </a:r>
            <a:r>
              <a:rPr lang="en-US" sz="3400" dirty="0">
                <a:latin typeface="Andale Mono"/>
                <a:cs typeface="Andale Mono"/>
              </a:rPr>
              <a:t>http://</a:t>
            </a:r>
            <a:r>
              <a:rPr lang="en-US" sz="3400" dirty="0" err="1">
                <a:latin typeface="Andale Mono"/>
                <a:cs typeface="Andale Mono"/>
              </a:rPr>
              <a:t>mczbase.mcz.harvard.edu</a:t>
            </a:r>
            <a:r>
              <a:rPr lang="en-US" sz="3400" dirty="0">
                <a:latin typeface="Andale Mono"/>
                <a:cs typeface="Andale Mono"/>
              </a:rPr>
              <a:t>/</a:t>
            </a:r>
            <a:r>
              <a:rPr lang="en-US" sz="3400" dirty="0" err="1">
                <a:latin typeface="Andale Mono"/>
                <a:cs typeface="Andale Mono"/>
              </a:rPr>
              <a:t>guid</a:t>
            </a:r>
            <a:r>
              <a:rPr lang="en-US" sz="3400" dirty="0">
                <a:latin typeface="Andale Mono"/>
                <a:cs typeface="Andale Mono"/>
              </a:rPr>
              <a:t>/MCZ:Mamm:67231&gt; </a:t>
            </a:r>
            <a:endParaRPr lang="en-US" sz="34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3400" dirty="0">
                <a:latin typeface="Andale Mono"/>
                <a:cs typeface="Andale Mono"/>
              </a:rPr>
              <a:t> </a:t>
            </a:r>
            <a:r>
              <a:rPr lang="en-US" sz="3400" dirty="0" smtClean="0">
                <a:latin typeface="Andale Mono"/>
                <a:cs typeface="Andale Mono"/>
              </a:rPr>
              <a:t> a </a:t>
            </a:r>
            <a:r>
              <a:rPr lang="en-US" sz="3400" dirty="0">
                <a:latin typeface="Andale Mono"/>
                <a:cs typeface="Andale Mono"/>
              </a:rPr>
              <a:t>dwc:Occurrence; </a:t>
            </a:r>
            <a:endParaRPr lang="en-US" sz="34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3400" dirty="0" smtClean="0">
                <a:latin typeface="Andale Mono"/>
                <a:cs typeface="Andale Mono"/>
              </a:rPr>
              <a:t>  </a:t>
            </a:r>
            <a:r>
              <a:rPr lang="en-US" sz="3400" dirty="0" err="1" smtClean="0">
                <a:latin typeface="Andale Mono"/>
                <a:cs typeface="Andale Mono"/>
              </a:rPr>
              <a:t>dcterms</a:t>
            </a:r>
            <a:r>
              <a:rPr lang="en-US" sz="3400" dirty="0" err="1">
                <a:latin typeface="Andale Mono"/>
                <a:cs typeface="Andale Mono"/>
              </a:rPr>
              <a:t>:relation</a:t>
            </a:r>
            <a:r>
              <a:rPr lang="en-US" sz="3400" dirty="0">
                <a:latin typeface="Andale Mono"/>
                <a:cs typeface="Andale Mono"/>
              </a:rPr>
              <a:t> [a dwc:MeasurementOrFact ; </a:t>
            </a:r>
            <a:endParaRPr lang="en-US" sz="34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3400" dirty="0">
                <a:latin typeface="Andale Mono"/>
                <a:cs typeface="Andale Mono"/>
              </a:rPr>
              <a:t> </a:t>
            </a:r>
            <a:r>
              <a:rPr lang="en-US" sz="3400" dirty="0" smtClean="0">
                <a:latin typeface="Andale Mono"/>
                <a:cs typeface="Andale Mono"/>
              </a:rPr>
              <a:t>   </a:t>
            </a:r>
            <a:r>
              <a:rPr lang="en-US" sz="3400" dirty="0" err="1" smtClean="0">
                <a:latin typeface="Andale Mono"/>
                <a:cs typeface="Andale Mono"/>
              </a:rPr>
              <a:t>dwc</a:t>
            </a:r>
            <a:r>
              <a:rPr lang="en-US" sz="3400" dirty="0" err="1">
                <a:latin typeface="Andale Mono"/>
                <a:cs typeface="Andale Mono"/>
              </a:rPr>
              <a:t>:measurementType</a:t>
            </a:r>
            <a:r>
              <a:rPr lang="en-US" sz="3400" dirty="0">
                <a:latin typeface="Andale Mono"/>
                <a:cs typeface="Andale Mono"/>
              </a:rPr>
              <a:t> "tail length" ; </a:t>
            </a:r>
            <a:endParaRPr lang="en-US" sz="34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3400" dirty="0" smtClean="0">
                <a:latin typeface="Andale Mono"/>
                <a:cs typeface="Andale Mono"/>
              </a:rPr>
              <a:t>    </a:t>
            </a:r>
            <a:r>
              <a:rPr lang="en-US" sz="3400" dirty="0" err="1" smtClean="0">
                <a:solidFill>
                  <a:srgbClr val="FFFF00"/>
                </a:solidFill>
                <a:latin typeface="Andale Mono"/>
                <a:cs typeface="Andale Mono"/>
              </a:rPr>
              <a:t>dwciri</a:t>
            </a:r>
            <a:r>
              <a:rPr lang="en-US" sz="3400" dirty="0" err="1">
                <a:solidFill>
                  <a:srgbClr val="FFFF00"/>
                </a:solidFill>
                <a:latin typeface="Andale Mono"/>
                <a:cs typeface="Andale Mono"/>
              </a:rPr>
              <a:t>:measurementType</a:t>
            </a:r>
            <a:r>
              <a:rPr lang="en-US" sz="3400" dirty="0">
                <a:solidFill>
                  <a:srgbClr val="FFFF00"/>
                </a:solidFill>
                <a:latin typeface="Andale Mono"/>
                <a:cs typeface="Andale Mono"/>
              </a:rPr>
              <a:t> </a:t>
            </a:r>
            <a:r>
              <a:rPr lang="en-US" sz="3400" dirty="0">
                <a:latin typeface="Andale Mono"/>
                <a:cs typeface="Andale Mono"/>
              </a:rPr>
              <a:t>&lt;http://</a:t>
            </a:r>
            <a:r>
              <a:rPr lang="en-US" sz="3400" dirty="0" err="1">
                <a:latin typeface="Andale Mono"/>
                <a:cs typeface="Andale Mono"/>
              </a:rPr>
              <a:t>purl.obolibrary.org</a:t>
            </a:r>
            <a:r>
              <a:rPr lang="en-US" sz="3400" dirty="0">
                <a:latin typeface="Andale Mono"/>
                <a:cs typeface="Andale Mono"/>
              </a:rPr>
              <a:t>/obo/VT_0002758&gt; ; </a:t>
            </a:r>
            <a:endParaRPr lang="en-US" sz="34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3400" dirty="0" smtClean="0">
                <a:latin typeface="Andale Mono"/>
                <a:cs typeface="Andale Mono"/>
              </a:rPr>
              <a:t>    </a:t>
            </a:r>
            <a:r>
              <a:rPr lang="en-US" sz="3400" dirty="0" err="1" smtClean="0">
                <a:latin typeface="Andale Mono"/>
                <a:cs typeface="Andale Mono"/>
              </a:rPr>
              <a:t>dwc</a:t>
            </a:r>
            <a:r>
              <a:rPr lang="en-US" sz="3400" dirty="0" err="1">
                <a:latin typeface="Andale Mono"/>
                <a:cs typeface="Andale Mono"/>
              </a:rPr>
              <a:t>:measurementValue</a:t>
            </a:r>
            <a:r>
              <a:rPr lang="en-US" sz="3400" dirty="0">
                <a:latin typeface="Andale Mono"/>
                <a:cs typeface="Andale Mono"/>
              </a:rPr>
              <a:t> "25"^^</a:t>
            </a:r>
            <a:r>
              <a:rPr lang="en-US" sz="3400" dirty="0" err="1">
                <a:latin typeface="Andale Mono"/>
                <a:cs typeface="Andale Mono"/>
              </a:rPr>
              <a:t>xsd:int</a:t>
            </a:r>
            <a:r>
              <a:rPr lang="en-US" sz="3400" dirty="0">
                <a:latin typeface="Andale Mono"/>
                <a:cs typeface="Andale Mono"/>
              </a:rPr>
              <a:t> ; </a:t>
            </a:r>
            <a:r>
              <a:rPr lang="en-US" sz="3400" dirty="0" err="1">
                <a:latin typeface="Andale Mono"/>
                <a:cs typeface="Andale Mono"/>
              </a:rPr>
              <a:t>dwc:measurementUnit</a:t>
            </a:r>
            <a:r>
              <a:rPr lang="en-US" sz="3400" dirty="0">
                <a:latin typeface="Andale Mono"/>
                <a:cs typeface="Andale Mono"/>
              </a:rPr>
              <a:t> "mm" ; </a:t>
            </a:r>
            <a:endParaRPr lang="en-US" sz="34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3400" dirty="0" smtClean="0">
                <a:latin typeface="Andale Mono"/>
                <a:cs typeface="Andale Mono"/>
              </a:rPr>
              <a:t>    </a:t>
            </a:r>
            <a:r>
              <a:rPr lang="en-US" sz="3400" dirty="0" err="1" smtClean="0">
                <a:solidFill>
                  <a:srgbClr val="FFFF00"/>
                </a:solidFill>
                <a:latin typeface="Andale Mono"/>
                <a:cs typeface="Andale Mono"/>
              </a:rPr>
              <a:t>dwciri</a:t>
            </a:r>
            <a:r>
              <a:rPr lang="en-US" sz="3400" dirty="0" err="1">
                <a:solidFill>
                  <a:srgbClr val="FFFF00"/>
                </a:solidFill>
                <a:latin typeface="Andale Mono"/>
                <a:cs typeface="Andale Mono"/>
              </a:rPr>
              <a:t>:measurementUnit</a:t>
            </a:r>
            <a:r>
              <a:rPr lang="en-US" sz="3400" dirty="0">
                <a:solidFill>
                  <a:srgbClr val="FFFF00"/>
                </a:solidFill>
                <a:latin typeface="Andale Mono"/>
                <a:cs typeface="Andale Mono"/>
              </a:rPr>
              <a:t> </a:t>
            </a:r>
            <a:r>
              <a:rPr lang="en-US" sz="3400" dirty="0">
                <a:latin typeface="Andale Mono"/>
                <a:cs typeface="Andale Mono"/>
              </a:rPr>
              <a:t>&lt;http://</a:t>
            </a:r>
            <a:r>
              <a:rPr lang="en-US" sz="3400" dirty="0" err="1">
                <a:latin typeface="Andale Mono"/>
                <a:cs typeface="Andale Mono"/>
              </a:rPr>
              <a:t>mimi.case.edu</a:t>
            </a:r>
            <a:r>
              <a:rPr lang="en-US" sz="3400" dirty="0">
                <a:latin typeface="Andale Mono"/>
                <a:cs typeface="Andale Mono"/>
              </a:rPr>
              <a:t>/ontologies/2009/1/</a:t>
            </a:r>
            <a:r>
              <a:rPr lang="en-US" sz="3400" dirty="0" err="1">
                <a:latin typeface="Andale Mono"/>
                <a:cs typeface="Andale Mono"/>
              </a:rPr>
              <a:t>UnitsOntology#millimeter</a:t>
            </a:r>
            <a:r>
              <a:rPr lang="en-US" sz="3400" dirty="0">
                <a:latin typeface="Andale Mono"/>
                <a:cs typeface="Andale Mono"/>
              </a:rPr>
              <a:t>&gt; ; </a:t>
            </a:r>
            <a:endParaRPr lang="en-US" sz="34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3400" dirty="0" smtClean="0">
                <a:latin typeface="Andale Mono"/>
                <a:cs typeface="Andale Mono"/>
              </a:rPr>
              <a:t>    </a:t>
            </a:r>
            <a:r>
              <a:rPr lang="en-US" sz="3400" dirty="0" err="1" smtClean="0">
                <a:latin typeface="Andale Mono"/>
                <a:cs typeface="Andale Mono"/>
              </a:rPr>
              <a:t>dwc</a:t>
            </a:r>
            <a:r>
              <a:rPr lang="en-US" sz="3400" dirty="0" err="1">
                <a:latin typeface="Andale Mono"/>
                <a:cs typeface="Andale Mono"/>
              </a:rPr>
              <a:t>:measurementAccuracy</a:t>
            </a:r>
            <a:r>
              <a:rPr lang="en-US" sz="3400" dirty="0">
                <a:latin typeface="Andale Mono"/>
                <a:cs typeface="Andale Mono"/>
              </a:rPr>
              <a:t> "0.5"^^</a:t>
            </a:r>
            <a:r>
              <a:rPr lang="en-US" sz="3400" dirty="0" err="1">
                <a:latin typeface="Andale Mono"/>
                <a:cs typeface="Andale Mono"/>
              </a:rPr>
              <a:t>xsd:decimal</a:t>
            </a:r>
            <a:r>
              <a:rPr lang="en-US" sz="3400" dirty="0">
                <a:latin typeface="Andale Mono"/>
                <a:cs typeface="Andale Mono"/>
              </a:rPr>
              <a:t> ; </a:t>
            </a:r>
            <a:endParaRPr lang="en-US" sz="34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3400" dirty="0">
                <a:latin typeface="Andale Mono"/>
                <a:cs typeface="Andale Mono"/>
              </a:rPr>
              <a:t> </a:t>
            </a:r>
            <a:r>
              <a:rPr lang="en-US" sz="3400" dirty="0" smtClean="0">
                <a:latin typeface="Andale Mono"/>
                <a:cs typeface="Andale Mono"/>
              </a:rPr>
              <a:t>   </a:t>
            </a:r>
            <a:r>
              <a:rPr lang="en-US" sz="3400" dirty="0" err="1" smtClean="0">
                <a:latin typeface="Andale Mono"/>
                <a:cs typeface="Andale Mono"/>
              </a:rPr>
              <a:t>dwc</a:t>
            </a:r>
            <a:r>
              <a:rPr lang="en-US" sz="3400" dirty="0" err="1">
                <a:latin typeface="Andale Mono"/>
                <a:cs typeface="Andale Mono"/>
              </a:rPr>
              <a:t>:measurementDeterminedDate</a:t>
            </a:r>
            <a:r>
              <a:rPr lang="en-US" sz="3400" dirty="0">
                <a:latin typeface="Andale Mono"/>
                <a:cs typeface="Andale Mono"/>
              </a:rPr>
              <a:t> "2009-08-22"^^</a:t>
            </a:r>
            <a:r>
              <a:rPr lang="en-US" sz="3400" dirty="0" err="1">
                <a:latin typeface="Andale Mono"/>
                <a:cs typeface="Andale Mono"/>
              </a:rPr>
              <a:t>xsd:date</a:t>
            </a:r>
            <a:r>
              <a:rPr lang="en-US" sz="3400" dirty="0">
                <a:latin typeface="Andale Mono"/>
                <a:cs typeface="Andale Mono"/>
              </a:rPr>
              <a:t> ; </a:t>
            </a:r>
            <a:endParaRPr lang="en-US" sz="34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3400" dirty="0" smtClean="0">
                <a:latin typeface="Andale Mono"/>
                <a:cs typeface="Andale Mono"/>
              </a:rPr>
              <a:t>    </a:t>
            </a:r>
            <a:r>
              <a:rPr lang="en-US" sz="3400" dirty="0" err="1" smtClean="0">
                <a:latin typeface="Andale Mono"/>
                <a:cs typeface="Andale Mono"/>
              </a:rPr>
              <a:t>dwc</a:t>
            </a:r>
            <a:r>
              <a:rPr lang="en-US" sz="3400" dirty="0" err="1">
                <a:latin typeface="Andale Mono"/>
                <a:cs typeface="Andale Mono"/>
              </a:rPr>
              <a:t>:measurementDeterminedBy</a:t>
            </a:r>
            <a:r>
              <a:rPr lang="en-US" sz="3400" dirty="0">
                <a:latin typeface="Andale Mono"/>
                <a:cs typeface="Andale Mono"/>
              </a:rPr>
              <a:t> "Ryan B Stephens" ; </a:t>
            </a:r>
            <a:endParaRPr lang="en-US" sz="34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3400" dirty="0" smtClean="0">
                <a:latin typeface="Andale Mono"/>
                <a:cs typeface="Andale Mono"/>
              </a:rPr>
              <a:t>    </a:t>
            </a:r>
            <a:r>
              <a:rPr lang="en-US" sz="3400" dirty="0" err="1" smtClean="0">
                <a:solidFill>
                  <a:srgbClr val="FFFF00"/>
                </a:solidFill>
                <a:latin typeface="Andale Mono"/>
                <a:cs typeface="Andale Mono"/>
              </a:rPr>
              <a:t>dwciri</a:t>
            </a:r>
            <a:r>
              <a:rPr lang="en-US" sz="3400" dirty="0" err="1">
                <a:solidFill>
                  <a:srgbClr val="FFFF00"/>
                </a:solidFill>
                <a:latin typeface="Andale Mono"/>
                <a:cs typeface="Andale Mono"/>
              </a:rPr>
              <a:t>:measurementDeterminedBy</a:t>
            </a:r>
            <a:r>
              <a:rPr lang="en-US" sz="3400" dirty="0">
                <a:solidFill>
                  <a:srgbClr val="FFFF00"/>
                </a:solidFill>
                <a:latin typeface="Andale Mono"/>
                <a:cs typeface="Andale Mono"/>
              </a:rPr>
              <a:t> </a:t>
            </a:r>
            <a:r>
              <a:rPr lang="en-US" sz="3400" dirty="0">
                <a:latin typeface="Andale Mono"/>
                <a:cs typeface="Andale Mono"/>
              </a:rPr>
              <a:t>&lt;http://</a:t>
            </a:r>
            <a:r>
              <a:rPr lang="en-US" sz="3400" dirty="0" err="1">
                <a:latin typeface="Andale Mono"/>
                <a:cs typeface="Andale Mono"/>
              </a:rPr>
              <a:t>scholar.google.com</a:t>
            </a:r>
            <a:r>
              <a:rPr lang="en-US" sz="3400" dirty="0">
                <a:latin typeface="Andale Mono"/>
                <a:cs typeface="Andale Mono"/>
              </a:rPr>
              <a:t>/</a:t>
            </a:r>
            <a:r>
              <a:rPr lang="en-US" sz="3400" dirty="0" err="1">
                <a:latin typeface="Andale Mono"/>
                <a:cs typeface="Andale Mono"/>
              </a:rPr>
              <a:t>citations?user</a:t>
            </a:r>
            <a:r>
              <a:rPr lang="en-US" sz="3400" dirty="0">
                <a:latin typeface="Andale Mono"/>
                <a:cs typeface="Andale Mono"/>
              </a:rPr>
              <a:t>=</a:t>
            </a:r>
            <a:r>
              <a:rPr lang="en-US" sz="3400" dirty="0" err="1">
                <a:latin typeface="Andale Mono"/>
                <a:cs typeface="Andale Mono"/>
              </a:rPr>
              <a:t>RAsUdjoAAAAJ</a:t>
            </a:r>
            <a:r>
              <a:rPr lang="en-US" sz="3400" dirty="0">
                <a:latin typeface="Andale Mono"/>
                <a:cs typeface="Andale Mono"/>
              </a:rPr>
              <a:t>&gt; ; </a:t>
            </a:r>
            <a:endParaRPr lang="en-US" sz="34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3400" dirty="0" smtClean="0">
                <a:latin typeface="Andale Mono"/>
                <a:cs typeface="Andale Mono"/>
              </a:rPr>
              <a:t>    </a:t>
            </a:r>
            <a:r>
              <a:rPr lang="en-US" sz="3400" dirty="0" err="1" smtClean="0">
                <a:latin typeface="Andale Mono"/>
                <a:cs typeface="Andale Mono"/>
              </a:rPr>
              <a:t>dwc</a:t>
            </a:r>
            <a:r>
              <a:rPr lang="en-US" sz="3400" dirty="0" err="1">
                <a:latin typeface="Andale Mono"/>
                <a:cs typeface="Andale Mono"/>
              </a:rPr>
              <a:t>:measurementMethod</a:t>
            </a:r>
            <a:r>
              <a:rPr lang="en-US" sz="3400" dirty="0">
                <a:latin typeface="Andale Mono"/>
                <a:cs typeface="Andale Mono"/>
              </a:rPr>
              <a:t> "unspecified" ; </a:t>
            </a:r>
            <a:endParaRPr lang="en-US" sz="34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3400" dirty="0" smtClean="0">
                <a:latin typeface="Andale Mono"/>
                <a:cs typeface="Andale Mono"/>
              </a:rPr>
              <a:t>    </a:t>
            </a:r>
            <a:r>
              <a:rPr lang="en-US" sz="3400" dirty="0" err="1" smtClean="0">
                <a:solidFill>
                  <a:srgbClr val="FFFF00"/>
                </a:solidFill>
                <a:latin typeface="Andale Mono"/>
                <a:cs typeface="Andale Mono"/>
              </a:rPr>
              <a:t>dwciri</a:t>
            </a:r>
            <a:r>
              <a:rPr lang="en-US" sz="3400" dirty="0" err="1">
                <a:solidFill>
                  <a:srgbClr val="FFFF00"/>
                </a:solidFill>
                <a:latin typeface="Andale Mono"/>
                <a:cs typeface="Andale Mono"/>
              </a:rPr>
              <a:t>:measurementMethod</a:t>
            </a:r>
            <a:r>
              <a:rPr lang="en-US" sz="3400" dirty="0">
                <a:solidFill>
                  <a:srgbClr val="FFFF00"/>
                </a:solidFill>
                <a:latin typeface="Andale Mono"/>
                <a:cs typeface="Andale Mono"/>
              </a:rPr>
              <a:t> </a:t>
            </a:r>
            <a:r>
              <a:rPr lang="en-US" sz="3400" dirty="0">
                <a:latin typeface="Andale Mono"/>
                <a:cs typeface="Andale Mono"/>
              </a:rPr>
              <a:t>&lt;http://</a:t>
            </a:r>
            <a:r>
              <a:rPr lang="en-US" sz="3400" dirty="0" err="1">
                <a:latin typeface="Andale Mono"/>
                <a:cs typeface="Andale Mono"/>
              </a:rPr>
              <a:t>purl.obolibrary.org</a:t>
            </a:r>
            <a:r>
              <a:rPr lang="en-US" sz="3400" dirty="0">
                <a:latin typeface="Andale Mono"/>
                <a:cs typeface="Andale Mono"/>
              </a:rPr>
              <a:t>/obo/MMO_0000160&gt; ; </a:t>
            </a:r>
            <a:endParaRPr lang="en-US" sz="34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3400" dirty="0" smtClean="0">
                <a:latin typeface="Andale Mono"/>
                <a:cs typeface="Andale Mono"/>
              </a:rPr>
              <a:t>    </a:t>
            </a:r>
            <a:r>
              <a:rPr lang="en-US" sz="3400" dirty="0" err="1" smtClean="0">
                <a:latin typeface="Andale Mono"/>
                <a:cs typeface="Andale Mono"/>
              </a:rPr>
              <a:t>dwc</a:t>
            </a:r>
            <a:r>
              <a:rPr lang="en-US" sz="3400" dirty="0" err="1">
                <a:latin typeface="Andale Mono"/>
                <a:cs typeface="Andale Mono"/>
              </a:rPr>
              <a:t>:measurementRemarks</a:t>
            </a:r>
            <a:r>
              <a:rPr lang="en-US" sz="3400" dirty="0">
                <a:latin typeface="Andale Mono"/>
                <a:cs typeface="Andale Mono"/>
              </a:rPr>
              <a:t> "Accuracy from significant </a:t>
            </a:r>
            <a:r>
              <a:rPr lang="en-US" sz="3400" dirty="0" err="1">
                <a:latin typeface="Andale Mono"/>
                <a:cs typeface="Andale Mono"/>
              </a:rPr>
              <a:t>digits."@en</a:t>
            </a:r>
            <a:r>
              <a:rPr lang="en-US" sz="3400" dirty="0">
                <a:latin typeface="Andale Mono"/>
                <a:cs typeface="Andale Mono"/>
              </a:rPr>
              <a:t>].</a:t>
            </a:r>
          </a:p>
        </p:txBody>
      </p:sp>
    </p:spTree>
    <p:extLst>
      <p:ext uri="{BB962C8B-B14F-4D97-AF65-F5344CB8AC3E}">
        <p14:creationId xmlns:p14="http://schemas.microsoft.com/office/powerpoint/2010/main" val="3681921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Unintended consequences of ID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its normative definition, each Darwin Core ID term is declared to be </a:t>
            </a:r>
            <a:r>
              <a:rPr lang="en-US" dirty="0" err="1"/>
              <a:t>rdfs:subPropertyOf</a:t>
            </a:r>
            <a:r>
              <a:rPr lang="en-US" dirty="0"/>
              <a:t> </a:t>
            </a:r>
            <a:r>
              <a:rPr lang="en-US" dirty="0" err="1"/>
              <a:t>dcterms:</a:t>
            </a:r>
            <a:r>
              <a:rPr lang="en-US" dirty="0" err="1" smtClean="0"/>
              <a:t>identifier</a:t>
            </a:r>
            <a:r>
              <a:rPr lang="en-US" dirty="0" smtClean="0"/>
              <a:t>.</a:t>
            </a:r>
          </a:p>
          <a:p>
            <a:r>
              <a:rPr lang="en-US" dirty="0"/>
              <a:t>In RDF, the purpose of a </a:t>
            </a:r>
            <a:r>
              <a:rPr lang="en-US" dirty="0" err="1"/>
              <a:t>subproperty</a:t>
            </a:r>
            <a:r>
              <a:rPr lang="en-US" dirty="0"/>
              <a:t> declaration is to allow a client with reasoning capability to infer a triple containing a broader (and presumably more well-known) </a:t>
            </a:r>
            <a:r>
              <a:rPr lang="en-US" dirty="0" smtClean="0"/>
              <a:t>property.</a:t>
            </a:r>
          </a:p>
          <a:p>
            <a:r>
              <a:rPr lang="en-US" dirty="0" smtClean="0"/>
              <a:t>(Applicable to RDF-serialization, less so to text-or XML-serialization).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235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DwC RDF Guide </a:t>
            </a:r>
            <a:r>
              <a:rPr lang="en-US" dirty="0" smtClean="0">
                <a:solidFill>
                  <a:srgbClr val="FFFF00"/>
                </a:solidFill>
              </a:rPr>
              <a:t>ID term </a:t>
            </a:r>
            <a:r>
              <a:rPr lang="en-US" dirty="0" smtClean="0"/>
              <a:t>example 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Example 23 : Turtle </a:t>
            </a:r>
            <a:r>
              <a:rPr lang="en-US" dirty="0"/>
              <a:t>(incorrect usage) </a:t>
            </a:r>
            <a:endParaRPr lang="en-US" dirty="0" smtClean="0"/>
          </a:p>
          <a:p>
            <a:pPr marL="0" indent="0">
              <a:buNone/>
            </a:pPr>
            <a:endParaRPr lang="en-US" sz="18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1800" dirty="0" smtClean="0">
                <a:latin typeface="Andale Mono"/>
                <a:cs typeface="Andale Mono"/>
              </a:rPr>
              <a:t>&lt;</a:t>
            </a:r>
            <a:r>
              <a:rPr lang="en-US" sz="1800" dirty="0">
                <a:latin typeface="Andale Mono"/>
                <a:cs typeface="Andale Mono"/>
              </a:rPr>
              <a:t>http://</a:t>
            </a:r>
            <a:r>
              <a:rPr lang="en-US" sz="1800" dirty="0" err="1">
                <a:latin typeface="Andale Mono"/>
                <a:cs typeface="Andale Mono"/>
              </a:rPr>
              <a:t>guid.mvz.org</a:t>
            </a:r>
            <a:r>
              <a:rPr lang="en-US" sz="1800" dirty="0">
                <a:latin typeface="Andale Mono"/>
                <a:cs typeface="Andale Mono"/>
              </a:rPr>
              <a:t>/identifications/23459&gt; </a:t>
            </a:r>
            <a:endParaRPr lang="en-US" sz="18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1800" dirty="0" smtClean="0">
                <a:latin typeface="Andale Mono"/>
                <a:cs typeface="Andale Mono"/>
              </a:rPr>
              <a:t>  a </a:t>
            </a:r>
            <a:r>
              <a:rPr lang="en-US" sz="1800" dirty="0" err="1">
                <a:latin typeface="Andale Mono"/>
                <a:cs typeface="Andale Mono"/>
              </a:rPr>
              <a:t>dwc:Identification</a:t>
            </a:r>
            <a:r>
              <a:rPr lang="en-US" sz="1800" dirty="0">
                <a:latin typeface="Andale Mono"/>
                <a:cs typeface="Andale Mono"/>
              </a:rPr>
              <a:t>; </a:t>
            </a:r>
            <a:r>
              <a:rPr lang="en-US" sz="1800" dirty="0" err="1">
                <a:latin typeface="Andale Mono"/>
                <a:cs typeface="Andale Mono"/>
              </a:rPr>
              <a:t>dwc:identifiedBy</a:t>
            </a:r>
            <a:r>
              <a:rPr lang="en-US" sz="1800" dirty="0">
                <a:latin typeface="Andale Mono"/>
                <a:cs typeface="Andale Mono"/>
              </a:rPr>
              <a:t> "Richard Sage"; </a:t>
            </a:r>
            <a:endParaRPr lang="en-US" sz="18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1800" dirty="0" smtClean="0">
                <a:latin typeface="Andale Mono"/>
                <a:cs typeface="Andale Mono"/>
              </a:rPr>
              <a:t>  </a:t>
            </a:r>
            <a:r>
              <a:rPr lang="en-US" sz="1800" dirty="0" err="1" smtClean="0">
                <a:latin typeface="Andale Mono"/>
                <a:cs typeface="Andale Mono"/>
              </a:rPr>
              <a:t>dwc</a:t>
            </a:r>
            <a:r>
              <a:rPr lang="en-US" sz="1800" dirty="0" err="1">
                <a:latin typeface="Andale Mono"/>
                <a:cs typeface="Andale Mono"/>
              </a:rPr>
              <a:t>:dateIdentified</a:t>
            </a:r>
            <a:r>
              <a:rPr lang="en-US" sz="1800" dirty="0">
                <a:latin typeface="Andale Mono"/>
                <a:cs typeface="Andale Mono"/>
              </a:rPr>
              <a:t> "2000"^^</a:t>
            </a:r>
            <a:r>
              <a:rPr lang="en-US" sz="1800" dirty="0" err="1">
                <a:latin typeface="Andale Mono"/>
                <a:cs typeface="Andale Mono"/>
              </a:rPr>
              <a:t>xsd:gYear</a:t>
            </a:r>
            <a:r>
              <a:rPr lang="en-US" sz="1800" dirty="0">
                <a:latin typeface="Andale Mono"/>
                <a:cs typeface="Andale Mono"/>
              </a:rPr>
              <a:t>; </a:t>
            </a:r>
            <a:endParaRPr lang="en-US" sz="18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1800" dirty="0" smtClean="0">
                <a:latin typeface="Andale Mono"/>
                <a:cs typeface="Andale Mono"/>
              </a:rPr>
              <a:t>  </a:t>
            </a:r>
            <a:r>
              <a:rPr lang="en-US" sz="1800" dirty="0" err="1" smtClean="0">
                <a:latin typeface="Andale Mono"/>
                <a:cs typeface="Andale Mono"/>
              </a:rPr>
              <a:t>dwc</a:t>
            </a:r>
            <a:r>
              <a:rPr lang="en-US" sz="1800" dirty="0" err="1">
                <a:latin typeface="Andale Mono"/>
                <a:cs typeface="Andale Mono"/>
              </a:rPr>
              <a:t>:taxonID</a:t>
            </a:r>
            <a:r>
              <a:rPr lang="en-US" sz="1800" dirty="0">
                <a:latin typeface="Andale Mono"/>
                <a:cs typeface="Andale Mono"/>
              </a:rPr>
              <a:t> "http://</a:t>
            </a:r>
            <a:r>
              <a:rPr lang="en-US" sz="1800" dirty="0" err="1">
                <a:latin typeface="Andale Mono"/>
                <a:cs typeface="Andale Mono"/>
              </a:rPr>
              <a:t>lsid.tdwg.org</a:t>
            </a:r>
            <a:r>
              <a:rPr lang="en-US" sz="1800" dirty="0">
                <a:latin typeface="Andale Mono"/>
                <a:cs typeface="Andale Mono"/>
              </a:rPr>
              <a:t>/urn:lsid:catalogueoflife.org:taxon:d79c11aa-29c1-102b-9a4a-00304854f820:col20120721"</a:t>
            </a:r>
            <a:r>
              <a:rPr lang="en-US" sz="1800" dirty="0" smtClean="0">
                <a:latin typeface="Andale Mono"/>
                <a:cs typeface="Andale Mono"/>
              </a:rPr>
              <a:t>.</a:t>
            </a:r>
          </a:p>
          <a:p>
            <a:pPr marL="0" indent="0">
              <a:buNone/>
            </a:pPr>
            <a:endParaRPr lang="en-US" sz="1800" dirty="0" smtClean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rgbClr val="FFFF00"/>
                </a:solidFill>
                <a:cs typeface="Andale Mono"/>
              </a:rPr>
              <a:t>possible incorrect inference:</a:t>
            </a:r>
          </a:p>
          <a:p>
            <a:pPr marL="0" indent="0">
              <a:buNone/>
            </a:pPr>
            <a:endParaRPr lang="en-US" sz="1800" dirty="0">
              <a:latin typeface="Andale Mono"/>
              <a:cs typeface="Andale Mono"/>
            </a:endParaRPr>
          </a:p>
          <a:p>
            <a:pPr marL="0" indent="0">
              <a:buNone/>
            </a:pPr>
            <a:r>
              <a:rPr lang="en-US" sz="1800" dirty="0" smtClean="0">
                <a:latin typeface="Andale Mono"/>
                <a:cs typeface="Andale Mono"/>
              </a:rPr>
              <a:t>  </a:t>
            </a:r>
            <a:r>
              <a:rPr lang="en-US" sz="1800" dirty="0" err="1" smtClean="0">
                <a:latin typeface="Andale Mono"/>
                <a:cs typeface="Andale Mono"/>
              </a:rPr>
              <a:t>dcterms:identifier</a:t>
            </a:r>
            <a:r>
              <a:rPr lang="en-US" sz="1800" dirty="0" smtClean="0">
                <a:latin typeface="Andale Mono"/>
                <a:cs typeface="Andale Mono"/>
              </a:rPr>
              <a:t> </a:t>
            </a:r>
            <a:r>
              <a:rPr lang="en-US" sz="1800" dirty="0">
                <a:latin typeface="Andale Mono"/>
                <a:cs typeface="Andale Mono"/>
              </a:rPr>
              <a:t>"http://</a:t>
            </a:r>
            <a:r>
              <a:rPr lang="en-US" sz="1800" dirty="0" err="1">
                <a:latin typeface="Andale Mono"/>
                <a:cs typeface="Andale Mono"/>
              </a:rPr>
              <a:t>lsid.tdwg.org</a:t>
            </a:r>
            <a:r>
              <a:rPr lang="en-US" sz="1800" dirty="0">
                <a:latin typeface="Andale Mono"/>
                <a:cs typeface="Andale Mono"/>
              </a:rPr>
              <a:t>/urn:lsid:catalogueoflife.org:taxon:d79c11aa-29c1-102b-9a4a-00304854f820:col20120721".</a:t>
            </a:r>
          </a:p>
          <a:p>
            <a:pPr marL="0" indent="0">
              <a:buNone/>
            </a:pPr>
            <a:endParaRPr lang="en-US" sz="2000" dirty="0">
              <a:latin typeface="Andale Mono"/>
              <a:cs typeface="Andale Mono"/>
            </a:endParaRPr>
          </a:p>
        </p:txBody>
      </p:sp>
      <p:sp>
        <p:nvSpPr>
          <p:cNvPr id="4" name="Curved Right Arrow 3"/>
          <p:cNvSpPr/>
          <p:nvPr/>
        </p:nvSpPr>
        <p:spPr>
          <a:xfrm>
            <a:off x="334946" y="3810212"/>
            <a:ext cx="502420" cy="2247048"/>
          </a:xfrm>
          <a:prstGeom prst="curved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846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5425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0854" y="1577870"/>
            <a:ext cx="9599246" cy="4968176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Use </a:t>
            </a:r>
            <a:r>
              <a:rPr lang="en-US" sz="4000" b="1" dirty="0" smtClean="0">
                <a:solidFill>
                  <a:srgbClr val="FFFF00"/>
                </a:solidFill>
              </a:rPr>
              <a:t>case </a:t>
            </a:r>
            <a:r>
              <a:rPr lang="en-US" sz="4000" b="1" dirty="0" smtClean="0"/>
              <a:t>: linking </a:t>
            </a:r>
            <a:r>
              <a:rPr lang="en-US" sz="4000" b="1" dirty="0"/>
              <a:t>between </a:t>
            </a:r>
            <a:r>
              <a:rPr lang="en-US" sz="4000" b="1" dirty="0" smtClean="0"/>
              <a:t>multiple archives</a:t>
            </a:r>
            <a:endParaRPr lang="en-US" sz="4000" b="1" dirty="0"/>
          </a:p>
          <a:p>
            <a:endParaRPr lang="en-US" sz="3600" dirty="0"/>
          </a:p>
          <a:p>
            <a:r>
              <a:rPr lang="en-US" sz="3600" u="sng" dirty="0" smtClean="0"/>
              <a:t>Joint collecting </a:t>
            </a:r>
            <a:r>
              <a:rPr lang="en-US" sz="3600" u="sng" dirty="0"/>
              <a:t>expeditions </a:t>
            </a:r>
            <a:r>
              <a:rPr lang="en-US" sz="3600" dirty="0" smtClean="0"/>
              <a:t>collecting </a:t>
            </a:r>
            <a:r>
              <a:rPr lang="en-US" sz="3600" dirty="0"/>
              <a:t>material that </a:t>
            </a:r>
            <a:r>
              <a:rPr lang="en-US" sz="3600" dirty="0" smtClean="0"/>
              <a:t>end up in</a:t>
            </a:r>
            <a:r>
              <a:rPr lang="en-US" sz="3600" dirty="0"/>
              <a:t> </a:t>
            </a:r>
            <a:r>
              <a:rPr lang="en-US" sz="3600" dirty="0" smtClean="0"/>
              <a:t>different </a:t>
            </a:r>
            <a:r>
              <a:rPr lang="en-US" sz="3600" dirty="0"/>
              <a:t>museums, herbaria, and genebanks.</a:t>
            </a:r>
          </a:p>
          <a:p>
            <a:endParaRPr lang="en-US" sz="3600" dirty="0"/>
          </a:p>
          <a:p>
            <a:pPr marL="410994"/>
            <a:r>
              <a:rPr lang="en-US" sz="3200" dirty="0" smtClean="0"/>
              <a:t>(</a:t>
            </a:r>
            <a:r>
              <a:rPr lang="en-US" sz="3200" dirty="0" smtClean="0">
                <a:solidFill>
                  <a:srgbClr val="FFFF00"/>
                </a:solidFill>
              </a:rPr>
              <a:t>1</a:t>
            </a:r>
            <a:r>
              <a:rPr lang="en-US" sz="3200" dirty="0" smtClean="0"/>
              <a:t>) </a:t>
            </a:r>
            <a:r>
              <a:rPr lang="en-US" sz="3200" dirty="0" smtClean="0">
                <a:solidFill>
                  <a:srgbClr val="FFFF00"/>
                </a:solidFill>
              </a:rPr>
              <a:t>Collecting </a:t>
            </a:r>
            <a:r>
              <a:rPr lang="en-US" sz="3200" dirty="0">
                <a:solidFill>
                  <a:srgbClr val="FFFF00"/>
                </a:solidFill>
              </a:rPr>
              <a:t>events </a:t>
            </a:r>
            <a:r>
              <a:rPr lang="en-US" sz="3200" dirty="0"/>
              <a:t>published in one </a:t>
            </a:r>
            <a:r>
              <a:rPr lang="en-US" sz="3200" dirty="0" smtClean="0"/>
              <a:t>DwC-archive</a:t>
            </a:r>
            <a:endParaRPr lang="en-US" sz="3200" dirty="0"/>
          </a:p>
          <a:p>
            <a:pPr marL="410994"/>
            <a:r>
              <a:rPr lang="en-US" sz="3200" dirty="0" smtClean="0"/>
              <a:t>(</a:t>
            </a:r>
            <a:r>
              <a:rPr lang="en-US" sz="3200" dirty="0" smtClean="0">
                <a:solidFill>
                  <a:srgbClr val="FFFF00"/>
                </a:solidFill>
              </a:rPr>
              <a:t>2</a:t>
            </a:r>
            <a:r>
              <a:rPr lang="en-US" sz="3200" dirty="0" smtClean="0"/>
              <a:t>) </a:t>
            </a:r>
            <a:r>
              <a:rPr lang="en-US" sz="3200" dirty="0" smtClean="0">
                <a:solidFill>
                  <a:srgbClr val="FFFF00"/>
                </a:solidFill>
              </a:rPr>
              <a:t>Collection specimens</a:t>
            </a:r>
            <a:r>
              <a:rPr lang="en-US" sz="3200" dirty="0" smtClean="0"/>
              <a:t> in </a:t>
            </a:r>
            <a:r>
              <a:rPr lang="en-US" sz="3200" dirty="0"/>
              <a:t>other </a:t>
            </a:r>
            <a:r>
              <a:rPr lang="en-US" sz="3200" dirty="0" smtClean="0"/>
              <a:t>DwC-archive(s)</a:t>
            </a:r>
            <a:endParaRPr lang="en-US" sz="3200" dirty="0"/>
          </a:p>
          <a:p>
            <a:pPr marL="410994"/>
            <a:r>
              <a:rPr lang="nb-NO" sz="3200" dirty="0" smtClean="0"/>
              <a:t>(</a:t>
            </a:r>
            <a:r>
              <a:rPr lang="nb-NO" sz="3200" dirty="0" smtClean="0">
                <a:solidFill>
                  <a:srgbClr val="FFFF00"/>
                </a:solidFill>
              </a:rPr>
              <a:t>3</a:t>
            </a:r>
            <a:r>
              <a:rPr lang="nb-NO" sz="3200" dirty="0" smtClean="0"/>
              <a:t>) </a:t>
            </a:r>
            <a:r>
              <a:rPr lang="mr-IN" sz="3200" i="1" dirty="0" smtClean="0"/>
              <a:t>…</a:t>
            </a:r>
            <a:r>
              <a:rPr lang="nb-NO" sz="3200" i="1" dirty="0" smtClean="0"/>
              <a:t> </a:t>
            </a:r>
            <a:r>
              <a:rPr lang="nb-NO" sz="3200" i="1" dirty="0"/>
              <a:t>a</a:t>
            </a:r>
            <a:r>
              <a:rPr lang="en-US" sz="3200" i="1" dirty="0" err="1"/>
              <a:t>nd</a:t>
            </a:r>
            <a:r>
              <a:rPr lang="en-US" sz="3200" i="1" dirty="0"/>
              <a:t> </a:t>
            </a:r>
            <a:r>
              <a:rPr lang="en-US" sz="3200" i="1" dirty="0">
                <a:solidFill>
                  <a:srgbClr val="FFFF00"/>
                </a:solidFill>
              </a:rPr>
              <a:t>experiments</a:t>
            </a:r>
            <a:r>
              <a:rPr lang="en-US" sz="3200" i="1" dirty="0"/>
              <a:t> in a </a:t>
            </a:r>
            <a:r>
              <a:rPr lang="en-US" sz="3200" i="1" dirty="0" smtClean="0"/>
              <a:t>third set of  DwC-archives</a:t>
            </a:r>
            <a:endParaRPr lang="en-US" sz="3200" i="1" dirty="0"/>
          </a:p>
        </p:txBody>
      </p:sp>
      <p:pic>
        <p:nvPicPr>
          <p:cNvPr id="3" name="Picture 2" descr="GBIF Norway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854" y="268976"/>
            <a:ext cx="3721340" cy="112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084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1133" y="165601"/>
            <a:ext cx="9961217" cy="920914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sz="3200" dirty="0"/>
              <a:t>Example of a joint, collaborative collection mission: </a:t>
            </a:r>
          </a:p>
          <a:p>
            <a:r>
              <a:rPr lang="en-US" dirty="0" smtClean="0"/>
              <a:t>same sampling event</a:t>
            </a:r>
            <a:r>
              <a:rPr lang="en-US" dirty="0"/>
              <a:t> </a:t>
            </a:r>
            <a:r>
              <a:rPr lang="mr-IN" dirty="0" smtClean="0"/>
              <a:t>–</a:t>
            </a:r>
            <a:r>
              <a:rPr lang="en-US" dirty="0" smtClean="0"/>
              <a:t> but specimens </a:t>
            </a:r>
            <a:r>
              <a:rPr lang="en-US" dirty="0"/>
              <a:t>sent to to different museum collections</a:t>
            </a:r>
          </a:p>
        </p:txBody>
      </p:sp>
      <p:pic>
        <p:nvPicPr>
          <p:cNvPr id="3" name="Picture 2" descr="norway-outline-map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6211" y="1078681"/>
            <a:ext cx="6338763" cy="6470437"/>
          </a:xfrm>
          <a:prstGeom prst="rect">
            <a:avLst/>
          </a:prstGeom>
        </p:spPr>
      </p:pic>
      <p:pic>
        <p:nvPicPr>
          <p:cNvPr id="4" name="Picture 3" descr="photo.png">
            <a:hlinkClick r:id="rId4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5597" y="6424705"/>
            <a:ext cx="771957" cy="728274"/>
          </a:xfrm>
          <a:prstGeom prst="rect">
            <a:avLst/>
          </a:prstGeom>
        </p:spPr>
      </p:pic>
      <p:pic>
        <p:nvPicPr>
          <p:cNvPr id="5" name="Picture 4" descr="rv-gm-dannevig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145" y="4318308"/>
            <a:ext cx="1930841" cy="2270247"/>
          </a:xfrm>
          <a:prstGeom prst="rect">
            <a:avLst/>
          </a:prstGeom>
        </p:spPr>
      </p:pic>
      <p:pic>
        <p:nvPicPr>
          <p:cNvPr id="7" name="Picture 6" descr="1953-christensen-field-diary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370" y="2730509"/>
            <a:ext cx="2520887" cy="1545854"/>
          </a:xfrm>
          <a:prstGeom prst="rect">
            <a:avLst/>
          </a:prstGeom>
        </p:spPr>
      </p:pic>
      <p:pic>
        <p:nvPicPr>
          <p:cNvPr id="10" name="Picture 9" descr="tile-marinebenthos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0575" y="4915853"/>
            <a:ext cx="1083709" cy="1022385"/>
          </a:xfrm>
          <a:prstGeom prst="rect">
            <a:avLst/>
          </a:prstGeom>
        </p:spPr>
      </p:pic>
      <p:pic>
        <p:nvPicPr>
          <p:cNvPr id="11" name="Picture 10" descr="flea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3193" y="6005781"/>
            <a:ext cx="1417941" cy="855507"/>
          </a:xfrm>
          <a:prstGeom prst="rect">
            <a:avLst/>
          </a:prstGeom>
        </p:spPr>
      </p:pic>
      <p:pic>
        <p:nvPicPr>
          <p:cNvPr id="12" name="Picture 11" descr="Cyprines.pn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2430" y="3238819"/>
            <a:ext cx="1955872" cy="1037544"/>
          </a:xfrm>
          <a:prstGeom prst="rect">
            <a:avLst/>
          </a:prstGeom>
        </p:spPr>
      </p:pic>
      <p:pic>
        <p:nvPicPr>
          <p:cNvPr id="13" name="Picture 12" descr="13865924_300x300.png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8488" y="5560395"/>
            <a:ext cx="869226" cy="841338"/>
          </a:xfrm>
          <a:prstGeom prst="rect">
            <a:avLst/>
          </a:prstGeom>
        </p:spPr>
      </p:pic>
      <p:pic>
        <p:nvPicPr>
          <p:cNvPr id="16" name="Picture 15" descr="NTNU_logo.png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6822" y="4551714"/>
            <a:ext cx="770793" cy="775198"/>
          </a:xfrm>
          <a:prstGeom prst="rect">
            <a:avLst/>
          </a:prstGeom>
        </p:spPr>
      </p:pic>
      <p:pic>
        <p:nvPicPr>
          <p:cNvPr id="17" name="Picture 16" descr="UiTLogoEngelsk.jp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6479" y="1287332"/>
            <a:ext cx="727421" cy="686259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>
          <a:xfrm flipV="1">
            <a:off x="4759401" y="1777272"/>
            <a:ext cx="3138316" cy="1641975"/>
          </a:xfrm>
          <a:prstGeom prst="straightConnector1">
            <a:avLst/>
          </a:prstGeom>
          <a:ln w="44450"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206686" y="4778706"/>
            <a:ext cx="1581028" cy="109136"/>
          </a:xfrm>
          <a:prstGeom prst="straightConnector1">
            <a:avLst/>
          </a:prstGeom>
          <a:ln w="44450"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464284" y="5628343"/>
            <a:ext cx="1512421" cy="309895"/>
          </a:xfrm>
          <a:prstGeom prst="straightConnector1">
            <a:avLst/>
          </a:prstGeom>
          <a:ln w="44450"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1" idx="3"/>
            <a:endCxn id="4" idx="1"/>
          </p:cNvCxnSpPr>
          <p:nvPr/>
        </p:nvCxnSpPr>
        <p:spPr>
          <a:xfrm>
            <a:off x="3351134" y="6433536"/>
            <a:ext cx="2604464" cy="355307"/>
          </a:xfrm>
          <a:prstGeom prst="straightConnector1">
            <a:avLst/>
          </a:prstGeom>
          <a:ln w="44450"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178144" y="2011110"/>
            <a:ext cx="3850029" cy="597749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1600" dirty="0"/>
              <a:t>Dannevig collections (280 collecting events)</a:t>
            </a:r>
          </a:p>
          <a:p>
            <a:r>
              <a:rPr lang="en-US" sz="1600" dirty="0"/>
              <a:t>http://doi.org/10.15468/hwvr0m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728920" y="4516382"/>
            <a:ext cx="2631546" cy="2906073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1400" dirty="0" err="1"/>
              <a:t>UiT</a:t>
            </a:r>
            <a:r>
              <a:rPr lang="en-US" sz="1400" dirty="0"/>
              <a:t> : Arthropod collection</a:t>
            </a:r>
          </a:p>
          <a:p>
            <a:r>
              <a:rPr lang="en-US" sz="1400" dirty="0"/>
              <a:t>http://</a:t>
            </a:r>
            <a:r>
              <a:rPr lang="en-US" sz="1400" dirty="0" err="1"/>
              <a:t>doi.org</a:t>
            </a:r>
            <a:r>
              <a:rPr lang="en-US" sz="1400" dirty="0"/>
              <a:t>/10.15468/</a:t>
            </a:r>
            <a:r>
              <a:rPr lang="en-US" sz="1400" dirty="0" err="1"/>
              <a:t>vjkvxg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NTNU :  Algae herbarium</a:t>
            </a:r>
          </a:p>
          <a:p>
            <a:r>
              <a:rPr lang="en-US" sz="1400" dirty="0"/>
              <a:t>https://</a:t>
            </a:r>
            <a:r>
              <a:rPr lang="en-US" sz="1400" dirty="0" err="1"/>
              <a:t>doi.org</a:t>
            </a:r>
            <a:r>
              <a:rPr lang="en-US" sz="1400" dirty="0"/>
              <a:t>/10.15468/</a:t>
            </a:r>
            <a:r>
              <a:rPr lang="en-US" sz="1400" dirty="0" err="1"/>
              <a:t>elzhsu</a:t>
            </a:r>
            <a:endParaRPr lang="en-US" sz="1400" dirty="0"/>
          </a:p>
          <a:p>
            <a:endParaRPr lang="en-US" sz="1400" b="1" dirty="0"/>
          </a:p>
          <a:p>
            <a:r>
              <a:rPr lang="en-US" sz="1400" dirty="0"/>
              <a:t>UiB : </a:t>
            </a:r>
            <a:r>
              <a:rPr lang="en-US" sz="1400" dirty="0" err="1"/>
              <a:t>Cephalaspidean</a:t>
            </a:r>
            <a:r>
              <a:rPr lang="en-US" sz="1400" dirty="0"/>
              <a:t> Gastropods</a:t>
            </a:r>
          </a:p>
          <a:p>
            <a:r>
              <a:rPr lang="en-US" sz="1400" dirty="0"/>
              <a:t>http://</a:t>
            </a:r>
            <a:r>
              <a:rPr lang="en-US" sz="1400" dirty="0" err="1"/>
              <a:t>doi.org</a:t>
            </a:r>
            <a:r>
              <a:rPr lang="en-US" sz="1400" dirty="0"/>
              <a:t>/10.15468/</a:t>
            </a:r>
            <a:r>
              <a:rPr lang="en-US" sz="1400" dirty="0" err="1"/>
              <a:t>sbomfu</a:t>
            </a:r>
            <a:endParaRPr lang="en-US" sz="1400" dirty="0"/>
          </a:p>
          <a:p>
            <a:endParaRPr lang="en-US" sz="1400" b="1" dirty="0"/>
          </a:p>
          <a:p>
            <a:r>
              <a:rPr lang="en-US" sz="1400" b="1" dirty="0"/>
              <a:t>UiO </a:t>
            </a:r>
            <a:r>
              <a:rPr lang="en-US" sz="1400" dirty="0"/>
              <a:t>: Dannevig- and </a:t>
            </a:r>
            <a:r>
              <a:rPr lang="en-US" sz="1400" dirty="0" err="1"/>
              <a:t>Drobak</a:t>
            </a:r>
            <a:r>
              <a:rPr lang="en-US" sz="1400" dirty="0"/>
              <a:t>-</a:t>
            </a:r>
          </a:p>
          <a:p>
            <a:r>
              <a:rPr lang="en-US" sz="1400" dirty="0"/>
              <a:t>collections Polychaeta</a:t>
            </a:r>
          </a:p>
          <a:p>
            <a:r>
              <a:rPr lang="en-US" sz="1400" dirty="0"/>
              <a:t>https://doi.org/10.15468/y6cctp</a:t>
            </a:r>
          </a:p>
          <a:p>
            <a:endParaRPr lang="en-US" sz="1400" dirty="0"/>
          </a:p>
        </p:txBody>
      </p:sp>
      <p:sp>
        <p:nvSpPr>
          <p:cNvPr id="23" name="Rectangle 22"/>
          <p:cNvSpPr/>
          <p:nvPr/>
        </p:nvSpPr>
        <p:spPr>
          <a:xfrm>
            <a:off x="7728921" y="3477825"/>
            <a:ext cx="2356731" cy="843970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</a:rPr>
              <a:t>Material from the same expedition </a:t>
            </a:r>
            <a:r>
              <a:rPr lang="mr-IN" sz="1600" dirty="0">
                <a:solidFill>
                  <a:srgbClr val="FFFF00"/>
                </a:solidFill>
              </a:rPr>
              <a:t>–</a:t>
            </a:r>
            <a:r>
              <a:rPr lang="nb-NO" sz="1600" dirty="0">
                <a:solidFill>
                  <a:srgbClr val="FFFF00"/>
                </a:solidFill>
              </a:rPr>
              <a:t>&gt;</a:t>
            </a:r>
            <a:r>
              <a:rPr lang="en-US" sz="1600" dirty="0">
                <a:solidFill>
                  <a:srgbClr val="FFFF00"/>
                </a:solidFill>
              </a:rPr>
              <a:t> 4 herbaria, and 4 datasets (DwC-A).</a:t>
            </a:r>
          </a:p>
        </p:txBody>
      </p:sp>
      <p:pic>
        <p:nvPicPr>
          <p:cNvPr id="9" name="Picture 8" descr="khaitov.pn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2430" y="4098600"/>
            <a:ext cx="1164892" cy="109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187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3473" y="1243675"/>
            <a:ext cx="7726002" cy="4829677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5500" dirty="0"/>
              <a:t>Proposing a new use case: </a:t>
            </a:r>
          </a:p>
          <a:p>
            <a:endParaRPr lang="en-US" sz="3600" dirty="0"/>
          </a:p>
          <a:p>
            <a:r>
              <a:rPr lang="en-US" sz="3600" b="1" u="sng" dirty="0" smtClean="0">
                <a:solidFill>
                  <a:srgbClr val="FFFF00"/>
                </a:solidFill>
              </a:rPr>
              <a:t>Measurement events</a:t>
            </a:r>
            <a:r>
              <a:rPr lang="en-US" sz="3600" dirty="0" smtClean="0">
                <a:solidFill>
                  <a:srgbClr val="FFFF00"/>
                </a:solidFill>
              </a:rPr>
              <a:t> as </a:t>
            </a:r>
            <a:r>
              <a:rPr lang="en-US" sz="3600" dirty="0" err="1" smtClean="0">
                <a:solidFill>
                  <a:srgbClr val="FFFF00"/>
                </a:solidFill>
              </a:rPr>
              <a:t>dwc:Event</a:t>
            </a:r>
            <a:endParaRPr lang="en-US" sz="3600" dirty="0">
              <a:solidFill>
                <a:srgbClr val="FFFF00"/>
              </a:solidFill>
            </a:endParaRPr>
          </a:p>
          <a:p>
            <a:endParaRPr lang="en-US" sz="3600" dirty="0"/>
          </a:p>
          <a:p>
            <a:r>
              <a:rPr lang="en-US" sz="3600" dirty="0"/>
              <a:t>Experiments with living specimens </a:t>
            </a:r>
          </a:p>
          <a:p>
            <a:r>
              <a:rPr lang="en-US" sz="3600" dirty="0"/>
              <a:t>at a location and date that is </a:t>
            </a:r>
          </a:p>
          <a:p>
            <a:r>
              <a:rPr lang="en-US" sz="3600" dirty="0"/>
              <a:t>different from the </a:t>
            </a:r>
            <a:r>
              <a:rPr lang="en-US" sz="3600" b="1" u="sng" dirty="0"/>
              <a:t>collecting event</a:t>
            </a:r>
            <a:r>
              <a:rPr lang="en-US" sz="3600" dirty="0"/>
              <a:t>.</a:t>
            </a:r>
          </a:p>
          <a:p>
            <a:endParaRPr lang="en-US" sz="3600" dirty="0"/>
          </a:p>
        </p:txBody>
      </p:sp>
      <p:pic>
        <p:nvPicPr>
          <p:cNvPr id="3" name="Picture 2" descr="Screen Shot 2017-05-12 at 13.52.25 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7573" y="2596312"/>
            <a:ext cx="3032848" cy="419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684050"/>
      </p:ext>
    </p:extLst>
  </p:cSld>
  <p:clrMapOvr>
    <a:masterClrMapping/>
  </p:clrMapOvr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5879</TotalTime>
  <Words>2149</Words>
  <Application>Microsoft Macintosh PowerPoint</Application>
  <PresentationFormat>Custom</PresentationFormat>
  <Paragraphs>191</Paragraphs>
  <Slides>20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Black</vt:lpstr>
      <vt:lpstr>PowerPoint Presentation</vt:lpstr>
      <vt:lpstr>Event core and measurements</vt:lpstr>
      <vt:lpstr>DwC archive – application schema</vt:lpstr>
      <vt:lpstr>PowerPoint Presentation</vt:lpstr>
      <vt:lpstr>Integrated Publishing Toolkit  Star Schema (DwC-archive)</vt:lpstr>
      <vt:lpstr>PowerPoint Presentation</vt:lpstr>
      <vt:lpstr>PowerPoint Presentation</vt:lpstr>
      <vt:lpstr>PowerPoint Presentation</vt:lpstr>
      <vt:lpstr>PowerPoint Presentation</vt:lpstr>
      <vt:lpstr>dwciri: namespace</vt:lpstr>
      <vt:lpstr>dwciri: and dwc: terms</vt:lpstr>
      <vt:lpstr>PowerPoint Presentation</vt:lpstr>
      <vt:lpstr>Linking MoF instances to resources</vt:lpstr>
      <vt:lpstr>DwC RDF Guide MoF example 31</vt:lpstr>
      <vt:lpstr>Unintended consequences of ID terms</vt:lpstr>
      <vt:lpstr>DwC RDF Guide ID term example 23</vt:lpstr>
      <vt:lpstr>PowerPoint Presentation</vt:lpstr>
      <vt:lpstr>PowerPoint Presentation</vt:lpstr>
      <vt:lpstr>PowerPoint Presentation</vt:lpstr>
      <vt:lpstr>PowerPoint Presentation</vt:lpstr>
    </vt:vector>
  </TitlesOfParts>
  <Company>UNESCO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OBIS-ENV-DATA</dc:title>
  <dc:creator>Ward Appeltans</dc:creator>
  <cp:lastModifiedBy>Dag Endresen</cp:lastModifiedBy>
  <cp:revision>228</cp:revision>
  <cp:lastPrinted>2017-05-12T13:01:56Z</cp:lastPrinted>
  <dcterms:created xsi:type="dcterms:W3CDTF">2015-10-27T11:51:12Z</dcterms:created>
  <dcterms:modified xsi:type="dcterms:W3CDTF">2018-01-16T08:11:28Z</dcterms:modified>
</cp:coreProperties>
</file>