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sldIdLst>
    <p:sldId id="313" r:id="rId2"/>
    <p:sldId id="348" r:id="rId3"/>
    <p:sldId id="344" r:id="rId4"/>
    <p:sldId id="345" r:id="rId5"/>
    <p:sldId id="346" r:id="rId6"/>
    <p:sldId id="343" r:id="rId7"/>
    <p:sldId id="314" r:id="rId8"/>
    <p:sldId id="328" r:id="rId9"/>
    <p:sldId id="269" r:id="rId10"/>
    <p:sldId id="259" r:id="rId11"/>
    <p:sldId id="329" r:id="rId12"/>
    <p:sldId id="317" r:id="rId13"/>
    <p:sldId id="332" r:id="rId14"/>
    <p:sldId id="333" r:id="rId15"/>
    <p:sldId id="312" r:id="rId16"/>
    <p:sldId id="334" r:id="rId17"/>
    <p:sldId id="335" r:id="rId18"/>
    <p:sldId id="336" r:id="rId19"/>
    <p:sldId id="342" r:id="rId20"/>
    <p:sldId id="341" r:id="rId21"/>
    <p:sldId id="338" r:id="rId22"/>
    <p:sldId id="337" r:id="rId23"/>
    <p:sldId id="340" r:id="rId24"/>
    <p:sldId id="311" r:id="rId25"/>
    <p:sldId id="325" r:id="rId26"/>
    <p:sldId id="315" r:id="rId27"/>
    <p:sldId id="347" r:id="rId28"/>
    <p:sldId id="331" r:id="rId29"/>
  </p:sldIdLst>
  <p:sldSz cx="10688638" cy="7562850"/>
  <p:notesSz cx="6858000" cy="9144000"/>
  <p:defaultTextStyle>
    <a:defPPr>
      <a:defRPr lang="en-US"/>
    </a:defPPr>
    <a:lvl1pPr marL="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66CCFF"/>
    <a:srgbClr val="54B3F5"/>
    <a:srgbClr val="408000"/>
    <a:srgbClr val="008000"/>
    <a:srgbClr val="FFC8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 autoAdjust="0"/>
    <p:restoredTop sz="89934" autoAdjust="0"/>
  </p:normalViewPr>
  <p:slideViewPr>
    <p:cSldViewPr snapToGrid="0" snapToObjects="1">
      <p:cViewPr varScale="1">
        <p:scale>
          <a:sx n="83" d="100"/>
          <a:sy n="83" d="100"/>
        </p:scale>
        <p:origin x="-616" y="-104"/>
      </p:cViewPr>
      <p:guideLst>
        <p:guide orient="horz" pos="2382"/>
        <p:guide pos="3367"/>
      </p:guideLst>
    </p:cSldViewPr>
  </p:slideViewPr>
  <p:outlineViewPr>
    <p:cViewPr>
      <p:scale>
        <a:sx n="33" d="100"/>
        <a:sy n="33" d="100"/>
      </p:scale>
      <p:origin x="0" y="22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0ADBF-0B25-C741-BA3E-D620D2B35452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9363" y="1143000"/>
            <a:ext cx="43592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21A15-F31F-534E-881C-4389A23FF6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902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104287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Relationship Id="rId3" Type="http://schemas.openxmlformats.org/officeDocument/2006/relationships/hyperlink" Target="http://www.genesys-pgr.org/" TargetMode="Externa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gn.websites.wur.nl/pgr/epgris3/docs/activities/2-05/Inclusion%20of%20C&amp;E%20data.pdf" TargetMode="External"/><Relationship Id="rId4" Type="http://schemas.openxmlformats.org/officeDocument/2006/relationships/hyperlink" Target="http://cgn.websites.wur.nl/pgr/epgris3/EPGRIS3%2020090507workshop.ht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dwg.org/proceedings/article/view/464" TargetMode="External"/><Relationship Id="rId4" Type="http://schemas.openxmlformats.org/officeDocument/2006/relationships/hyperlink" Target="https://journals.ku.edu/index.php/jbi/article/view/4095" TargetMode="External"/><Relationship Id="rId5" Type="http://schemas.openxmlformats.org/officeDocument/2006/relationships/hyperlink" Target="https://doi.org/10.17161/bi.v8i1.4095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dwg.org/proceedings/article/view/464" TargetMode="External"/><Relationship Id="rId4" Type="http://schemas.openxmlformats.org/officeDocument/2006/relationships/hyperlink" Target="https://journals.ku.edu/index.php/jbi/article/view/4095" TargetMode="External"/><Relationship Id="rId5" Type="http://schemas.openxmlformats.org/officeDocument/2006/relationships/hyperlink" Target="https://doi.org/10.17161/bi.v8i1.4095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Event core for measurement or fact,</a:t>
            </a:r>
            <a:r>
              <a:rPr lang="en-US" baseline="0" dirty="0" smtClean="0"/>
              <a:t> OBIS/GBIF Meeting, </a:t>
            </a:r>
            <a:r>
              <a:rPr lang="en-US" baseline="0" dirty="0" err="1" smtClean="0"/>
              <a:t>Belspo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Brussel</a:t>
            </a:r>
            <a:r>
              <a:rPr lang="en-US" baseline="0" dirty="0" smtClean="0"/>
              <a:t>, </a:t>
            </a:r>
            <a:r>
              <a:rPr lang="en-US" baseline="0" smtClean="0"/>
              <a:t>January 2018</a:t>
            </a:r>
            <a:endParaRPr lang="en-US" dirty="0" smtClean="0"/>
          </a:p>
          <a:p>
            <a:r>
              <a:rPr lang="en-US" dirty="0" smtClean="0"/>
              <a:t>Illustration image CC-BY Dag Endresen, http://</a:t>
            </a:r>
            <a:r>
              <a:rPr lang="en-US" dirty="0" err="1" smtClean="0"/>
              <a:t>sesto.nordgen.org</a:t>
            </a:r>
            <a:r>
              <a:rPr lang="en-US" dirty="0" smtClean="0"/>
              <a:t>/</a:t>
            </a:r>
            <a:r>
              <a:rPr lang="en-US" dirty="0" err="1" smtClean="0"/>
              <a:t>sesto</a:t>
            </a:r>
            <a:r>
              <a:rPr lang="en-US" dirty="0" smtClean="0"/>
              <a:t>/</a:t>
            </a:r>
            <a:r>
              <a:rPr lang="en-US" dirty="0" err="1" smtClean="0"/>
              <a:t>index.php?scp</a:t>
            </a:r>
            <a:r>
              <a:rPr lang="en-US" dirty="0" smtClean="0"/>
              <a:t>=</a:t>
            </a:r>
            <a:r>
              <a:rPr lang="en-US" dirty="0" err="1" smtClean="0"/>
              <a:t>ngb&amp;thm</a:t>
            </a:r>
            <a:r>
              <a:rPr lang="en-US" dirty="0" smtClean="0"/>
              <a:t>=</a:t>
            </a:r>
            <a:r>
              <a:rPr lang="en-US" dirty="0" err="1" smtClean="0"/>
              <a:t>pictures&amp;mod</a:t>
            </a:r>
            <a:r>
              <a:rPr lang="en-US" dirty="0" smtClean="0"/>
              <a:t>=</a:t>
            </a:r>
            <a:r>
              <a:rPr lang="en-US" dirty="0" err="1" smtClean="0"/>
              <a:t>det&amp;id</a:t>
            </a:r>
            <a:r>
              <a:rPr lang="en-US" dirty="0" smtClean="0"/>
              <a:t>=003844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012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Genetic resources from the wild relatives of the cultivated plants contributes the raw material required for domesticated</a:t>
            </a:r>
            <a:r>
              <a:rPr lang="en-US" baseline="0" dirty="0" smtClean="0"/>
              <a:t> forms and the </a:t>
            </a:r>
            <a:r>
              <a:rPr lang="en-US" dirty="0" smtClean="0"/>
              <a:t>further</a:t>
            </a:r>
            <a:r>
              <a:rPr lang="en-US" baseline="0" dirty="0" smtClean="0"/>
              <a:t> </a:t>
            </a:r>
            <a:r>
              <a:rPr lang="en-US" dirty="0" smtClean="0"/>
              <a:t>development of these food crops. Genebanks preserve</a:t>
            </a:r>
            <a:r>
              <a:rPr lang="en-US" baseline="0" dirty="0" smtClean="0"/>
              <a:t> and provides plant genetic resources for utilization by plant breeders and other bona fide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EAA6F6-35D0-ED4D-9BB3-028D5745D0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06475" y="685800"/>
            <a:ext cx="48450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than 7.4 million genebank accessions;</a:t>
            </a:r>
            <a:r>
              <a:rPr lang="en-US" baseline="0" dirty="0" smtClean="0"/>
              <a:t> and</a:t>
            </a:r>
            <a:r>
              <a:rPr lang="en-US" dirty="0" smtClean="0"/>
              <a:t> more than 1400 genebanks</a:t>
            </a:r>
            <a:r>
              <a:rPr lang="en-US" baseline="0" dirty="0" smtClean="0"/>
              <a:t> -</a:t>
            </a:r>
            <a:r>
              <a:rPr lang="en-US" dirty="0" smtClean="0"/>
              <a:t> including approximately 140 large genebanks each holding more than 10.000 accessions: Second Report on the State</a:t>
            </a:r>
            <a:r>
              <a:rPr lang="en-US" baseline="0" dirty="0" smtClean="0"/>
              <a:t> of the World’s Plant Genetic Resources for Food and Agriculture (2010) Food and Agriculture Organization of the United Nations (FAO).</a:t>
            </a:r>
          </a:p>
          <a:p>
            <a:r>
              <a:rPr lang="en-US" baseline="0" dirty="0" smtClean="0"/>
              <a:t>Map of genebanks: http://apps3.fao.org/</a:t>
            </a:r>
            <a:r>
              <a:rPr lang="en-US" baseline="0" dirty="0" err="1" smtClean="0"/>
              <a:t>wiews</a:t>
            </a:r>
            <a:r>
              <a:rPr lang="en-US" baseline="0" dirty="0" smtClean="0"/>
              <a:t>/</a:t>
            </a:r>
            <a:r>
              <a:rPr lang="en-US" baseline="0" dirty="0" err="1" smtClean="0"/>
              <a:t>wiews.jsp</a:t>
            </a:r>
            <a:r>
              <a:rPr lang="en-US" baseline="0" dirty="0" smtClean="0"/>
              <a:t>, http://apps3.fao.org/</a:t>
            </a:r>
            <a:r>
              <a:rPr lang="en-US" baseline="0" dirty="0" err="1" smtClean="0"/>
              <a:t>wiews</a:t>
            </a:r>
            <a:r>
              <a:rPr lang="en-US" baseline="0" dirty="0" smtClean="0"/>
              <a:t>/</a:t>
            </a:r>
            <a:r>
              <a:rPr lang="en-US" baseline="0" dirty="0" err="1" smtClean="0"/>
              <a:t>img</a:t>
            </a:r>
            <a:r>
              <a:rPr lang="en-US" baseline="0" dirty="0" smtClean="0"/>
              <a:t>/</a:t>
            </a:r>
            <a:r>
              <a:rPr lang="en-US" baseline="0" dirty="0" err="1" smtClean="0"/>
              <a:t>gbanksall.jpg</a:t>
            </a:r>
            <a:r>
              <a:rPr lang="en-US" baseline="0" dirty="0" smtClean="0"/>
              <a:t>, http://apps3.fao.org/</a:t>
            </a:r>
            <a:r>
              <a:rPr lang="en-US" baseline="0" dirty="0" err="1" smtClean="0"/>
              <a:t>wiews</a:t>
            </a:r>
            <a:r>
              <a:rPr lang="en-US" baseline="0" dirty="0" smtClean="0"/>
              <a:t>/</a:t>
            </a:r>
            <a:r>
              <a:rPr lang="en-US" baseline="0" dirty="0" err="1" smtClean="0"/>
              <a:t>img</a:t>
            </a:r>
            <a:r>
              <a:rPr lang="en-US" baseline="0" dirty="0" smtClean="0"/>
              <a:t>/gbanks130.jpg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35CD9-104A-884E-BC52-5CC6FF5D56A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Gaisberger</a:t>
            </a:r>
            <a:r>
              <a:rPr lang="en-US" dirty="0" smtClean="0"/>
              <a:t> H, Endresen D (2017). Bioversity Collecting Mission Database. Version 1.8. Bioversity International. Occurrence Dataset https://</a:t>
            </a:r>
            <a:r>
              <a:rPr lang="en-US" dirty="0" err="1" smtClean="0"/>
              <a:t>doi.org</a:t>
            </a:r>
            <a:r>
              <a:rPr lang="en-US" dirty="0" smtClean="0"/>
              <a:t>/10.15468/ulk1iz accessed via GBIF.org on 2017-11-15.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35CD9-104A-884E-BC52-5CC6FF5D56A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453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Global </a:t>
            </a:r>
            <a:r>
              <a:rPr lang="en-US" baseline="0" dirty="0" smtClean="0"/>
              <a:t>Crop Wild Relative Occurrence Database</a:t>
            </a:r>
          </a:p>
          <a:p>
            <a:r>
              <a:rPr lang="en-US" dirty="0" smtClean="0"/>
              <a:t>http://</a:t>
            </a:r>
            <a:r>
              <a:rPr lang="en-US" dirty="0" err="1" smtClean="0"/>
              <a:t>www.cwrdiversity.org</a:t>
            </a:r>
            <a:r>
              <a:rPr lang="en-US" dirty="0" smtClean="0"/>
              <a:t>/checklist/</a:t>
            </a:r>
            <a:r>
              <a:rPr lang="en-US" dirty="0" err="1" smtClean="0"/>
              <a:t>cwr-occurrences.php</a:t>
            </a:r>
            <a:endParaRPr lang="en-US" dirty="0" smtClean="0"/>
          </a:p>
          <a:p>
            <a:r>
              <a:rPr lang="en-US" dirty="0" smtClean="0"/>
              <a:t>https://</a:t>
            </a:r>
            <a:r>
              <a:rPr lang="en-US" dirty="0" err="1" smtClean="0"/>
              <a:t>doi.org</a:t>
            </a:r>
            <a:r>
              <a:rPr lang="en-US" dirty="0" smtClean="0"/>
              <a:t>/10.15468/</a:t>
            </a:r>
            <a:r>
              <a:rPr lang="en-US" dirty="0" err="1" smtClean="0"/>
              <a:t>jyrthk</a:t>
            </a:r>
            <a:endParaRPr lang="en-US" dirty="0" smtClean="0"/>
          </a:p>
          <a:p>
            <a:r>
              <a:rPr lang="en-US" dirty="0" smtClean="0"/>
              <a:t>http://www.gbif.org/dataset/07044577-bd82-4089-9f3a-f4a9d2170b2e/activity</a:t>
            </a:r>
          </a:p>
          <a:p>
            <a:r>
              <a:rPr lang="en-US" dirty="0" smtClean="0"/>
              <a:t>--</a:t>
            </a:r>
          </a:p>
          <a:p>
            <a:r>
              <a:rPr lang="en-US" dirty="0" smtClean="0"/>
              <a:t>Vincent H, Wiersema J, Kell S, Fielder H, </a:t>
            </a:r>
            <a:r>
              <a:rPr lang="en-US" dirty="0" err="1" smtClean="0"/>
              <a:t>Dobbie</a:t>
            </a:r>
            <a:r>
              <a:rPr lang="en-US" dirty="0" smtClean="0"/>
              <a:t> S, Castañeda-Álvarez NP, Guarino L, Eastwood R, Leon B, and Maxted N (2013). A prioritized crop wild relative inventory to help underpin global food security. Biological Conservation 167: 265–275. doi:10.1016/j.biocon.2013.08.011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0329C-91F7-CD43-B485-EB526DB269D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6049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56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>
                <a:latin typeface="Calibri" charset="0"/>
              </a:rPr>
              <a:t>GeneSys,</a:t>
            </a:r>
            <a:r>
              <a:rPr lang="en-US" sz="1400" baseline="0" dirty="0" smtClean="0">
                <a:latin typeface="Calibri" charset="0"/>
              </a:rPr>
              <a:t> s</a:t>
            </a:r>
            <a:r>
              <a:rPr lang="en-US" sz="1400" dirty="0" smtClean="0">
                <a:latin typeface="Calibri" charset="0"/>
              </a:rPr>
              <a:t>tatus January 2018: 3,615,441 accessions : 435 institutes, </a:t>
            </a:r>
            <a:r>
              <a:rPr lang="en-US" sz="1400" u="sng" dirty="0" smtClean="0">
                <a:latin typeface="Calibri" charset="0"/>
                <a:hlinkClick r:id="rId3"/>
              </a:rPr>
              <a:t>http://www.genesys-pgr.org/</a:t>
            </a:r>
            <a:r>
              <a:rPr lang="en-US" sz="1400" dirty="0" smtClean="0">
                <a:latin typeface="Calibri" charset="0"/>
              </a:rPr>
              <a:t> </a:t>
            </a:r>
          </a:p>
          <a:p>
            <a:pPr marL="0" marR="0" indent="0" algn="l" defTabSz="4556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>
                <a:latin typeface="Calibri" charset="0"/>
              </a:rPr>
              <a:t>GeneSys,</a:t>
            </a:r>
            <a:r>
              <a:rPr lang="en-US" sz="1400" baseline="0" dirty="0" smtClean="0">
                <a:latin typeface="Calibri" charset="0"/>
              </a:rPr>
              <a:t> s</a:t>
            </a:r>
            <a:r>
              <a:rPr lang="en-US" sz="1400" dirty="0" smtClean="0">
                <a:latin typeface="Calibri" charset="0"/>
              </a:rPr>
              <a:t>tatus November 2017: 2,616,328 accessions : 447 institutes : 252 countries, </a:t>
            </a:r>
            <a:r>
              <a:rPr lang="en-US" sz="1400" u="sng" dirty="0" smtClean="0">
                <a:latin typeface="Calibri" charset="0"/>
                <a:hlinkClick r:id="rId3"/>
              </a:rPr>
              <a:t>http://www.genesys-pgr.org/</a:t>
            </a:r>
            <a:r>
              <a:rPr lang="en-US" sz="1400" dirty="0" smtClean="0">
                <a:latin typeface="Calibri" charset="0"/>
              </a:rPr>
              <a:t> </a:t>
            </a:r>
          </a:p>
          <a:p>
            <a:pPr marL="0" marR="0" indent="0" algn="l" defTabSz="4556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>
                <a:latin typeface="Calibri" charset="0"/>
              </a:rPr>
              <a:t>GeneSys,</a:t>
            </a:r>
            <a:r>
              <a:rPr lang="en-US" sz="1400" baseline="0" dirty="0" smtClean="0">
                <a:latin typeface="Calibri" charset="0"/>
              </a:rPr>
              <a:t> s</a:t>
            </a:r>
            <a:r>
              <a:rPr lang="en-US" sz="1400" dirty="0" smtClean="0">
                <a:latin typeface="Calibri" charset="0"/>
              </a:rPr>
              <a:t>tatus November 2015: 2,616,328 accessions : 447 institutes : 252 countries, </a:t>
            </a:r>
            <a:r>
              <a:rPr lang="en-US" sz="1400" u="sng" dirty="0" smtClean="0">
                <a:latin typeface="Calibri" charset="0"/>
                <a:hlinkClick r:id="rId3"/>
              </a:rPr>
              <a:t>http://www.genesys-pgr.org/</a:t>
            </a:r>
            <a:r>
              <a:rPr lang="en-US" sz="1400" dirty="0" smtClean="0">
                <a:latin typeface="Calibri" charset="0"/>
              </a:rPr>
              <a:t> </a:t>
            </a:r>
          </a:p>
          <a:p>
            <a:pPr marL="0" marR="0" indent="0" algn="l" defTabSz="45561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 smtClean="0">
                <a:latin typeface="Calibri" charset="0"/>
              </a:rPr>
              <a:t>GeneSys,</a:t>
            </a:r>
            <a:r>
              <a:rPr lang="en-US" sz="1400" baseline="0" dirty="0" smtClean="0">
                <a:latin typeface="Calibri" charset="0"/>
              </a:rPr>
              <a:t> s</a:t>
            </a:r>
            <a:r>
              <a:rPr lang="en-US" sz="1400" dirty="0" smtClean="0">
                <a:latin typeface="Calibri" charset="0"/>
              </a:rPr>
              <a:t>tatus October 2014: 2,802,770 accessions : 446 institutes : 252 countries, </a:t>
            </a:r>
            <a:r>
              <a:rPr lang="en-US" sz="1400" u="sng" dirty="0" smtClean="0">
                <a:latin typeface="Calibri" charset="0"/>
                <a:hlinkClick r:id="rId3"/>
              </a:rPr>
              <a:t>http://www.genesys-pgr.org/</a:t>
            </a:r>
            <a:r>
              <a:rPr lang="en-US" sz="1400" dirty="0" smtClean="0">
                <a:latin typeface="Calibri" charset="0"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88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006475" y="685800"/>
            <a:ext cx="484505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Fungus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plant diseases,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http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://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www.hgca.com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hgca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dirty="0" err="1">
                <a:latin typeface="Calibri" charset="0"/>
                <a:ea typeface="ＭＳ Ｐゴシック" charset="0"/>
                <a:cs typeface="ＭＳ Ｐゴシック" charset="0"/>
              </a:rPr>
              <a:t>wde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/diseases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Apple,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Malus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domestica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“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Nanna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” from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Njøs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in Norway by Stein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Harald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baseline="0" dirty="0" err="1" smtClean="0">
                <a:latin typeface="Calibri" charset="0"/>
                <a:ea typeface="ＭＳ Ｐゴシック" charset="0"/>
                <a:cs typeface="ＭＳ Ｐゴシック" charset="0"/>
              </a:rPr>
              <a:t>Hjeltnes</a:t>
            </a:r>
            <a:r>
              <a:rPr lang="en-US" baseline="0" dirty="0" smtClean="0">
                <a:latin typeface="Calibri" charset="0"/>
                <a:ea typeface="ＭＳ Ｐゴシック" charset="0"/>
                <a:cs typeface="ＭＳ Ｐゴシック" charset="0"/>
              </a:rPr>
              <a:t>,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http://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sesto.nordgen.org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sesto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index.php?scp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ngb&amp;thm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pictures&amp;mod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det&amp;id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=004019&amp;img_size=768x512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Rhubarb, Rheum x 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hybridum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 Murray, DKRHE43, by 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Gitte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 K. 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Bjørn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, http://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sesto.nordgen.org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sesto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/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index.php?scp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ngb&amp;thm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sesto&amp;lev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acc&amp;accide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=28981&amp;lst=</a:t>
            </a:r>
            <a:r>
              <a:rPr lang="en-US" dirty="0" err="1" smtClean="0">
                <a:latin typeface="Calibri" charset="0"/>
                <a:ea typeface="ＭＳ Ｐゴシック" charset="0"/>
                <a:cs typeface="ＭＳ Ｐゴシック" charset="0"/>
              </a:rPr>
              <a:t>img</a:t>
            </a:r>
            <a:endParaRPr lang="en-US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spcBef>
                <a:spcPct val="0"/>
              </a:spcBef>
            </a:pPr>
            <a:r>
              <a:rPr lang="fr-FR" dirty="0" err="1" smtClean="0">
                <a:latin typeface="Calibri" charset="0"/>
                <a:ea typeface="ＭＳ Ｐゴシック" charset="0"/>
                <a:cs typeface="ＭＳ Ｐゴシック" charset="0"/>
              </a:rPr>
              <a:t>Chickpea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fr-FR" dirty="0" err="1" smtClean="0">
                <a:latin typeface="Calibri" charset="0"/>
                <a:ea typeface="ＭＳ Ｐゴシック" charset="0"/>
                <a:cs typeface="ＭＳ Ｐゴシック" charset="0"/>
              </a:rPr>
              <a:t>at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 Horsham in </a:t>
            </a:r>
            <a:r>
              <a:rPr lang="fr-FR" dirty="0" err="1" smtClean="0">
                <a:latin typeface="Calibri" charset="0"/>
                <a:ea typeface="ＭＳ Ｐゴシック" charset="0"/>
                <a:cs typeface="ＭＳ Ｐゴシック" charset="0"/>
              </a:rPr>
              <a:t>Australia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, CC-by D Endresen, </a:t>
            </a:r>
            <a:r>
              <a:rPr lang="fr-FR" dirty="0" err="1" smtClean="0">
                <a:latin typeface="Calibri" charset="0"/>
                <a:ea typeface="ＭＳ Ｐゴシック" charset="0"/>
                <a:cs typeface="ＭＳ Ｐゴシック" charset="0"/>
              </a:rPr>
              <a:t>https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://</a:t>
            </a:r>
            <a:r>
              <a:rPr lang="fr-FR" dirty="0" err="1" smtClean="0">
                <a:latin typeface="Calibri" charset="0"/>
                <a:ea typeface="ＭＳ Ｐゴシック" charset="0"/>
                <a:cs typeface="ＭＳ Ｐゴシック" charset="0"/>
              </a:rPr>
              <a:t>plus.google.com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/photos/+</a:t>
            </a:r>
            <a:r>
              <a:rPr lang="fr-FR" dirty="0" err="1" smtClean="0">
                <a:latin typeface="Calibri" charset="0"/>
                <a:ea typeface="ＭＳ Ｐゴシック" charset="0"/>
                <a:cs typeface="ＭＳ Ｐゴシック" charset="0"/>
              </a:rPr>
              <a:t>DagEndresen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/albums/5323049422958990705/5365279366656917090?banner=</a:t>
            </a:r>
            <a:r>
              <a:rPr lang="fr-FR" dirty="0" err="1" smtClean="0">
                <a:latin typeface="Calibri" charset="0"/>
                <a:ea typeface="ＭＳ Ｐゴシック" charset="0"/>
                <a:cs typeface="ＭＳ Ｐゴシック" charset="0"/>
              </a:rPr>
              <a:t>pwa&amp;pid</a:t>
            </a:r>
            <a:r>
              <a:rPr lang="fr-FR" dirty="0" smtClean="0">
                <a:latin typeface="Calibri" charset="0"/>
                <a:ea typeface="ＭＳ Ｐゴシック" charset="0"/>
                <a:cs typeface="ＭＳ Ｐゴシック" charset="0"/>
              </a:rPr>
              <a:t>=5365279366656917090&amp;oid=115547050550954466285</a:t>
            </a:r>
            <a:endParaRPr lang="en-GB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FA972A7-281E-E74B-B2C7-648BDFAE011A}" type="slidenum">
              <a:rPr lang="en-US" sz="1200">
                <a:latin typeface="Calibri" charset="0"/>
              </a:rPr>
              <a:pPr eaLnBrk="1" hangingPunct="1"/>
              <a:t>7</a:t>
            </a:fld>
            <a:endParaRPr lang="en-US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8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9096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8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Seeds from expeditions deposited in genebank collections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41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1203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7991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Alercia, A., S. Diulgheroff, and T. Metz (2001). FAO/IPGRI Multi-crop passport descriptors, December 2001. International Plant Genetic Resources Institute (IPGRI) / Food and Agriculture Organization of the United Nations (FAO), Rome, Italy. 4 pp. Available at http://</a:t>
            </a:r>
            <a:r>
              <a:rPr lang="en-US" dirty="0" err="1" smtClean="0"/>
              <a:t>www.bioversityinternational.org</a:t>
            </a:r>
            <a:r>
              <a:rPr lang="en-US" dirty="0" smtClean="0"/>
              <a:t>/e-library/publications/detail/</a:t>
            </a:r>
            <a:r>
              <a:rPr lang="en-US" dirty="0" err="1" smtClean="0"/>
              <a:t>faoipgri</a:t>
            </a:r>
            <a:r>
              <a:rPr lang="en-US" dirty="0" smtClean="0"/>
              <a:t>-multi-crop-passport-descriptors-mcpd/</a:t>
            </a:r>
          </a:p>
          <a:p>
            <a:r>
              <a:rPr lang="en-US" dirty="0" smtClean="0"/>
              <a:t>Alercia A., S. Diulgheroff, and M. Mackay (2012). FAO/Bioversity Multi-crop passport descriptors v.2 [MCPD v.2]. Food and Agriculture Organization of the United Nations (FAO), and Bioversity International, Rome, Italy. 11 pp. Available at http://</a:t>
            </a:r>
            <a:r>
              <a:rPr lang="en-US" dirty="0" err="1" smtClean="0"/>
              <a:t>www.bioversityinternational.org</a:t>
            </a:r>
            <a:r>
              <a:rPr lang="en-US" dirty="0" smtClean="0"/>
              <a:t>/e-library/publications/detail/faobioversity-multi-crop-passport-descriptors-v2-mcpd-v2/</a:t>
            </a:r>
          </a:p>
          <a:p>
            <a:r>
              <a:rPr lang="en-US" dirty="0" smtClean="0"/>
              <a:t>Alercia A., S. Diulgheroff, and M. Mackay (2015). FAO/Bioversity Multi-crop passport descriptors v.2.1 [MCPD v.2.1]. Food and Agriculture Organization of the United Nations (FAO), and Bioversity International, Rome, Italy. 11 pp. Available at http://</a:t>
            </a:r>
            <a:r>
              <a:rPr lang="en-US" dirty="0" err="1" smtClean="0"/>
              <a:t>www.bioversityinternational.org</a:t>
            </a:r>
            <a:r>
              <a:rPr lang="en-US" dirty="0" smtClean="0"/>
              <a:t>/e-library/publications/detail/faobioversity-multi-crop-passport-descriptors-v21-mcpd-v21/</a:t>
            </a:r>
          </a:p>
          <a:p>
            <a:pPr marL="0" marR="0" indent="0" algn="l" defTabSz="10428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 Hintum T (2009). Inclusion of C&amp;E data in EURISCO: analysis and option. EPGRIS3 white paper proposal. Available online at &lt;</a:t>
            </a:r>
            <a:r>
              <a:rPr lang="en-GB" sz="14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http://cgn.websites.wur.nl/pgr/epgris3/docs/activities/2-05/Inclusion%20of%20C&amp;E%20data.pdf</a:t>
            </a:r>
            <a:r>
              <a:rPr lang="en-GB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&gt;, see also: &lt;</a:t>
            </a:r>
            <a:r>
              <a:rPr lang="en-GB" sz="14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http://cgn.websites.wur.nl/pgr/epgris3/EPGRIS3%2020090507workshop.htm</a:t>
            </a:r>
            <a:r>
              <a:rPr lang="en-GB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&gt;.</a:t>
            </a:r>
            <a:endParaRPr lang="en-US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10428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Endresen DTF, and Knüpffer H (2012). The Darwin Core extension for genebanks opens up new opportunities for sharing genebank data sets. </a:t>
            </a:r>
            <a:r>
              <a:rPr lang="en-GB" sz="14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Biodiversity Informatics</a:t>
            </a:r>
            <a:r>
              <a:rPr lang="en-GB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8:11-29. doi:10.17161/bi.v8i1.4095</a:t>
            </a:r>
            <a:endParaRPr lang="en-US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8324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9363" y="1143000"/>
            <a:ext cx="435927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</a:t>
            </a:r>
            <a:r>
              <a:rPr lang="en-US" dirty="0" err="1" smtClean="0"/>
              <a:t>rs.gbif.org</a:t>
            </a:r>
            <a:r>
              <a:rPr lang="en-US" dirty="0" smtClean="0"/>
              <a:t>/extension/germplasm/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98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 smtClean="0">
                <a:solidFill>
                  <a:srgbClr val="7F7F7F"/>
                </a:solidFill>
                <a:latin typeface="Calibri" charset="0"/>
              </a:rPr>
              <a:t>* Endresen, D., S. Gaiji, and T. Robertson (2009). DarwinCore Germplasm Extension and deployment in the GBIF infrastructure. Proceedings of TDWG 2009, Montpellier, France. Bioversity Information Standards (TDWG). Available at </a:t>
            </a:r>
            <a:r>
              <a:rPr lang="en-US" sz="1200" dirty="0" smtClean="0">
                <a:solidFill>
                  <a:srgbClr val="7F7F7F"/>
                </a:solidFill>
                <a:latin typeface="Calibri" charset="0"/>
                <a:hlinkClick r:id="rId3"/>
              </a:rPr>
              <a:t>http://www.tdwg.org/proceedings/article/view/464</a:t>
            </a:r>
            <a:endParaRPr lang="en-US" sz="1200" dirty="0" smtClean="0">
              <a:solidFill>
                <a:srgbClr val="7F7F7F"/>
              </a:solidFill>
              <a:latin typeface="Calibri" charset="0"/>
            </a:endParaRPr>
          </a:p>
          <a:p>
            <a:r>
              <a:rPr lang="en-US" sz="1200" dirty="0" smtClean="0">
                <a:solidFill>
                  <a:srgbClr val="7F7F7F"/>
                </a:solidFill>
                <a:latin typeface="Calibri" charset="0"/>
              </a:rPr>
              <a:t>* Endresen, D.T.F. and H. Knüpffer (2012). The Darwin Core extension for genebanks opens up new opportunities for sharing genebank data sets. Biodiversity Informatics 8:11-29. Available online at </a:t>
            </a:r>
            <a:r>
              <a:rPr lang="en-US" sz="1200" dirty="0" smtClean="0">
                <a:solidFill>
                  <a:srgbClr val="7F7F7F"/>
                </a:solidFill>
                <a:latin typeface="Calibri" charset="0"/>
                <a:hlinkClick r:id="rId4"/>
              </a:rPr>
              <a:t>https://journals.ku.edu/index.php/jbi/article/view/4095</a:t>
            </a:r>
            <a:r>
              <a:rPr lang="en-US" sz="1200" dirty="0" smtClean="0">
                <a:solidFill>
                  <a:srgbClr val="7F7F7F"/>
                </a:solidFill>
                <a:latin typeface="Calibri" charset="0"/>
              </a:rPr>
              <a:t> </a:t>
            </a:r>
            <a:r>
              <a:rPr lang="mr-IN" sz="1200" dirty="0" smtClean="0"/>
              <a:t>DOI: </a:t>
            </a:r>
            <a:r>
              <a:rPr lang="mr-IN" sz="1200" dirty="0" smtClean="0">
                <a:hlinkClick r:id="rId5"/>
              </a:rPr>
              <a:t>https://doi.org/10.17161/bi.v8i1.4095</a:t>
            </a:r>
            <a:endParaRPr lang="en-US" sz="1200" dirty="0" smtClean="0">
              <a:solidFill>
                <a:srgbClr val="7F7F7F"/>
              </a:solidFill>
              <a:latin typeface="Calibri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35CD9-104A-884E-BC52-5CC6FF5D56A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600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249363" y="1143000"/>
            <a:ext cx="4359275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latin typeface="Calibri" charset="0"/>
              </a:rPr>
              <a:t>Illustration photo by Dag Endresen (CC-by), Black pepper, white and green pepper (Piper </a:t>
            </a:r>
            <a:r>
              <a:rPr lang="en-US" dirty="0" err="1">
                <a:latin typeface="Calibri" charset="0"/>
              </a:rPr>
              <a:t>nigrum</a:t>
            </a:r>
            <a:r>
              <a:rPr lang="en-US" dirty="0">
                <a:latin typeface="Calibri" charset="0"/>
              </a:rPr>
              <a:t> L.); pink pepper (</a:t>
            </a:r>
            <a:r>
              <a:rPr lang="en-US" dirty="0" err="1">
                <a:latin typeface="Calibri" charset="0"/>
              </a:rPr>
              <a:t>Schinus</a:t>
            </a:r>
            <a:r>
              <a:rPr lang="en-US" dirty="0">
                <a:latin typeface="Calibri" charset="0"/>
              </a:rPr>
              <a:t> </a:t>
            </a:r>
            <a:r>
              <a:rPr lang="en-US" dirty="0" err="1">
                <a:latin typeface="Calibri" charset="0"/>
              </a:rPr>
              <a:t>terebinthifolius</a:t>
            </a:r>
            <a:r>
              <a:rPr lang="en-US" dirty="0">
                <a:latin typeface="Calibri" charset="0"/>
              </a:rPr>
              <a:t> </a:t>
            </a:r>
            <a:r>
              <a:rPr lang="en-US" dirty="0" err="1">
                <a:latin typeface="Calibri" charset="0"/>
              </a:rPr>
              <a:t>Raddi</a:t>
            </a:r>
            <a:r>
              <a:rPr lang="en-US" dirty="0">
                <a:latin typeface="Calibri" charset="0"/>
              </a:rPr>
              <a:t>)</a:t>
            </a:r>
            <a:r>
              <a:rPr lang="en-US" dirty="0" smtClean="0">
                <a:latin typeface="Calibri" charset="0"/>
              </a:rPr>
              <a:t>.</a:t>
            </a:r>
          </a:p>
          <a:p>
            <a:r>
              <a:rPr lang="en-US" dirty="0" smtClean="0">
                <a:latin typeface="Calibri" charset="0"/>
              </a:rPr>
              <a:t>--</a:t>
            </a:r>
          </a:p>
          <a:p>
            <a:r>
              <a:rPr lang="en-US" sz="1400" dirty="0" smtClean="0">
                <a:solidFill>
                  <a:srgbClr val="7F7F7F"/>
                </a:solidFill>
                <a:latin typeface="Calibri" charset="0"/>
              </a:rPr>
              <a:t>* Endresen, D., S. Gaiji, and T. Robertson (2009). DarwinCore Germplasm Extension and deployment in the GBIF infrastructure. Proceedings of TDWG 2009, Montpellier, France. Bioversity Information Standards (TDWG). Available at </a:t>
            </a:r>
            <a:r>
              <a:rPr lang="en-US" sz="1400" dirty="0" smtClean="0">
                <a:solidFill>
                  <a:srgbClr val="7F7F7F"/>
                </a:solidFill>
                <a:latin typeface="Calibri" charset="0"/>
                <a:hlinkClick r:id="rId3"/>
              </a:rPr>
              <a:t>http://www.tdwg.org/proceedings/article/view/464</a:t>
            </a:r>
            <a:endParaRPr lang="en-US" sz="1400" dirty="0" smtClean="0">
              <a:solidFill>
                <a:srgbClr val="7F7F7F"/>
              </a:solidFill>
              <a:latin typeface="Calibri" charset="0"/>
            </a:endParaRPr>
          </a:p>
          <a:p>
            <a:r>
              <a:rPr lang="en-US" sz="1400" dirty="0" smtClean="0">
                <a:solidFill>
                  <a:srgbClr val="7F7F7F"/>
                </a:solidFill>
                <a:latin typeface="Calibri" charset="0"/>
              </a:rPr>
              <a:t>* Endresen, D.T.F. and H. Knüpffer (2012). The Darwin Core extension for genebanks opens up new opportunities for sharing genebank data sets. Biodiversity Informatics 8:11-29. Available online at </a:t>
            </a:r>
            <a:r>
              <a:rPr lang="en-US" sz="1400" dirty="0" smtClean="0">
                <a:solidFill>
                  <a:srgbClr val="7F7F7F"/>
                </a:solidFill>
                <a:latin typeface="Calibri" charset="0"/>
                <a:hlinkClick r:id="rId4"/>
              </a:rPr>
              <a:t>https://journals.ku.edu/index.php/jbi/article/view/4095</a:t>
            </a:r>
            <a:r>
              <a:rPr lang="en-US" sz="1400" dirty="0" smtClean="0">
                <a:solidFill>
                  <a:srgbClr val="7F7F7F"/>
                </a:solidFill>
                <a:latin typeface="Calibri" charset="0"/>
              </a:rPr>
              <a:t> </a:t>
            </a:r>
            <a:r>
              <a:rPr lang="mr-IN" sz="1400" dirty="0" smtClean="0"/>
              <a:t>DOI: </a:t>
            </a:r>
            <a:r>
              <a:rPr lang="mr-IN" sz="1400" dirty="0" smtClean="0">
                <a:hlinkClick r:id="rId5"/>
              </a:rPr>
              <a:t>https://doi.org/10.17161/bi.v8i1.4095</a:t>
            </a:r>
            <a:endParaRPr lang="en-US" sz="1400" dirty="0" smtClean="0">
              <a:solidFill>
                <a:srgbClr val="7F7F7F"/>
              </a:solidFill>
              <a:latin typeface="Calibri" charset="0"/>
            </a:endParaRP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45561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556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D21829B-D21A-7B46-80A0-B17A850AF236}" type="slidenum">
              <a:rPr lang="en-US" sz="1200"/>
              <a:pPr eaLnBrk="1" hangingPunct="1"/>
              <a:t>26</a:t>
            </a:fld>
            <a:endParaRPr 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Biodiversity</a:t>
            </a:r>
            <a:r>
              <a:rPr lang="en-US" dirty="0" smtClean="0"/>
              <a:t> : Darwin Core is named after Charles Darwin (1809-1882) </a:t>
            </a:r>
          </a:p>
          <a:p>
            <a:r>
              <a:rPr lang="en-US" b="1" dirty="0" smtClean="0"/>
              <a:t>Marine biodiversity</a:t>
            </a:r>
            <a:r>
              <a:rPr lang="en-US" dirty="0" smtClean="0"/>
              <a:t>: Explorers such as Captain James Cook (1728-1779), Charles Darwin (1809-1882) and </a:t>
            </a:r>
            <a:r>
              <a:rPr lang="en-US" dirty="0" err="1" smtClean="0"/>
              <a:t>Wyville</a:t>
            </a:r>
            <a:r>
              <a:rPr lang="en-US" dirty="0" smtClean="0"/>
              <a:t> Thomson(1830-1882) made revolutionary contributions to the history of marine biology.</a:t>
            </a:r>
          </a:p>
          <a:p>
            <a:r>
              <a:rPr lang="en-US" b="1" dirty="0" smtClean="0"/>
              <a:t>Agricultural biodiversity</a:t>
            </a:r>
            <a:r>
              <a:rPr lang="en-US" dirty="0" smtClean="0"/>
              <a:t>: Nikolai Ivanovich Vavilov (Russian: </a:t>
            </a:r>
            <a:r>
              <a:rPr lang="en-US" dirty="0" err="1" smtClean="0"/>
              <a:t>Никола́й</a:t>
            </a:r>
            <a:r>
              <a:rPr lang="en-US" dirty="0" smtClean="0"/>
              <a:t> </a:t>
            </a:r>
            <a:r>
              <a:rPr lang="en-US" dirty="0" err="1" smtClean="0"/>
              <a:t>Ива́нович</a:t>
            </a:r>
            <a:r>
              <a:rPr lang="en-US" dirty="0" smtClean="0"/>
              <a:t> </a:t>
            </a:r>
            <a:r>
              <a:rPr lang="en-US" dirty="0" err="1" smtClean="0"/>
              <a:t>Вави́лов</a:t>
            </a:r>
            <a:r>
              <a:rPr lang="en-US" dirty="0" smtClean="0"/>
              <a:t>) (November 25, 1887 – January 26, 1943) was a prominent Russian and Soviet botanist and geneticist best known for having identified the </a:t>
            </a:r>
            <a:r>
              <a:rPr lang="en-US" dirty="0" err="1" smtClean="0"/>
              <a:t>centres</a:t>
            </a:r>
            <a:r>
              <a:rPr lang="en-US" dirty="0" smtClean="0"/>
              <a:t> of origin of cultivated plants.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321A15-F31F-534E-881C-4389A23FF6C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240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86"/>
            <a:ext cx="9085342" cy="162111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6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8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2"/>
            <a:ext cx="9085342" cy="1502066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59"/>
            <a:ext cx="9085342" cy="1654373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3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87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31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7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1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0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4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432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3391" y="1764666"/>
            <a:ext cx="4720815" cy="499113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692889"/>
            <a:ext cx="4722671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2" y="2398404"/>
            <a:ext cx="4722671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0" y="1692889"/>
            <a:ext cx="4724526" cy="705515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37" indent="0">
              <a:buNone/>
              <a:defRPr sz="2300" b="1"/>
            </a:lvl2pPr>
            <a:lvl3pPr marL="1042873" indent="0">
              <a:buNone/>
              <a:defRPr sz="2100" b="1"/>
            </a:lvl3pPr>
            <a:lvl4pPr marL="1564310" indent="0">
              <a:buNone/>
              <a:defRPr sz="1800" b="1"/>
            </a:lvl4pPr>
            <a:lvl5pPr marL="2085746" indent="0">
              <a:buNone/>
              <a:defRPr sz="1800" b="1"/>
            </a:lvl5pPr>
            <a:lvl6pPr marL="2607183" indent="0">
              <a:buNone/>
              <a:defRPr sz="1800" b="1"/>
            </a:lvl6pPr>
            <a:lvl7pPr marL="3128620" indent="0">
              <a:buNone/>
              <a:defRPr sz="1800" b="1"/>
            </a:lvl7pPr>
            <a:lvl8pPr marL="3650056" indent="0">
              <a:buNone/>
              <a:defRPr sz="1800" b="1"/>
            </a:lvl8pPr>
            <a:lvl9pPr marL="4171493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0" y="2398404"/>
            <a:ext cx="4724526" cy="435739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3" y="301113"/>
            <a:ext cx="3516488" cy="1281483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0" y="301114"/>
            <a:ext cx="5975246" cy="6454683"/>
          </a:xfrm>
        </p:spPr>
        <p:txBody>
          <a:bodyPr/>
          <a:lstStyle>
            <a:lvl1pPr>
              <a:defRPr sz="36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3" y="1582597"/>
            <a:ext cx="3516488" cy="5173200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8" y="5293995"/>
            <a:ext cx="6413183" cy="624986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8" y="675755"/>
            <a:ext cx="6413183" cy="4537710"/>
          </a:xfrm>
        </p:spPr>
        <p:txBody>
          <a:bodyPr/>
          <a:lstStyle>
            <a:lvl1pPr marL="0" indent="0">
              <a:buNone/>
              <a:defRPr sz="3600"/>
            </a:lvl1pPr>
            <a:lvl2pPr marL="521437" indent="0">
              <a:buNone/>
              <a:defRPr sz="3200"/>
            </a:lvl2pPr>
            <a:lvl3pPr marL="1042873" indent="0">
              <a:buNone/>
              <a:defRPr sz="2700"/>
            </a:lvl3pPr>
            <a:lvl4pPr marL="1564310" indent="0">
              <a:buNone/>
              <a:defRPr sz="2300"/>
            </a:lvl4pPr>
            <a:lvl5pPr marL="2085746" indent="0">
              <a:buNone/>
              <a:defRPr sz="2300"/>
            </a:lvl5pPr>
            <a:lvl6pPr marL="2607183" indent="0">
              <a:buNone/>
              <a:defRPr sz="2300"/>
            </a:lvl6pPr>
            <a:lvl7pPr marL="3128620" indent="0">
              <a:buNone/>
              <a:defRPr sz="2300"/>
            </a:lvl7pPr>
            <a:lvl8pPr marL="3650056" indent="0">
              <a:buNone/>
              <a:defRPr sz="2300"/>
            </a:lvl8pPr>
            <a:lvl9pPr marL="4171493" indent="0">
              <a:buNone/>
              <a:defRPr sz="23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8" y="5918981"/>
            <a:ext cx="6413183" cy="887584"/>
          </a:xfrm>
        </p:spPr>
        <p:txBody>
          <a:bodyPr/>
          <a:lstStyle>
            <a:lvl1pPr marL="0" indent="0">
              <a:buNone/>
              <a:defRPr sz="1600"/>
            </a:lvl1pPr>
            <a:lvl2pPr marL="521437" indent="0">
              <a:buNone/>
              <a:defRPr sz="1400"/>
            </a:lvl2pPr>
            <a:lvl3pPr marL="1042873" indent="0">
              <a:buNone/>
              <a:defRPr sz="1100"/>
            </a:lvl3pPr>
            <a:lvl4pPr marL="1564310" indent="0">
              <a:buNone/>
              <a:defRPr sz="1000"/>
            </a:lvl4pPr>
            <a:lvl5pPr marL="2085746" indent="0">
              <a:buNone/>
              <a:defRPr sz="1000"/>
            </a:lvl5pPr>
            <a:lvl6pPr marL="2607183" indent="0">
              <a:buNone/>
              <a:defRPr sz="1000"/>
            </a:lvl6pPr>
            <a:lvl7pPr marL="3128620" indent="0">
              <a:buNone/>
              <a:defRPr sz="1000"/>
            </a:lvl7pPr>
            <a:lvl8pPr marL="3650056" indent="0">
              <a:buNone/>
              <a:defRPr sz="1000"/>
            </a:lvl8pPr>
            <a:lvl9pPr marL="417149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49262" y="302865"/>
            <a:ext cx="2404944" cy="6452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432" y="302865"/>
            <a:ext cx="7036687" cy="64529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432" y="302865"/>
            <a:ext cx="9619774" cy="1260475"/>
          </a:xfrm>
          <a:prstGeom prst="rect">
            <a:avLst/>
          </a:prstGeom>
        </p:spPr>
        <p:txBody>
          <a:bodyPr vert="horz" lIns="104287" tIns="52144" rIns="104287" bIns="52144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2" y="1764666"/>
            <a:ext cx="9619774" cy="4991131"/>
          </a:xfrm>
          <a:prstGeom prst="rect">
            <a:avLst/>
          </a:prstGeom>
        </p:spPr>
        <p:txBody>
          <a:bodyPr vert="horz" lIns="104287" tIns="52144" rIns="104287" bIns="5214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432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E0EF3-28DA-1E43-8645-ED1C01A83520}" type="datetimeFigureOut">
              <a:rPr lang="en-US" smtClean="0"/>
              <a:t>2018-01-16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51952" y="7009642"/>
            <a:ext cx="3384735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60190" y="7009642"/>
            <a:ext cx="2494016" cy="402652"/>
          </a:xfrm>
          <a:prstGeom prst="rect">
            <a:avLst/>
          </a:prstGeom>
        </p:spPr>
        <p:txBody>
          <a:bodyPr vert="horz" lIns="104287" tIns="52144" rIns="104287" bIns="52144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9BE68-8C1D-2E4C-8552-9167D0AC4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042873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077" indent="-391077" algn="l" defTabSz="1042873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34" indent="-325898" algn="l" defTabSz="1042873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592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028" indent="-260718" algn="l" defTabSz="1042873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465" indent="-260718" algn="l" defTabSz="1042873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790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338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775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211" indent="-260718" algn="l" defTabSz="1042873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37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87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31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74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18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620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056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493" algn="l" defTabSz="104287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png"/><Relationship Id="rId8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png"/><Relationship Id="rId5" Type="http://schemas.openxmlformats.org/officeDocument/2006/relationships/image" Target="../media/image10.jpeg"/><Relationship Id="rId6" Type="http://schemas.openxmlformats.org/officeDocument/2006/relationships/image" Target="../media/image11.jpeg"/><Relationship Id="rId7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hyperlink" Target="https://doi.org/10.15468/ulk1iz" TargetMode="External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hyperlink" Target="https://demo.gbif.org/dataset/07044577-bd82-4089-9f3a-f4a9d2170b2e" TargetMode="External"/><Relationship Id="rId5" Type="http://schemas.openxmlformats.org/officeDocument/2006/relationships/image" Target="../media/image16.png"/><Relationship Id="rId6" Type="http://schemas.openxmlformats.org/officeDocument/2006/relationships/hyperlink" Target="http://www.cwrdiversity.org/checklist/cwr-occurrences.php" TargetMode="External"/><Relationship Id="rId7" Type="http://schemas.openxmlformats.org/officeDocument/2006/relationships/image" Target="../media/image17.png"/><Relationship Id="rId8" Type="http://schemas.openxmlformats.org/officeDocument/2006/relationships/hyperlink" Target="https://doi.org/10.15468/jyrthk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jpeg"/><Relationship Id="rId10" Type="http://schemas.microsoft.com/office/2007/relationships/hdphoto" Target="../media/hdphoto1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microsoft.com/office/2007/relationships/hdphoto" Target="../media/hdphoto2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4" Type="http://schemas.openxmlformats.org/officeDocument/2006/relationships/image" Target="../media/image31.tiff"/><Relationship Id="rId5" Type="http://schemas.openxmlformats.org/officeDocument/2006/relationships/image" Target="../media/image32.tiff"/><Relationship Id="rId6" Type="http://schemas.openxmlformats.org/officeDocument/2006/relationships/image" Target="../media/image33.tiff"/><Relationship Id="rId7" Type="http://schemas.openxmlformats.org/officeDocument/2006/relationships/image" Target="../media/image34.tiff"/><Relationship Id="rId8" Type="http://schemas.openxmlformats.org/officeDocument/2006/relationships/image" Target="../media/image29.png"/><Relationship Id="rId9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emf"/><Relationship Id="rId3" Type="http://schemas.openxmlformats.org/officeDocument/2006/relationships/hyperlink" Target="https://www.slideshare.net/OBIS-IOC/expanding-obis-beyond-species-occurrence-data-including-sampling-event-facts-and-measurements-related-to-the-environment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5.png"/><Relationship Id="rId12" Type="http://schemas.openxmlformats.org/officeDocument/2006/relationships/image" Target="../media/image46.jpeg"/><Relationship Id="rId13" Type="http://schemas.openxmlformats.org/officeDocument/2006/relationships/image" Target="../media/image47.png"/><Relationship Id="rId14" Type="http://schemas.openxmlformats.org/officeDocument/2006/relationships/image" Target="../media/image48.png"/><Relationship Id="rId15" Type="http://schemas.openxmlformats.org/officeDocument/2006/relationships/image" Target="../media/image49.jpeg"/><Relationship Id="rId16" Type="http://schemas.openxmlformats.org/officeDocument/2006/relationships/image" Target="../media/image50.jpeg"/><Relationship Id="rId17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image" Target="../media/image39.jpeg"/><Relationship Id="rId6" Type="http://schemas.openxmlformats.org/officeDocument/2006/relationships/image" Target="../media/image40.jpeg"/><Relationship Id="rId7" Type="http://schemas.openxmlformats.org/officeDocument/2006/relationships/image" Target="../media/image41.jpeg"/><Relationship Id="rId8" Type="http://schemas.openxmlformats.org/officeDocument/2006/relationships/image" Target="../media/image42.jpeg"/><Relationship Id="rId9" Type="http://schemas.openxmlformats.org/officeDocument/2006/relationships/image" Target="../media/image43.jpeg"/><Relationship Id="rId10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rs.gbif.org/extension/germplasm/MeasurementScore.xml" TargetMode="External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hyperlink" Target="http://rs.gbif.org/extension/germplasm/" TargetMode="External"/><Relationship Id="rId7" Type="http://schemas.openxmlformats.org/officeDocument/2006/relationships/image" Target="../media/image56.png"/><Relationship Id="rId8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4" Type="http://schemas.microsoft.com/office/2007/relationships/hdphoto" Target="../media/hdphoto3.wdp"/><Relationship Id="rId5" Type="http://schemas.openxmlformats.org/officeDocument/2006/relationships/image" Target="../media/image62.png"/><Relationship Id="rId6" Type="http://schemas.openxmlformats.org/officeDocument/2006/relationships/image" Target="../media/image63.jpeg"/><Relationship Id="rId7" Type="http://schemas.openxmlformats.org/officeDocument/2006/relationships/image" Target="../media/image64.png"/><Relationship Id="rId8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0038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6285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24253" y="1587351"/>
            <a:ext cx="8919181" cy="1151747"/>
          </a:xfrm>
          <a:prstGeom prst="rect">
            <a:avLst/>
          </a:prstGeom>
          <a:solidFill>
            <a:schemeClr val="tx1">
              <a:lumMod val="50000"/>
              <a:alpha val="47000"/>
            </a:schemeClr>
          </a:solidFill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lIns="104287" tIns="52144" rIns="104287" bIns="52144">
            <a:spAutoFit/>
          </a:bodyPr>
          <a:lstStyle/>
          <a:p>
            <a:r>
              <a:rPr lang="en-US" sz="4100" dirty="0"/>
              <a:t>Event core for measurement or fact data</a:t>
            </a:r>
          </a:p>
          <a:p>
            <a:r>
              <a:rPr lang="en-US" sz="2700" dirty="0" err="1" smtClean="0"/>
              <a:t>Belspo</a:t>
            </a:r>
            <a:r>
              <a:rPr lang="en-US" sz="2700" dirty="0" smtClean="0"/>
              <a:t>, </a:t>
            </a:r>
            <a:r>
              <a:rPr lang="en-US" sz="2700" dirty="0" err="1" smtClean="0"/>
              <a:t>Brussel</a:t>
            </a:r>
            <a:r>
              <a:rPr lang="en-US" sz="2700" dirty="0" smtClean="0"/>
              <a:t>, </a:t>
            </a:r>
            <a:r>
              <a:rPr lang="en-US" sz="2700" smtClean="0"/>
              <a:t>January 2018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8567935" y="7159083"/>
            <a:ext cx="1894816" cy="2899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1200" dirty="0"/>
              <a:t>Image CC-BY Dag Endresen</a:t>
            </a:r>
          </a:p>
        </p:txBody>
      </p:sp>
    </p:spTree>
    <p:extLst>
      <p:ext uri="{BB962C8B-B14F-4D97-AF65-F5344CB8AC3E}">
        <p14:creationId xmlns:p14="http://schemas.microsoft.com/office/powerpoint/2010/main" val="1735919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300" y="4"/>
            <a:ext cx="9976061" cy="1479408"/>
          </a:xfrm>
        </p:spPr>
        <p:txBody>
          <a:bodyPr>
            <a:noAutofit/>
          </a:bodyPr>
          <a:lstStyle/>
          <a:p>
            <a:r>
              <a:rPr lang="en-US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Domestication and cultivated plants:</a:t>
            </a:r>
            <a:r>
              <a:rPr lang="en-US" sz="55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55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Utilizing genetic potential from the wild</a:t>
            </a:r>
            <a:endParaRPr lang="en-US" sz="5500" dirty="0"/>
          </a:p>
        </p:txBody>
      </p:sp>
      <p:pic>
        <p:nvPicPr>
          <p:cNvPr id="5" name="Picture 4" descr="corn_wild_teosin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60" y="5344765"/>
            <a:ext cx="1760210" cy="2134054"/>
          </a:xfrm>
          <a:prstGeom prst="rect">
            <a:avLst/>
          </a:prstGeom>
        </p:spPr>
      </p:pic>
      <p:pic>
        <p:nvPicPr>
          <p:cNvPr id="6" name="Picture 5" descr="corn_domesti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4610" y="5344785"/>
            <a:ext cx="1738575" cy="2125917"/>
          </a:xfrm>
          <a:prstGeom prst="rect">
            <a:avLst/>
          </a:prstGeom>
        </p:spPr>
      </p:pic>
      <p:pic>
        <p:nvPicPr>
          <p:cNvPr id="7" name="Picture 6" descr="teosinte-corn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3501" y="5428798"/>
            <a:ext cx="2752401" cy="1176442"/>
          </a:xfrm>
          <a:prstGeom prst="rect">
            <a:avLst/>
          </a:prstGeom>
        </p:spPr>
      </p:pic>
      <p:pic>
        <p:nvPicPr>
          <p:cNvPr id="9" name="Picture 8" descr="tomatoes_wild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3119" y="1779136"/>
            <a:ext cx="3117519" cy="230519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 rot="5400000">
            <a:off x="3975266" y="4593693"/>
            <a:ext cx="5768410" cy="18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56298" y="5090942"/>
            <a:ext cx="6500399" cy="175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4815914" y="6733753"/>
            <a:ext cx="1314721" cy="659015"/>
          </a:xfrm>
          <a:prstGeom prst="rect">
            <a:avLst/>
          </a:prstGeom>
        </p:spPr>
        <p:txBody>
          <a:bodyPr wrap="none" lIns="104004" tIns="52001" rIns="104004" bIns="52001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cultivated</a:t>
            </a:r>
          </a:p>
          <a:p>
            <a:r>
              <a:rPr lang="en-US" b="1" dirty="0" smtClean="0">
                <a:solidFill>
                  <a:srgbClr val="FFFF00"/>
                </a:solidFill>
              </a:rPr>
              <a:t>corn, maize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892554" y="2269257"/>
            <a:ext cx="1916261" cy="520516"/>
          </a:xfrm>
          <a:prstGeom prst="rect">
            <a:avLst/>
          </a:prstGeom>
        </p:spPr>
        <p:txBody>
          <a:bodyPr wrap="none" lIns="104004" tIns="52001" rIns="104004" bIns="52001">
            <a:spAutoFit/>
          </a:bodyPr>
          <a:lstStyle/>
          <a:p>
            <a:r>
              <a:rPr lang="en-US" sz="2700" dirty="0">
                <a:solidFill>
                  <a:srgbClr val="FFFF00"/>
                </a:solidFill>
              </a:rPr>
              <a:t>wild tomato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3119" y="4620370"/>
            <a:ext cx="3117519" cy="2826955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7864599" y="5509617"/>
            <a:ext cx="1905645" cy="936014"/>
          </a:xfrm>
          <a:prstGeom prst="rect">
            <a:avLst/>
          </a:prstGeom>
        </p:spPr>
        <p:txBody>
          <a:bodyPr wrap="square" lIns="104004" tIns="52001" rIns="104004" bIns="52001">
            <a:spAutoFit/>
          </a:bodyPr>
          <a:lstStyle/>
          <a:p>
            <a:r>
              <a:rPr lang="en-US" sz="2700" dirty="0" smtClean="0">
                <a:solidFill>
                  <a:srgbClr val="FFFF00"/>
                </a:solidFill>
              </a:rPr>
              <a:t>cultivated tomato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21" name="Down Arrow 20"/>
          <p:cNvSpPr/>
          <p:nvPr/>
        </p:nvSpPr>
        <p:spPr>
          <a:xfrm>
            <a:off x="8411223" y="3859592"/>
            <a:ext cx="1030433" cy="1149046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4004" tIns="52001" rIns="104004" bIns="52001"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19783" y="6855792"/>
            <a:ext cx="1460682" cy="382017"/>
          </a:xfrm>
          <a:prstGeom prst="rect">
            <a:avLst/>
          </a:prstGeom>
        </p:spPr>
        <p:txBody>
          <a:bodyPr wrap="none" lIns="104004" tIns="52001" rIns="104004" bIns="52001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wild </a:t>
            </a:r>
            <a:r>
              <a:rPr lang="en-US" b="1" dirty="0" err="1" smtClean="0">
                <a:solidFill>
                  <a:srgbClr val="FFFF00"/>
                </a:solidFill>
              </a:rPr>
              <a:t>teosinte</a:t>
            </a:r>
            <a:endParaRPr lang="en-US" b="1" dirty="0">
              <a:solidFill>
                <a:srgbClr val="FFFF00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2063501" y="6855607"/>
            <a:ext cx="2752401" cy="1751"/>
          </a:xfrm>
          <a:prstGeom prst="straightConnector1">
            <a:avLst/>
          </a:prstGeom>
          <a:ln w="63500">
            <a:solidFill>
              <a:srgbClr val="FFFF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9992519" y="7112573"/>
            <a:ext cx="534432" cy="402652"/>
          </a:xfrm>
        </p:spPr>
        <p:txBody>
          <a:bodyPr/>
          <a:lstStyle/>
          <a:p>
            <a:pPr>
              <a:defRPr/>
            </a:pPr>
            <a:fld id="{C123A2F8-7B5E-FB4E-B602-4CE3CA3B3DB7}" type="slidenum">
              <a:rPr lang="en-US" smtClean="0">
                <a:solidFill>
                  <a:srgbClr val="7F7F7F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905919" y="6857245"/>
            <a:ext cx="952183" cy="307742"/>
          </a:xfrm>
          <a:prstGeom prst="rect">
            <a:avLst/>
          </a:prstGeom>
        </p:spPr>
        <p:txBody>
          <a:bodyPr wrap="none" lIns="91405" tIns="45703" rIns="91405" bIns="45703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cultivation</a:t>
            </a:r>
          </a:p>
        </p:txBody>
      </p:sp>
      <p:pic>
        <p:nvPicPr>
          <p:cNvPr id="8" name="Picture 7" descr="wheat domestication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831" y="1491850"/>
            <a:ext cx="5075613" cy="357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02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134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0519" y="3932074"/>
            <a:ext cx="5268120" cy="3630776"/>
          </a:xfrm>
          <a:prstGeom prst="rect">
            <a:avLst/>
          </a:prstGeom>
        </p:spPr>
      </p:pic>
      <p:pic>
        <p:nvPicPr>
          <p:cNvPr id="20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932074"/>
            <a:ext cx="5420519" cy="3630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2004-02-IMG_571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0520" y="-41634"/>
            <a:ext cx="5268119" cy="39737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Rectangle 14"/>
          <p:cNvSpPr/>
          <p:nvPr/>
        </p:nvSpPr>
        <p:spPr>
          <a:xfrm>
            <a:off x="8914673" y="3085116"/>
            <a:ext cx="1740296" cy="645998"/>
          </a:xfrm>
          <a:prstGeom prst="rect">
            <a:avLst/>
          </a:prstGeom>
          <a:effectLst>
            <a:glow rad="190500">
              <a:schemeClr val="bg1">
                <a:lumMod val="95000"/>
                <a:alpha val="75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lIns="91113" tIns="45555" rIns="91113" bIns="45555">
            <a:spAutoFit/>
          </a:bodyPr>
          <a:lstStyle/>
          <a:p>
            <a:pPr algn="r"/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Seed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containers</a:t>
            </a:r>
          </a:p>
          <a:p>
            <a:pPr algn="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Alnarp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4988" y="6775926"/>
            <a:ext cx="2297003" cy="645998"/>
          </a:xfrm>
          <a:prstGeom prst="rect">
            <a:avLst/>
          </a:prstGeom>
          <a:effectLst>
            <a:glow rad="114300">
              <a:schemeClr val="bg1">
                <a:lumMod val="50000"/>
                <a:alpha val="75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lIns="91113" tIns="45555" rIns="91113" bIns="45555">
            <a:spAutoFit/>
          </a:bodyPr>
          <a:lstStyle/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Svalbard Global</a:t>
            </a:r>
          </a:p>
          <a:p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Seed Vault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3" name="Picture 12" descr="IMG_438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8574"/>
            <a:ext cx="5420519" cy="39603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Rectangle 13"/>
          <p:cNvSpPr/>
          <p:nvPr/>
        </p:nvSpPr>
        <p:spPr>
          <a:xfrm>
            <a:off x="7916063" y="6774637"/>
            <a:ext cx="2655912" cy="645998"/>
          </a:xfrm>
          <a:prstGeom prst="rect">
            <a:avLst/>
          </a:prstGeom>
          <a:effectLst>
            <a:glow rad="114300">
              <a:schemeClr val="bg1">
                <a:lumMod val="50000"/>
                <a:alpha val="75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lIns="91113" tIns="45555" rIns="91113" bIns="45555">
            <a:spAutoFit/>
          </a:bodyPr>
          <a:lstStyle/>
          <a:p>
            <a:pPr algn="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Musa </a:t>
            </a:r>
            <a:r>
              <a:rPr lang="en-US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in vitro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r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Leuven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9422" y="3059110"/>
            <a:ext cx="2070714" cy="645998"/>
          </a:xfrm>
          <a:prstGeom prst="rect">
            <a:avLst/>
          </a:prstGeom>
          <a:effectLst>
            <a:glow rad="114300">
              <a:schemeClr val="bg1">
                <a:lumMod val="50000"/>
                <a:alpha val="75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lIns="91113" tIns="45555" rIns="91113" bIns="45555">
            <a:spAutoFit/>
          </a:bodyPr>
          <a:lstStyle/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Seed drying 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room</a:t>
            </a:r>
          </a:p>
          <a:p>
            <a:r>
              <a:rPr lang="en-US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</a:t>
            </a:r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lnarp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9530" y="-41633"/>
            <a:ext cx="9641983" cy="584775"/>
          </a:xfrm>
          <a:prstGeom prst="rect">
            <a:avLst/>
          </a:prstGeom>
          <a:effectLst>
            <a:glow rad="127000">
              <a:schemeClr val="bg1">
                <a:lumMod val="50000"/>
                <a:alpha val="75000"/>
              </a:schemeClr>
            </a:glow>
          </a:effectLst>
        </p:spPr>
        <p:txBody>
          <a:bodyPr wrap="none" lIns="91405" tIns="45703" rIns="91405" bIns="45703">
            <a:spAutoFit/>
          </a:bodyPr>
          <a:lstStyle/>
          <a:p>
            <a:r>
              <a:rPr lang="en-US" sz="32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Ex situ 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genebank collections for plant genetic resources</a:t>
            </a:r>
          </a:p>
        </p:txBody>
      </p:sp>
      <p:pic>
        <p:nvPicPr>
          <p:cNvPr id="4" name="Picture 3" descr="gbanksall_1_transp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1509" y="944340"/>
            <a:ext cx="8336464" cy="5584622"/>
          </a:xfrm>
          <a:prstGeom prst="rect">
            <a:avLst/>
          </a:prstGeom>
          <a:effectLst>
            <a:glow rad="63500">
              <a:schemeClr val="accent1">
                <a:lumMod val="20000"/>
                <a:lumOff val="80000"/>
                <a:alpha val="95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90412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Shot 2018-01-16 at 07.42.37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9921" y="0"/>
            <a:ext cx="3178717" cy="7562850"/>
          </a:xfrm>
          <a:prstGeom prst="rect">
            <a:avLst/>
          </a:prstGeom>
        </p:spPr>
      </p:pic>
      <p:pic>
        <p:nvPicPr>
          <p:cNvPr id="5" name="Picture 4" descr="1173px-Bioversity_logo.svg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9772" y="829097"/>
            <a:ext cx="2227115" cy="194421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026654" y="3421385"/>
            <a:ext cx="2445960" cy="3170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r-HR" dirty="0" smtClean="0">
                <a:solidFill>
                  <a:srgbClr val="000000"/>
                </a:solidFill>
              </a:rPr>
              <a:t>Biodiversity Collecting Mission Database</a:t>
            </a:r>
            <a:endParaRPr lang="hr-HR" dirty="0">
              <a:solidFill>
                <a:srgbClr val="000000"/>
              </a:solidFill>
            </a:endParaRPr>
          </a:p>
          <a:p>
            <a:pPr algn="r"/>
            <a:r>
              <a:rPr lang="hr-HR" dirty="0" smtClean="0">
                <a:solidFill>
                  <a:srgbClr val="000000"/>
                </a:solidFill>
              </a:rPr>
              <a:t>158 252 occurrences</a:t>
            </a:r>
            <a:endParaRPr lang="hr-HR" dirty="0">
              <a:solidFill>
                <a:srgbClr val="000000"/>
              </a:solidFill>
            </a:endParaRPr>
          </a:p>
          <a:p>
            <a:pPr algn="r"/>
            <a:endParaRPr lang="hr-HR" dirty="0" smtClean="0">
              <a:solidFill>
                <a:srgbClr val="000000"/>
              </a:solidFill>
            </a:endParaRPr>
          </a:p>
          <a:p>
            <a:pPr algn="r"/>
            <a:r>
              <a:rPr lang="hr-HR" dirty="0" smtClean="0">
                <a:solidFill>
                  <a:srgbClr val="000000"/>
                </a:solidFill>
                <a:hlinkClick r:id="rId5"/>
              </a:rPr>
              <a:t>doi:10.15468</a:t>
            </a:r>
            <a:r>
              <a:rPr lang="hr-HR" dirty="0">
                <a:solidFill>
                  <a:srgbClr val="000000"/>
                </a:solidFill>
                <a:hlinkClick r:id="rId5"/>
              </a:rPr>
              <a:t>/</a:t>
            </a:r>
            <a:r>
              <a:rPr lang="hr-HR" dirty="0" smtClean="0">
                <a:solidFill>
                  <a:srgbClr val="000000"/>
                </a:solidFill>
                <a:hlinkClick r:id="rId5"/>
              </a:rPr>
              <a:t>ulk1iz</a:t>
            </a:r>
            <a:endParaRPr lang="hr-HR" dirty="0" smtClean="0">
              <a:solidFill>
                <a:srgbClr val="000000"/>
              </a:solidFill>
            </a:endParaRPr>
          </a:p>
          <a:p>
            <a:pPr algn="r"/>
            <a:endParaRPr lang="hr-HR" dirty="0">
              <a:solidFill>
                <a:srgbClr val="000000"/>
              </a:solidFill>
            </a:endParaRPr>
          </a:p>
          <a:p>
            <a:pPr algn="r"/>
            <a:endParaRPr lang="hr-HR" dirty="0" smtClean="0">
              <a:solidFill>
                <a:srgbClr val="000000"/>
              </a:solidFill>
            </a:endParaRPr>
          </a:p>
          <a:p>
            <a:pPr algn="r"/>
            <a:r>
              <a:rPr lang="hr-HR" sz="1600" dirty="0" smtClean="0">
                <a:solidFill>
                  <a:srgbClr val="000000"/>
                </a:solidFill>
              </a:rPr>
              <a:t>(Dataset published in GBIF June 2017)</a:t>
            </a:r>
            <a:endParaRPr lang="en-US" sz="1600" dirty="0">
              <a:solidFill>
                <a:srgbClr val="000000"/>
              </a:solidFill>
            </a:endParaRPr>
          </a:p>
        </p:txBody>
      </p:sp>
      <p:pic>
        <p:nvPicPr>
          <p:cNvPr id="2" name="Picture 1" descr="Screen Shot 2017-11-15 at 23.22.50 .png">
            <a:hlinkClick r:id="rId5"/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89" y="0"/>
            <a:ext cx="7844110" cy="756285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228354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8-01-16 at 07.42.37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9921" y="0"/>
            <a:ext cx="3178717" cy="7562850"/>
          </a:xfrm>
          <a:prstGeom prst="rect">
            <a:avLst/>
          </a:prstGeom>
        </p:spPr>
      </p:pic>
      <p:pic>
        <p:nvPicPr>
          <p:cNvPr id="5" name="Picture 4" descr="Screen Shot 2017-03-10 at 14.36.18 .png">
            <a:hlinkClick r:id="rId4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6" y="0"/>
            <a:ext cx="7487565" cy="75628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Picture 5" descr="logo.png">
            <a:hlinkClick r:id="rId6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9911" y="397049"/>
            <a:ext cx="1859981" cy="185998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92591" y="2629297"/>
            <a:ext cx="2602672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smtClean="0">
                <a:solidFill>
                  <a:schemeClr val="bg1"/>
                </a:solidFill>
              </a:rPr>
              <a:t>The Global </a:t>
            </a:r>
            <a:r>
              <a:rPr lang="en-US" dirty="0">
                <a:solidFill>
                  <a:schemeClr val="bg1"/>
                </a:solidFill>
              </a:rPr>
              <a:t>Crop Wild Relative </a:t>
            </a:r>
            <a:r>
              <a:rPr lang="en-US" b="1" dirty="0" smtClean="0">
                <a:solidFill>
                  <a:schemeClr val="bg1"/>
                </a:solidFill>
              </a:rPr>
              <a:t>Occurrence</a:t>
            </a:r>
            <a:r>
              <a:rPr lang="en-US" dirty="0" smtClean="0">
                <a:solidFill>
                  <a:schemeClr val="bg1"/>
                </a:solidFill>
              </a:rPr>
              <a:t> Database include data from hundreds of data sources </a:t>
            </a:r>
            <a:r>
              <a:rPr lang="mr-IN" dirty="0" smtClean="0">
                <a:solidFill>
                  <a:schemeClr val="bg1"/>
                </a:solidFill>
              </a:rPr>
              <a:t>–</a:t>
            </a:r>
            <a:r>
              <a:rPr lang="en-US" dirty="0" smtClean="0">
                <a:solidFill>
                  <a:schemeClr val="bg1"/>
                </a:solidFill>
              </a:rPr>
              <a:t> including GBIF</a:t>
            </a:r>
          </a:p>
          <a:p>
            <a:pPr algn="r"/>
            <a:endParaRPr lang="en-US" dirty="0">
              <a:solidFill>
                <a:schemeClr val="bg1"/>
              </a:solidFill>
            </a:endParaRPr>
          </a:p>
          <a:p>
            <a:pPr algn="r"/>
            <a:r>
              <a:rPr lang="en-US" dirty="0" smtClean="0">
                <a:solidFill>
                  <a:schemeClr val="bg1"/>
                </a:solidFill>
              </a:rPr>
              <a:t>The CWR Database was published in GBIF (2016) </a:t>
            </a:r>
          </a:p>
          <a:p>
            <a:pPr algn="r"/>
            <a:r>
              <a:rPr lang="en-US" sz="1600" dirty="0" smtClean="0">
                <a:solidFill>
                  <a:schemeClr val="bg1"/>
                </a:solidFill>
              </a:rPr>
              <a:t>(</a:t>
            </a:r>
            <a:r>
              <a:rPr lang="en-US" sz="1600" i="1" dirty="0" smtClean="0">
                <a:solidFill>
                  <a:schemeClr val="bg1"/>
                </a:solidFill>
              </a:rPr>
              <a:t>excluding the data records originating from GBIF</a:t>
            </a:r>
            <a:r>
              <a:rPr lang="en-US" sz="1600" dirty="0" smtClean="0">
                <a:solidFill>
                  <a:schemeClr val="bg1"/>
                </a:solidFill>
              </a:rPr>
              <a:t>)</a:t>
            </a:r>
          </a:p>
          <a:p>
            <a:pPr algn="r"/>
            <a:endParaRPr lang="en-US" sz="1600" dirty="0" smtClean="0">
              <a:solidFill>
                <a:schemeClr val="bg1"/>
              </a:solidFill>
            </a:endParaRPr>
          </a:p>
          <a:p>
            <a:pPr algn="r"/>
            <a:r>
              <a:rPr lang="en-US" sz="1600" dirty="0" smtClean="0">
                <a:solidFill>
                  <a:schemeClr val="bg1"/>
                </a:solidFill>
                <a:hlinkClick r:id="rId8"/>
              </a:rPr>
              <a:t>doi:10.15468</a:t>
            </a:r>
            <a:r>
              <a:rPr lang="en-US" sz="1600" dirty="0">
                <a:solidFill>
                  <a:schemeClr val="bg1"/>
                </a:solidFill>
                <a:hlinkClick r:id="rId8"/>
              </a:rPr>
              <a:t>/</a:t>
            </a:r>
            <a:r>
              <a:rPr lang="en-US" sz="1600" dirty="0" smtClean="0">
                <a:solidFill>
                  <a:schemeClr val="bg1"/>
                </a:solidFill>
                <a:hlinkClick r:id="rId8"/>
              </a:rPr>
              <a:t>jyrthk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936607" y="6517729"/>
            <a:ext cx="246196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dirty="0"/>
              <a:t>Vincent </a:t>
            </a:r>
            <a:r>
              <a:rPr lang="en-US" sz="1100" dirty="0" smtClean="0"/>
              <a:t> </a:t>
            </a:r>
            <a:r>
              <a:rPr lang="en-US" sz="1100" i="1" dirty="0" smtClean="0"/>
              <a:t>et </a:t>
            </a:r>
            <a:r>
              <a:rPr lang="en-US" sz="1100" i="1" dirty="0" err="1" smtClean="0"/>
              <a:t>al</a:t>
            </a:r>
            <a:r>
              <a:rPr lang="en-US" sz="1100" dirty="0" err="1" smtClean="0"/>
              <a:t>.N</a:t>
            </a:r>
            <a:r>
              <a:rPr lang="en-US" sz="1100" dirty="0" smtClean="0"/>
              <a:t> </a:t>
            </a:r>
            <a:r>
              <a:rPr lang="en-US" sz="1100" dirty="0"/>
              <a:t>(2013). A prioritized crop wild relative inventory to help underpin global food security</a:t>
            </a:r>
            <a:r>
              <a:rPr lang="en-US" sz="1100" dirty="0" smtClean="0"/>
              <a:t>. </a:t>
            </a:r>
            <a:r>
              <a:rPr lang="en-US" sz="1100" dirty="0"/>
              <a:t>doi:10.1016/j.biocon.2013.08.011</a:t>
            </a:r>
          </a:p>
        </p:txBody>
      </p:sp>
    </p:spTree>
    <p:extLst>
      <p:ext uri="{BB962C8B-B14F-4D97-AF65-F5344CB8AC3E}">
        <p14:creationId xmlns:p14="http://schemas.microsoft.com/office/powerpoint/2010/main" val="2177196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8-01-16 at 06.44.17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688638" cy="7562850"/>
          </a:xfrm>
          <a:prstGeom prst="rect">
            <a:avLst/>
          </a:prstGeom>
        </p:spPr>
      </p:pic>
      <p:pic>
        <p:nvPicPr>
          <p:cNvPr id="5" name="Picture 4" descr="Genesys Screen Shot 2018-01-16 at 06.39.35 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8083" y="0"/>
            <a:ext cx="3340555" cy="2214311"/>
          </a:xfrm>
          <a:prstGeom prst="rect">
            <a:avLst/>
          </a:prstGeom>
        </p:spPr>
      </p:pic>
      <p:pic>
        <p:nvPicPr>
          <p:cNvPr id="8" name="Picture 7" descr="Screen Shot 2018-01-16 at 06.45.43 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405" y="331812"/>
            <a:ext cx="3465609" cy="1182385"/>
          </a:xfrm>
          <a:prstGeom prst="rect">
            <a:avLst/>
          </a:prstGeom>
        </p:spPr>
      </p:pic>
      <p:pic>
        <p:nvPicPr>
          <p:cNvPr id="9" name="Picture 8" descr="9005057_300x300.pn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791" y="5869657"/>
            <a:ext cx="1189137" cy="1189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45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PICT0458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0607" y="1149340"/>
            <a:ext cx="4410973" cy="3308230"/>
          </a:xfrm>
          <a:prstGeom prst="rect">
            <a:avLst/>
          </a:prstGeom>
          <a:ln>
            <a:solidFill>
              <a:schemeClr val="tx1">
                <a:lumMod val="95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144" y="228853"/>
            <a:ext cx="10062719" cy="672253"/>
          </a:xfrm>
          <a:ln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Crop genetic diversity for agricultural traits</a:t>
            </a:r>
          </a:p>
        </p:txBody>
      </p:sp>
      <p:pic>
        <p:nvPicPr>
          <p:cNvPr id="26630" name="Picture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360" y="5041900"/>
            <a:ext cx="1603296" cy="201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1" name="Rectangle 10"/>
          <p:cNvSpPr>
            <a:spLocks noChangeArrowheads="1"/>
          </p:cNvSpPr>
          <p:nvPr/>
        </p:nvSpPr>
        <p:spPr bwMode="auto">
          <a:xfrm>
            <a:off x="445361" y="6969379"/>
            <a:ext cx="1481559" cy="50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249" tIns="52124" rIns="104249" bIns="52124">
            <a:spAutoFit/>
          </a:bodyPr>
          <a:lstStyle/>
          <a:p>
            <a:r>
              <a:rPr lang="en-US" sz="1300">
                <a:latin typeface="Calibri" charset="0"/>
              </a:rPr>
              <a:t>Powdery Mildew, </a:t>
            </a:r>
          </a:p>
          <a:p>
            <a:r>
              <a:rPr lang="en-US" sz="1300" i="1">
                <a:latin typeface="Calibri" charset="0"/>
              </a:rPr>
              <a:t>Blumeria graminis</a:t>
            </a:r>
          </a:p>
        </p:txBody>
      </p:sp>
      <p:pic>
        <p:nvPicPr>
          <p:cNvPr id="2663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6800" y="5041900"/>
            <a:ext cx="1510512" cy="2016760"/>
          </a:xfrm>
          <a:prstGeom prst="rect">
            <a:avLst/>
          </a:prstGeom>
          <a:noFill/>
          <a:ln w="9525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3" name="Rectangle 12"/>
          <p:cNvSpPr>
            <a:spLocks noChangeArrowheads="1"/>
          </p:cNvSpPr>
          <p:nvPr/>
        </p:nvSpPr>
        <p:spPr bwMode="auto">
          <a:xfrm>
            <a:off x="2241646" y="6974631"/>
            <a:ext cx="1166857" cy="50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249" tIns="52124" rIns="104249" bIns="52124">
            <a:spAutoFit/>
          </a:bodyPr>
          <a:lstStyle/>
          <a:p>
            <a:r>
              <a:rPr lang="en-US" sz="1300">
                <a:latin typeface="Calibri" charset="0"/>
              </a:rPr>
              <a:t>Leaf spots</a:t>
            </a:r>
          </a:p>
          <a:p>
            <a:r>
              <a:rPr lang="en-US" sz="1300" i="1">
                <a:latin typeface="Calibri" charset="0"/>
              </a:rPr>
              <a:t>Ascochyta sp.</a:t>
            </a:r>
          </a:p>
        </p:txBody>
      </p:sp>
      <p:pic>
        <p:nvPicPr>
          <p:cNvPr id="26634" name="Picture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9167" y="5041900"/>
            <a:ext cx="1603296" cy="201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5" name="Rectangle 14"/>
          <p:cNvSpPr>
            <a:spLocks noChangeArrowheads="1"/>
          </p:cNvSpPr>
          <p:nvPr/>
        </p:nvSpPr>
        <p:spPr bwMode="auto">
          <a:xfrm>
            <a:off x="3919169" y="6974631"/>
            <a:ext cx="1528202" cy="50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249" tIns="52124" rIns="104249" bIns="52124">
            <a:spAutoFit/>
          </a:bodyPr>
          <a:lstStyle/>
          <a:p>
            <a:r>
              <a:rPr lang="en-US" sz="1300">
                <a:latin typeface="Calibri" charset="0"/>
              </a:rPr>
              <a:t>Yellow rust</a:t>
            </a:r>
          </a:p>
          <a:p>
            <a:r>
              <a:rPr lang="en-US" sz="1300" i="1">
                <a:latin typeface="Calibri" charset="0"/>
              </a:rPr>
              <a:t>Puccinia strilformis</a:t>
            </a:r>
          </a:p>
        </p:txBody>
      </p:sp>
      <p:pic>
        <p:nvPicPr>
          <p:cNvPr id="26636" name="Picture 15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0607" y="5041900"/>
            <a:ext cx="1499378" cy="2016760"/>
          </a:xfrm>
          <a:prstGeom prst="rect">
            <a:avLst/>
          </a:prstGeom>
          <a:noFill/>
          <a:ln w="9525">
            <a:solidFill>
              <a:schemeClr val="tx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7" name="Rectangle 16"/>
          <p:cNvSpPr>
            <a:spLocks noChangeArrowheads="1"/>
          </p:cNvSpPr>
          <p:nvPr/>
        </p:nvSpPr>
        <p:spPr bwMode="auto">
          <a:xfrm>
            <a:off x="5665352" y="6974631"/>
            <a:ext cx="1432799" cy="50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249" tIns="52124" rIns="104249" bIns="52124">
            <a:spAutoFit/>
          </a:bodyPr>
          <a:lstStyle/>
          <a:p>
            <a:r>
              <a:rPr lang="en-US" sz="1300" dirty="0">
                <a:latin typeface="Calibri" charset="0"/>
              </a:rPr>
              <a:t>Black stem rust</a:t>
            </a:r>
          </a:p>
          <a:p>
            <a:r>
              <a:rPr lang="en-US" sz="1300" i="1" dirty="0">
                <a:latin typeface="Calibri" charset="0"/>
              </a:rPr>
              <a:t>Puccinia graminis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>
          <a:xfrm>
            <a:off x="10104167" y="7039824"/>
            <a:ext cx="417409" cy="402652"/>
          </a:xfrm>
        </p:spPr>
        <p:txBody>
          <a:bodyPr/>
          <a:lstStyle>
            <a:lvl1pPr eaLnBrk="0" hangingPunct="0"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3245086" indent="-42723844" eaLnBrk="0" hangingPunct="0"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521245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1042487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563729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208497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8931774-49AC-A341-98FD-7B65B7F22807}" type="slidenum">
              <a:rPr lang="en-US" sz="1400">
                <a:solidFill>
                  <a:srgbClr val="898989"/>
                </a:solidFill>
                <a:latin typeface="Calibri" charset="0"/>
              </a:rPr>
              <a:pPr eaLnBrk="1" hangingPunct="1"/>
              <a:t>7</a:t>
            </a:fld>
            <a:endParaRPr lang="en-US" sz="1400" dirty="0">
              <a:solidFill>
                <a:srgbClr val="898989"/>
              </a:solidFill>
              <a:latin typeface="Calibri" charset="0"/>
            </a:endParaRPr>
          </a:p>
        </p:txBody>
      </p:sp>
      <p:pic>
        <p:nvPicPr>
          <p:cNvPr id="16" name="Picture 4" descr="Rhubarb-NGB-Picture-Archive-img3672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759" y="1045122"/>
            <a:ext cx="5040560" cy="346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5863016" y="3960150"/>
            <a:ext cx="4161825" cy="50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4249" tIns="52124" rIns="104249" bIns="52124">
            <a:spAutoFit/>
          </a:bodyPr>
          <a:lstStyle/>
          <a:p>
            <a:r>
              <a:rPr lang="en-US" sz="1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charset="0"/>
              </a:rPr>
              <a:t>Field trials in Horsham Australia for cold tolerance in chickpea (</a:t>
            </a:r>
            <a:r>
              <a:rPr lang="en-US" sz="13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charset="0"/>
              </a:rPr>
              <a:t>Cicer</a:t>
            </a:r>
            <a:r>
              <a:rPr lang="en-US" sz="13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charset="0"/>
              </a:rPr>
              <a:t> </a:t>
            </a:r>
            <a:r>
              <a:rPr lang="en-US" sz="1300" i="1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charset="0"/>
              </a:rPr>
              <a:t>arietinum</a:t>
            </a:r>
            <a:r>
              <a:rPr lang="en-US" sz="13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charset="0"/>
              </a:rPr>
              <a:t> </a:t>
            </a:r>
            <a:r>
              <a:rPr lang="en-US" sz="1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charset="0"/>
              </a:rPr>
              <a:t>L.). CC-by D. Endresen</a:t>
            </a:r>
          </a:p>
        </p:txBody>
      </p:sp>
      <p:pic>
        <p:nvPicPr>
          <p:cNvPr id="7" name="Picture 6" descr="img004019.jpg"/>
          <p:cNvPicPr>
            <a:picLocks noChangeAspect="1"/>
          </p:cNvPicPr>
          <p:nvPr/>
        </p:nvPicPr>
        <p:blipFill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04560" y="5042997"/>
            <a:ext cx="2668782" cy="2001587"/>
          </a:xfrm>
          <a:prstGeom prst="rect">
            <a:avLst/>
          </a:prstGeom>
          <a:ln>
            <a:solidFill>
              <a:schemeClr val="tx1">
                <a:lumMod val="95000"/>
              </a:schemeClr>
            </a:solidFill>
          </a:ln>
        </p:spPr>
      </p:pic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7522225" y="7039823"/>
            <a:ext cx="2705233" cy="505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04249" tIns="52124" rIns="104249" bIns="52124">
            <a:spAutoFit/>
          </a:bodyPr>
          <a:lstStyle/>
          <a:p>
            <a:r>
              <a:rPr lang="en-US" sz="1300" dirty="0">
                <a:latin typeface="Calibri" charset="0"/>
              </a:rPr>
              <a:t>Apple, </a:t>
            </a:r>
            <a:r>
              <a:rPr lang="en-US" sz="1300" i="1" dirty="0" err="1">
                <a:latin typeface="Calibri" charset="0"/>
              </a:rPr>
              <a:t>Malus</a:t>
            </a:r>
            <a:r>
              <a:rPr lang="en-US" sz="1300" i="1" dirty="0">
                <a:latin typeface="Calibri" charset="0"/>
              </a:rPr>
              <a:t> </a:t>
            </a:r>
            <a:r>
              <a:rPr lang="en-US" sz="1300" i="1" dirty="0" err="1">
                <a:latin typeface="Calibri" charset="0"/>
              </a:rPr>
              <a:t>domestica</a:t>
            </a:r>
            <a:r>
              <a:rPr lang="en-US" sz="1300" i="1" dirty="0">
                <a:latin typeface="Calibri" charset="0"/>
              </a:rPr>
              <a:t> </a:t>
            </a:r>
            <a:r>
              <a:rPr lang="en-US" sz="1300" dirty="0" err="1">
                <a:latin typeface="Calibri" charset="0"/>
              </a:rPr>
              <a:t>Borkh</a:t>
            </a:r>
            <a:r>
              <a:rPr lang="en-US" sz="1300" dirty="0">
                <a:latin typeface="Calibri" charset="0"/>
              </a:rPr>
              <a:t>.</a:t>
            </a:r>
          </a:p>
          <a:p>
            <a:r>
              <a:rPr lang="en-US" sz="1300" dirty="0">
                <a:latin typeface="Calibri" charset="0"/>
              </a:rPr>
              <a:t>Cultivar “</a:t>
            </a:r>
            <a:r>
              <a:rPr lang="en-US" sz="1300" i="1" dirty="0" err="1">
                <a:latin typeface="Calibri" charset="0"/>
              </a:rPr>
              <a:t>Nanna</a:t>
            </a:r>
            <a:r>
              <a:rPr lang="en-US" sz="1300" dirty="0">
                <a:latin typeface="Calibri" charset="0"/>
              </a:rPr>
              <a:t>” by Stein H </a:t>
            </a:r>
            <a:r>
              <a:rPr lang="en-US" sz="1300" dirty="0" err="1">
                <a:latin typeface="Calibri" charset="0"/>
              </a:rPr>
              <a:t>Hjeltnes</a:t>
            </a:r>
            <a:endParaRPr lang="en-US" sz="1300" i="1" dirty="0">
              <a:latin typeface="Calibri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3799" y="4224507"/>
            <a:ext cx="4680520" cy="292378"/>
          </a:xfrm>
          <a:prstGeom prst="rect">
            <a:avLst/>
          </a:prstGeom>
        </p:spPr>
        <p:txBody>
          <a:bodyPr wrap="square" lIns="91428" tIns="45715" rIns="91428" bIns="45715">
            <a:spAutoFit/>
          </a:bodyPr>
          <a:lstStyle/>
          <a:p>
            <a:r>
              <a:rPr lang="en-US" sz="1300" dirty="0">
                <a:latin typeface="Calibri" charset="0"/>
                <a:ea typeface="ＭＳ Ｐゴシック" charset="0"/>
                <a:cs typeface="ＭＳ Ｐゴシック" charset="0"/>
              </a:rPr>
              <a:t>Rhubarb, </a:t>
            </a:r>
            <a:r>
              <a:rPr lang="en-US" sz="1300" i="1" dirty="0">
                <a:latin typeface="Calibri" charset="0"/>
                <a:ea typeface="ＭＳ Ｐゴシック" charset="0"/>
                <a:cs typeface="ＭＳ Ｐゴシック" charset="0"/>
              </a:rPr>
              <a:t>Rheum x </a:t>
            </a:r>
            <a:r>
              <a:rPr lang="en-US" sz="1300" i="1" dirty="0" err="1">
                <a:latin typeface="Calibri" charset="0"/>
                <a:ea typeface="ＭＳ Ｐゴシック" charset="0"/>
                <a:cs typeface="ＭＳ Ｐゴシック" charset="0"/>
              </a:rPr>
              <a:t>hybridum</a:t>
            </a:r>
            <a:r>
              <a:rPr lang="en-US" sz="1300" i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1300" dirty="0">
                <a:latin typeface="Calibri" charset="0"/>
                <a:ea typeface="ＭＳ Ｐゴシック" charset="0"/>
                <a:cs typeface="ＭＳ Ｐゴシック" charset="0"/>
              </a:rPr>
              <a:t>Murray, DKRHE43, by </a:t>
            </a:r>
            <a:r>
              <a:rPr lang="en-US" sz="1300" dirty="0" err="1">
                <a:latin typeface="Calibri" charset="0"/>
                <a:ea typeface="ＭＳ Ｐゴシック" charset="0"/>
                <a:cs typeface="ＭＳ Ｐゴシック" charset="0"/>
              </a:rPr>
              <a:t>Gitte</a:t>
            </a:r>
            <a:r>
              <a:rPr lang="en-US" sz="1300" dirty="0">
                <a:latin typeface="Calibri" charset="0"/>
                <a:ea typeface="ＭＳ Ｐゴシック" charset="0"/>
                <a:cs typeface="ＭＳ Ｐゴシック" charset="0"/>
              </a:rPr>
              <a:t> K. </a:t>
            </a:r>
            <a:r>
              <a:rPr lang="en-US" sz="1300" dirty="0" err="1">
                <a:latin typeface="Calibri" charset="0"/>
                <a:ea typeface="ＭＳ Ｐゴシック" charset="0"/>
                <a:cs typeface="ＭＳ Ｐゴシック" charset="0"/>
              </a:rPr>
              <a:t>Bjørn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41505993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0854" y="1604606"/>
            <a:ext cx="9599246" cy="4660400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Use </a:t>
            </a:r>
            <a:r>
              <a:rPr lang="en-US" sz="4000" b="1" dirty="0" smtClean="0">
                <a:solidFill>
                  <a:srgbClr val="FFFF00"/>
                </a:solidFill>
              </a:rPr>
              <a:t>case </a:t>
            </a:r>
            <a:r>
              <a:rPr lang="en-US" sz="4000" b="1" dirty="0" smtClean="0"/>
              <a:t>: Measurements for both </a:t>
            </a:r>
            <a:r>
              <a:rPr lang="en-US" sz="4000" b="1" u="sng" dirty="0" smtClean="0"/>
              <a:t>events</a:t>
            </a:r>
            <a:r>
              <a:rPr lang="en-US" sz="4000" b="1" dirty="0" smtClean="0"/>
              <a:t> and </a:t>
            </a:r>
            <a:r>
              <a:rPr lang="en-US" sz="4000" b="1" u="sng" dirty="0" smtClean="0"/>
              <a:t>occurrences</a:t>
            </a:r>
            <a:r>
              <a:rPr lang="en-US" sz="4000" b="1" dirty="0" smtClean="0"/>
              <a:t> in the same dataset</a:t>
            </a:r>
            <a:endParaRPr lang="en-US" sz="3600" dirty="0"/>
          </a:p>
          <a:p>
            <a:endParaRPr lang="en-US" sz="3600" u="sng" dirty="0" smtClean="0"/>
          </a:p>
          <a:p>
            <a:r>
              <a:rPr lang="en-US" sz="3600" u="sng" dirty="0" smtClean="0"/>
              <a:t>OBIS expeditions</a:t>
            </a:r>
            <a:r>
              <a:rPr lang="en-US" sz="3600" dirty="0" smtClean="0"/>
              <a:t> are sampling more data than only organism occurrences.</a:t>
            </a:r>
          </a:p>
          <a:p>
            <a:endParaRPr lang="en-US" sz="3600" dirty="0"/>
          </a:p>
          <a:p>
            <a:r>
              <a:rPr lang="en-US" sz="3600" dirty="0" smtClean="0"/>
              <a:t>--&gt; development of a new extended measurement and fact extension (for DwC-archives)</a:t>
            </a:r>
            <a:endParaRPr lang="en-US" sz="3600" dirty="0"/>
          </a:p>
        </p:txBody>
      </p:sp>
      <p:pic>
        <p:nvPicPr>
          <p:cNvPr id="3" name="Picture 2" descr="IODE.jpg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2" b="100000" l="0" r="100000">
                        <a14:foregroundMark x1="83475" y1="72691" x2="83475" y2="72691"/>
                        <a14:foregroundMark x1="36158" y1="15261" x2="36158" y2="15261"/>
                        <a14:foregroundMark x1="17655" y1="25301" x2="17655" y2="25301"/>
                        <a14:foregroundMark x1="26130" y1="52610" x2="26130" y2="52610"/>
                        <a14:foregroundMark x1="20904" y1="75502" x2="20904" y2="75502"/>
                        <a14:foregroundMark x1="33475" y1="67068" x2="33475" y2="67068"/>
                        <a14:foregroundMark x1="29944" y1="76305" x2="29944" y2="76305"/>
                        <a14:foregroundMark x1="30226" y1="46988" x2="30226" y2="46988"/>
                        <a14:foregroundMark x1="25565" y1="80321" x2="25565" y2="80321"/>
                        <a14:foregroundMark x1="31215" y1="85542" x2="31215" y2="85542"/>
                        <a14:foregroundMark x1="35028" y1="80321" x2="35028" y2="80321"/>
                        <a14:foregroundMark x1="38559" y1="69478" x2="38559" y2="69478"/>
                        <a14:foregroundMark x1="27260" y1="57831" x2="27260" y2="57831"/>
                        <a14:foregroundMark x1="30508" y1="30924" x2="30508" y2="30924"/>
                        <a14:foregroundMark x1="30508" y1="38554" x2="30508" y2="38554"/>
                        <a14:foregroundMark x1="17655" y1="71888" x2="17655" y2="71888"/>
                        <a14:foregroundMark x1="4379" y1="73494" x2="4379" y2="73494"/>
                        <a14:foregroundMark x1="20198" y1="81928" x2="20198" y2="81928"/>
                        <a14:foregroundMark x1="27966" y1="91968" x2="27966" y2="91968"/>
                        <a14:foregroundMark x1="38277" y1="87952" x2="38277" y2="87952"/>
                        <a14:foregroundMark x1="43503" y1="71084" x2="43503" y2="71084"/>
                        <a14:foregroundMark x1="30508" y1="61044" x2="30508" y2="61044"/>
                        <a14:foregroundMark x1="42090" y1="59438" x2="42090" y2="59438"/>
                        <a14:foregroundMark x1="40537" y1="39357" x2="40537" y2="39357"/>
                        <a14:foregroundMark x1="33192" y1="42570" x2="33192" y2="42570"/>
                        <a14:foregroundMark x1="25565" y1="67068" x2="25565" y2="67068"/>
                        <a14:foregroundMark x1="35593" y1="53414" x2="35593" y2="53414"/>
                        <a14:foregroundMark x1="35876" y1="60241" x2="35876" y2="60241"/>
                        <a14:foregroundMark x1="35876" y1="60241" x2="35876" y2="60241"/>
                        <a14:foregroundMark x1="35876" y1="69478" x2="35876" y2="69478"/>
                        <a14:foregroundMark x1="34322" y1="74297" x2="34322" y2="74297"/>
                        <a14:foregroundMark x1="43785" y1="54217" x2="43785" y2="54217"/>
                        <a14:foregroundMark x1="46186" y1="46988" x2="46186" y2="46988"/>
                        <a14:foregroundMark x1="40819" y1="81928" x2="40819" y2="81928"/>
                        <a14:foregroundMark x1="38559" y1="81124" x2="38559" y2="81124"/>
                        <a14:foregroundMark x1="35028" y1="87952" x2="35028" y2="87952"/>
                        <a14:backgroundMark x1="42655" y1="47791" x2="42655" y2="47791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753" y="533123"/>
            <a:ext cx="2962200" cy="86235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0470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1596" y="209378"/>
            <a:ext cx="6902610" cy="1260475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Sampling more data than just species occurrence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775" y="350736"/>
            <a:ext cx="2476318" cy="34955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7560" y="1640279"/>
            <a:ext cx="3368010" cy="238306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474116" y="4100286"/>
            <a:ext cx="3186768" cy="751637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dirty="0"/>
              <a:t>Core sample from </a:t>
            </a:r>
            <a:r>
              <a:rPr lang="en-US" dirty="0" smtClean="0"/>
              <a:t>a </a:t>
            </a:r>
            <a:r>
              <a:rPr lang="en-US" smtClean="0"/>
              <a:t>Van Veen grab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84195" y="3846285"/>
            <a:ext cx="2476318" cy="751637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dirty="0" smtClean="0"/>
              <a:t>Water sample from a </a:t>
            </a:r>
            <a:r>
              <a:rPr lang="en-US" dirty="0" err="1" smtClean="0"/>
              <a:t>Niskin</a:t>
            </a:r>
            <a:r>
              <a:rPr lang="en-US" dirty="0" smtClean="0"/>
              <a:t> bottle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646787" y="4049374"/>
            <a:ext cx="2655391" cy="428472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en-US" dirty="0" smtClean="0"/>
              <a:t>plankton net with CTD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2836" y="5037872"/>
            <a:ext cx="3331370" cy="235714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540" y="5058887"/>
            <a:ext cx="3284337" cy="206270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570877" y="5125413"/>
            <a:ext cx="1867699" cy="751637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r>
              <a:rPr lang="en-US" dirty="0" smtClean="0"/>
              <a:t>Video plankton recorder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458435" y="6892679"/>
            <a:ext cx="1206170" cy="428472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en-US" smtClean="0"/>
              <a:t>OTN tags</a:t>
            </a:r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0884" y="1640280"/>
            <a:ext cx="3789011" cy="2383067"/>
          </a:xfrm>
          <a:prstGeom prst="rect">
            <a:avLst/>
          </a:prstGeom>
        </p:spPr>
      </p:pic>
      <p:pic>
        <p:nvPicPr>
          <p:cNvPr id="18" name="Picture 17" descr="IODE.jpg"/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02" b="100000" l="0" r="100000">
                        <a14:foregroundMark x1="83475" y1="72691" x2="83475" y2="72691"/>
                        <a14:foregroundMark x1="36158" y1="15261" x2="36158" y2="15261"/>
                        <a14:foregroundMark x1="17655" y1="25301" x2="17655" y2="25301"/>
                        <a14:foregroundMark x1="26130" y1="52610" x2="26130" y2="52610"/>
                        <a14:foregroundMark x1="20904" y1="75502" x2="20904" y2="75502"/>
                        <a14:foregroundMark x1="33475" y1="67068" x2="33475" y2="67068"/>
                        <a14:foregroundMark x1="29944" y1="76305" x2="29944" y2="76305"/>
                        <a14:foregroundMark x1="30226" y1="46988" x2="30226" y2="46988"/>
                        <a14:foregroundMark x1="25565" y1="80321" x2="25565" y2="80321"/>
                        <a14:foregroundMark x1="31215" y1="85542" x2="31215" y2="85542"/>
                        <a14:foregroundMark x1="35028" y1="80321" x2="35028" y2="80321"/>
                        <a14:foregroundMark x1="38559" y1="69478" x2="38559" y2="69478"/>
                        <a14:foregroundMark x1="27260" y1="57831" x2="27260" y2="57831"/>
                        <a14:foregroundMark x1="30508" y1="30924" x2="30508" y2="30924"/>
                        <a14:foregroundMark x1="30508" y1="38554" x2="30508" y2="38554"/>
                        <a14:foregroundMark x1="17655" y1="71888" x2="17655" y2="71888"/>
                        <a14:foregroundMark x1="4379" y1="73494" x2="4379" y2="73494"/>
                        <a14:foregroundMark x1="20198" y1="81928" x2="20198" y2="81928"/>
                        <a14:foregroundMark x1="27966" y1="91968" x2="27966" y2="91968"/>
                        <a14:foregroundMark x1="38277" y1="87952" x2="38277" y2="87952"/>
                        <a14:foregroundMark x1="43503" y1="71084" x2="43503" y2="71084"/>
                        <a14:foregroundMark x1="30508" y1="61044" x2="30508" y2="61044"/>
                        <a14:foregroundMark x1="42090" y1="59438" x2="42090" y2="59438"/>
                        <a14:foregroundMark x1="40537" y1="39357" x2="40537" y2="39357"/>
                        <a14:foregroundMark x1="33192" y1="42570" x2="33192" y2="42570"/>
                        <a14:foregroundMark x1="25565" y1="67068" x2="25565" y2="67068"/>
                        <a14:foregroundMark x1="35593" y1="53414" x2="35593" y2="53414"/>
                        <a14:foregroundMark x1="35876" y1="60241" x2="35876" y2="60241"/>
                        <a14:foregroundMark x1="35876" y1="60241" x2="35876" y2="60241"/>
                        <a14:foregroundMark x1="35876" y1="69478" x2="35876" y2="69478"/>
                        <a14:foregroundMark x1="34322" y1="74297" x2="34322" y2="74297"/>
                        <a14:foregroundMark x1="43785" y1="54217" x2="43785" y2="54217"/>
                        <a14:foregroundMark x1="46186" y1="46988" x2="46186" y2="46988"/>
                        <a14:foregroundMark x1="40819" y1="81928" x2="40819" y2="81928"/>
                        <a14:foregroundMark x1="38559" y1="81124" x2="38559" y2="81124"/>
                        <a14:foregroundMark x1="35028" y1="87952" x2="35028" y2="87952"/>
                        <a14:backgroundMark x1="42655" y1="47791" x2="42655" y2="47791"/>
                      </a14:backgroundRemoval>
                    </a14:imgEffect>
                    <a14:imgEffect>
                      <a14:colorTemperature colorTemp="112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568420">
            <a:off x="4234987" y="6092675"/>
            <a:ext cx="1888673" cy="54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871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187630" y="233429"/>
            <a:ext cx="1583501" cy="141297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smtClean="0"/>
              <a:t>Event </a:t>
            </a:r>
          </a:p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2404947" y="1646406"/>
            <a:ext cx="1583501" cy="141297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smtClean="0"/>
              <a:t>Event 1.1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655255" y="3059383"/>
            <a:ext cx="1583501" cy="141297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smtClean="0"/>
              <a:t>Event 1.1.1</a:t>
            </a:r>
            <a:endParaRPr lang="en-US" dirty="0"/>
          </a:p>
        </p:txBody>
      </p:sp>
      <p:cxnSp>
        <p:nvCxnSpPr>
          <p:cNvPr id="8" name="Elbow Connector 7"/>
          <p:cNvCxnSpPr>
            <a:endCxn id="5" idx="2"/>
          </p:cNvCxnSpPr>
          <p:nvPr/>
        </p:nvCxnSpPr>
        <p:spPr>
          <a:xfrm rot="16200000" flipH="1">
            <a:off x="1764693" y="1712639"/>
            <a:ext cx="706489" cy="574020"/>
          </a:xfrm>
          <a:prstGeom prst="bentConnector2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 rot="16200000" flipH="1">
            <a:off x="3015001" y="3125616"/>
            <a:ext cx="706489" cy="574020"/>
          </a:xfrm>
          <a:prstGeom prst="bentConnector2">
            <a:avLst/>
          </a:prstGeom>
          <a:ln>
            <a:solidFill>
              <a:srgbClr val="FFFF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88449" y="2209729"/>
            <a:ext cx="1250308" cy="1556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5261849" y="1820694"/>
            <a:ext cx="1517522" cy="7936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/>
              <a:t>MoF</a:t>
            </a:r>
            <a:endParaRPr lang="en-US" dirty="0" smtClean="0"/>
          </a:p>
          <a:p>
            <a:pPr algn="ctr"/>
            <a:r>
              <a:rPr lang="en-US" dirty="0" smtClean="0"/>
              <a:t>A1</a:t>
            </a:r>
            <a:endParaRPr lang="en-US" dirty="0"/>
          </a:p>
        </p:txBody>
      </p:sp>
      <p:cxnSp>
        <p:nvCxnSpPr>
          <p:cNvPr id="13" name="Straight Connector 12"/>
          <p:cNvCxnSpPr>
            <a:stCxn id="15" idx="0"/>
            <a:endCxn id="14" idx="1"/>
          </p:cNvCxnSpPr>
          <p:nvPr/>
        </p:nvCxnSpPr>
        <p:spPr>
          <a:xfrm flipV="1">
            <a:off x="6567670" y="4170252"/>
            <a:ext cx="1044340" cy="667397"/>
          </a:xfrm>
          <a:prstGeom prst="line">
            <a:avLst/>
          </a:prstGeom>
          <a:ln>
            <a:solidFill>
              <a:srgbClr val="FFFF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7612010" y="3773436"/>
            <a:ext cx="1517522" cy="793632"/>
          </a:xfrm>
          <a:prstGeom prst="roundRect">
            <a:avLst/>
          </a:prstGeom>
          <a:solidFill>
            <a:srgbClr val="008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MoF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B1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Heptagon 14"/>
          <p:cNvSpPr/>
          <p:nvPr/>
        </p:nvSpPr>
        <p:spPr>
          <a:xfrm>
            <a:off x="5604657" y="4637926"/>
            <a:ext cx="1068864" cy="1008380"/>
          </a:xfrm>
          <a:prstGeom prst="heptago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/>
              <a:t>Occ</a:t>
            </a:r>
            <a:endParaRPr lang="en-US" dirty="0" smtClean="0"/>
          </a:p>
          <a:p>
            <a:pPr algn="ctr"/>
            <a:r>
              <a:rPr lang="en-US" dirty="0"/>
              <a:t>1</a:t>
            </a:r>
          </a:p>
        </p:txBody>
      </p:sp>
      <p:sp>
        <p:nvSpPr>
          <p:cNvPr id="16" name="Heptagon 15"/>
          <p:cNvSpPr/>
          <p:nvPr/>
        </p:nvSpPr>
        <p:spPr>
          <a:xfrm>
            <a:off x="4169892" y="5430334"/>
            <a:ext cx="1068864" cy="1008380"/>
          </a:xfrm>
          <a:prstGeom prst="heptago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/>
              <a:t>Occ</a:t>
            </a:r>
            <a:endParaRPr lang="en-US" dirty="0" smtClean="0"/>
          </a:p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7" name="Heptagon 16"/>
          <p:cNvSpPr/>
          <p:nvPr/>
        </p:nvSpPr>
        <p:spPr>
          <a:xfrm>
            <a:off x="2712438" y="4770321"/>
            <a:ext cx="1068864" cy="1008380"/>
          </a:xfrm>
          <a:prstGeom prst="heptagon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/>
              <a:t>Occ</a:t>
            </a:r>
            <a:endParaRPr lang="en-US" dirty="0" smtClean="0"/>
          </a:p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cxnSp>
        <p:nvCxnSpPr>
          <p:cNvPr id="19" name="Straight Connector 18"/>
          <p:cNvCxnSpPr>
            <a:stCxn id="6" idx="3"/>
            <a:endCxn id="17" idx="0"/>
          </p:cNvCxnSpPr>
          <p:nvPr/>
        </p:nvCxnSpPr>
        <p:spPr>
          <a:xfrm flipH="1">
            <a:off x="3675452" y="4265435"/>
            <a:ext cx="211701" cy="70461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6" idx="4"/>
            <a:endCxn id="16" idx="6"/>
          </p:cNvCxnSpPr>
          <p:nvPr/>
        </p:nvCxnSpPr>
        <p:spPr>
          <a:xfrm>
            <a:off x="4447006" y="4472360"/>
            <a:ext cx="257319" cy="95797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6" idx="5"/>
            <a:endCxn id="15" idx="5"/>
          </p:cNvCxnSpPr>
          <p:nvPr/>
        </p:nvCxnSpPr>
        <p:spPr>
          <a:xfrm>
            <a:off x="5006858" y="4265435"/>
            <a:ext cx="703650" cy="572215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6" idx="1"/>
            <a:endCxn id="29" idx="1"/>
          </p:cNvCxnSpPr>
          <p:nvPr/>
        </p:nvCxnSpPr>
        <p:spPr>
          <a:xfrm>
            <a:off x="5238758" y="6078830"/>
            <a:ext cx="1212908" cy="610910"/>
          </a:xfrm>
          <a:prstGeom prst="line">
            <a:avLst/>
          </a:prstGeom>
          <a:ln>
            <a:solidFill>
              <a:srgbClr val="FFFF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6451666" y="6292924"/>
            <a:ext cx="1517522" cy="793632"/>
          </a:xfrm>
          <a:prstGeom prst="roundRect">
            <a:avLst/>
          </a:prstGeom>
          <a:solidFill>
            <a:srgbClr val="008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MoF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B2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0" name="Straight Connector 29"/>
          <p:cNvCxnSpPr>
            <a:stCxn id="17" idx="5"/>
            <a:endCxn id="31" idx="3"/>
          </p:cNvCxnSpPr>
          <p:nvPr/>
        </p:nvCxnSpPr>
        <p:spPr>
          <a:xfrm flipH="1" flipV="1">
            <a:off x="1680594" y="4241110"/>
            <a:ext cx="1137696" cy="728934"/>
          </a:xfrm>
          <a:prstGeom prst="line">
            <a:avLst/>
          </a:prstGeom>
          <a:ln>
            <a:solidFill>
              <a:srgbClr val="FFFFFF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163071" y="3844294"/>
            <a:ext cx="1517522" cy="793632"/>
          </a:xfrm>
          <a:prstGeom prst="roundRect">
            <a:avLst/>
          </a:prstGeom>
          <a:solidFill>
            <a:srgbClr val="008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MoF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B3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3" name="Straight Connector 42"/>
          <p:cNvCxnSpPr>
            <a:stCxn id="6" idx="4"/>
            <a:endCxn id="29" idx="1"/>
          </p:cNvCxnSpPr>
          <p:nvPr/>
        </p:nvCxnSpPr>
        <p:spPr>
          <a:xfrm>
            <a:off x="4447006" y="4472360"/>
            <a:ext cx="2004661" cy="2217381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325861" y="6560067"/>
            <a:ext cx="3211432" cy="659304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OBIS-ENV-DATA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4447005" y="186945"/>
            <a:ext cx="5811002" cy="1521079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pPr algn="r"/>
            <a:r>
              <a:rPr lang="en-US" sz="2300" dirty="0">
                <a:solidFill>
                  <a:srgbClr val="FFFF00"/>
                </a:solidFill>
              </a:rPr>
              <a:t>EVENT HIERARCHY </a:t>
            </a:r>
            <a:r>
              <a:rPr lang="en-US" sz="2300" dirty="0"/>
              <a:t>makes it possible to record differences in sampling time, location, and depth while still grouping these samples together to the same station visit.</a:t>
            </a:r>
          </a:p>
        </p:txBody>
      </p:sp>
      <p:cxnSp>
        <p:nvCxnSpPr>
          <p:cNvPr id="27" name="Straight Connector 26"/>
          <p:cNvCxnSpPr>
            <a:stCxn id="6" idx="7"/>
            <a:endCxn id="34" idx="1"/>
          </p:cNvCxnSpPr>
          <p:nvPr/>
        </p:nvCxnSpPr>
        <p:spPr>
          <a:xfrm>
            <a:off x="5006858" y="3266308"/>
            <a:ext cx="57154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5578407" y="2869492"/>
            <a:ext cx="1517522" cy="793632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104287" tIns="52144" rIns="104287" bIns="52144" rtlCol="0" anchor="ctr"/>
          <a:lstStyle/>
          <a:p>
            <a:pPr algn="ctr"/>
            <a:r>
              <a:rPr lang="en-US" dirty="0" err="1" smtClean="0"/>
              <a:t>MoF</a:t>
            </a:r>
            <a:endParaRPr lang="en-US" dirty="0" smtClean="0"/>
          </a:p>
          <a:p>
            <a:pPr algn="ctr"/>
            <a:r>
              <a:rPr lang="en-US" dirty="0" smtClean="0"/>
              <a:t>A2</a:t>
            </a:r>
            <a:endParaRPr lang="en-US" dirty="0"/>
          </a:p>
        </p:txBody>
      </p:sp>
      <p:cxnSp>
        <p:nvCxnSpPr>
          <p:cNvPr id="52" name="Straight Connector 51"/>
          <p:cNvCxnSpPr>
            <a:stCxn id="31" idx="3"/>
            <a:endCxn id="6" idx="3"/>
          </p:cNvCxnSpPr>
          <p:nvPr/>
        </p:nvCxnSpPr>
        <p:spPr>
          <a:xfrm>
            <a:off x="1680594" y="4241111"/>
            <a:ext cx="2206560" cy="2432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6" idx="5"/>
            <a:endCxn id="14" idx="1"/>
          </p:cNvCxnSpPr>
          <p:nvPr/>
        </p:nvCxnSpPr>
        <p:spPr>
          <a:xfrm flipV="1">
            <a:off x="5006858" y="4170253"/>
            <a:ext cx="2605152" cy="95182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OBIS_logo_BLACK.eps"/>
          <p:cNvPicPr>
            <a:picLocks noChangeAspect="1"/>
          </p:cNvPicPr>
          <p:nvPr/>
        </p:nvPicPr>
        <p:blipFill>
          <a:blip r:embed="rId2" cstate="email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5151" y="6910462"/>
            <a:ext cx="1185009" cy="641788"/>
          </a:xfrm>
          <a:prstGeom prst="rect">
            <a:avLst/>
          </a:prstGeom>
        </p:spPr>
      </p:pic>
      <p:sp>
        <p:nvSpPr>
          <p:cNvPr id="33" name="TextBox 32">
            <a:hlinkClick r:id="rId3"/>
          </p:cNvPr>
          <p:cNvSpPr txBox="1"/>
          <p:nvPr/>
        </p:nvSpPr>
        <p:spPr>
          <a:xfrm>
            <a:off x="8872042" y="6798058"/>
            <a:ext cx="1688117" cy="597749"/>
          </a:xfrm>
          <a:prstGeom prst="rect">
            <a:avLst/>
          </a:prstGeom>
          <a:noFill/>
        </p:spPr>
        <p:txBody>
          <a:bodyPr wrap="square" lIns="104287" tIns="52144" rIns="104287" bIns="52144" rtlCol="0">
            <a:spAutoFit/>
          </a:bodyPr>
          <a:lstStyle/>
          <a:p>
            <a:pPr algn="r"/>
            <a:r>
              <a:rPr lang="en-US" sz="1600" dirty="0">
                <a:solidFill>
                  <a:srgbClr val="FFFF00"/>
                </a:solidFill>
              </a:rPr>
              <a:t>Slides by: </a:t>
            </a:r>
          </a:p>
          <a:p>
            <a:pPr algn="r"/>
            <a:r>
              <a:rPr lang="en-US" sz="1600" dirty="0">
                <a:solidFill>
                  <a:srgbClr val="FFFF00"/>
                </a:solidFill>
              </a:rPr>
              <a:t>OBIS-ENV-DATA</a:t>
            </a:r>
          </a:p>
        </p:txBody>
      </p:sp>
    </p:spTree>
    <p:extLst>
      <p:ext uri="{BB962C8B-B14F-4D97-AF65-F5344CB8AC3E}">
        <p14:creationId xmlns:p14="http://schemas.microsoft.com/office/powerpoint/2010/main" val="4197217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12" grpId="0" animBg="1"/>
      <p:bldP spid="14" grpId="0" animBg="1"/>
      <p:bldP spid="29" grpId="0" animBg="1"/>
      <p:bldP spid="31" grpId="0" animBg="1"/>
      <p:bldP spid="3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13473" y="1243675"/>
            <a:ext cx="7726002" cy="4829677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sz="5500" dirty="0"/>
              <a:t>Proposing a new use case: </a:t>
            </a:r>
          </a:p>
          <a:p>
            <a:endParaRPr lang="en-US" sz="3600" dirty="0"/>
          </a:p>
          <a:p>
            <a:r>
              <a:rPr lang="en-US" sz="3600" b="1" u="sng" dirty="0" smtClean="0">
                <a:solidFill>
                  <a:srgbClr val="FFFF00"/>
                </a:solidFill>
              </a:rPr>
              <a:t>Measurement events</a:t>
            </a:r>
            <a:r>
              <a:rPr lang="en-US" sz="3600" dirty="0" smtClean="0">
                <a:solidFill>
                  <a:srgbClr val="FFFF00"/>
                </a:solidFill>
              </a:rPr>
              <a:t> as </a:t>
            </a:r>
            <a:r>
              <a:rPr lang="en-US" sz="3600" dirty="0" err="1" smtClean="0">
                <a:solidFill>
                  <a:srgbClr val="FFFF00"/>
                </a:solidFill>
              </a:rPr>
              <a:t>dwc:Event</a:t>
            </a:r>
            <a:endParaRPr lang="en-US" sz="3600" dirty="0">
              <a:solidFill>
                <a:srgbClr val="FFFF00"/>
              </a:solidFill>
            </a:endParaRPr>
          </a:p>
          <a:p>
            <a:endParaRPr lang="en-US" sz="3600" dirty="0"/>
          </a:p>
          <a:p>
            <a:r>
              <a:rPr lang="en-US" sz="3600" dirty="0"/>
              <a:t>Experiments with living specimens </a:t>
            </a:r>
          </a:p>
          <a:p>
            <a:r>
              <a:rPr lang="en-US" sz="3600" dirty="0"/>
              <a:t>at a location and date that is </a:t>
            </a:r>
          </a:p>
          <a:p>
            <a:r>
              <a:rPr lang="en-US" sz="3600" dirty="0"/>
              <a:t>different from the </a:t>
            </a:r>
            <a:r>
              <a:rPr lang="en-US" sz="3600" b="1" u="sng" dirty="0"/>
              <a:t>collecting event</a:t>
            </a:r>
            <a:r>
              <a:rPr lang="en-US" sz="3600" dirty="0"/>
              <a:t>.</a:t>
            </a:r>
          </a:p>
          <a:p>
            <a:endParaRPr lang="en-US" sz="3600" dirty="0"/>
          </a:p>
        </p:txBody>
      </p:sp>
      <p:pic>
        <p:nvPicPr>
          <p:cNvPr id="3" name="Picture 2" descr="Screen Shot 2017-05-12 at 13.52.25 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7573" y="2596312"/>
            <a:ext cx="3032848" cy="419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8962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-AXR9cgiOWqbkbM-v.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068" y="702023"/>
            <a:ext cx="1215118" cy="178907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91065" y="128381"/>
            <a:ext cx="2615153" cy="4284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/>
              <a:t>Collecting </a:t>
            </a:r>
            <a:r>
              <a:rPr lang="en-US" dirty="0" smtClean="0"/>
              <a:t>expeditions</a:t>
            </a:r>
            <a:endParaRPr lang="en-US" dirty="0"/>
          </a:p>
        </p:txBody>
      </p:sp>
      <p:pic>
        <p:nvPicPr>
          <p:cNvPr id="4" name="Picture 3" descr="hawtin1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7162" y="702023"/>
            <a:ext cx="2119461" cy="1327811"/>
          </a:xfrm>
          <a:prstGeom prst="rect">
            <a:avLst/>
          </a:prstGeom>
        </p:spPr>
      </p:pic>
      <p:pic>
        <p:nvPicPr>
          <p:cNvPr id="5" name="Picture 4" descr="65918914-st-petersburg-russia-22-october-2014-all-russian-research-institute-of-plant-vavilov-state-research-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7162" y="2266858"/>
            <a:ext cx="2119461" cy="1724037"/>
          </a:xfrm>
          <a:prstGeom prst="rect">
            <a:avLst/>
          </a:prstGeom>
        </p:spPr>
      </p:pic>
      <p:pic>
        <p:nvPicPr>
          <p:cNvPr id="6" name="Picture 5" descr="mtj-in-cip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6948" y="604332"/>
            <a:ext cx="1878357" cy="1309619"/>
          </a:xfrm>
          <a:prstGeom prst="rect">
            <a:avLst/>
          </a:prstGeom>
        </p:spPr>
      </p:pic>
      <p:pic>
        <p:nvPicPr>
          <p:cNvPr id="7" name="Picture 6" descr="Seeds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6948" y="2059058"/>
            <a:ext cx="1830421" cy="1151229"/>
          </a:xfrm>
          <a:prstGeom prst="rect">
            <a:avLst/>
          </a:prstGeom>
        </p:spPr>
      </p:pic>
      <p:pic>
        <p:nvPicPr>
          <p:cNvPr id="8" name="Picture 7" descr="211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067" y="2674044"/>
            <a:ext cx="1215119" cy="1729568"/>
          </a:xfrm>
          <a:prstGeom prst="rect">
            <a:avLst/>
          </a:prstGeom>
        </p:spPr>
      </p:pic>
      <p:pic>
        <p:nvPicPr>
          <p:cNvPr id="10" name="Picture 9" descr="SDC11211ab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6948" y="3375019"/>
            <a:ext cx="1789634" cy="126534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880908" y="92799"/>
            <a:ext cx="2621527" cy="4284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 smtClean="0"/>
              <a:t>Genebank, collections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927352" y="92799"/>
            <a:ext cx="2598584" cy="428472"/>
          </a:xfrm>
          <a:prstGeom prst="rect">
            <a:avLst/>
          </a:prstGeom>
        </p:spPr>
        <p:txBody>
          <a:bodyPr wrap="none" lIns="104287" tIns="52144" rIns="104287" bIns="52144">
            <a:spAutoFit/>
          </a:bodyPr>
          <a:lstStyle/>
          <a:p>
            <a:r>
              <a:rPr lang="en-US" dirty="0" smtClean="0"/>
              <a:t>Field/lab experiments</a:t>
            </a:r>
            <a:endParaRPr lang="en-US" dirty="0"/>
          </a:p>
        </p:txBody>
      </p:sp>
      <p:pic>
        <p:nvPicPr>
          <p:cNvPr id="15" name="Picture 14" descr="NH-SO11-seeds.png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4372" y="964563"/>
            <a:ext cx="1618557" cy="3237901"/>
          </a:xfrm>
          <a:prstGeom prst="rect">
            <a:avLst/>
          </a:prstGeom>
        </p:spPr>
      </p:pic>
      <p:pic>
        <p:nvPicPr>
          <p:cNvPr id="16" name="Picture 15" descr="NH-SO11-seeds.png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992" y="2005452"/>
            <a:ext cx="1628219" cy="316499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56025" y="4254539"/>
            <a:ext cx="1618557" cy="1582634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Seeds from collecting trip expeditions are deposited in genebank collections.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600121" y="5417232"/>
            <a:ext cx="1720993" cy="1582634"/>
          </a:xfrm>
          <a:prstGeom prst="rect">
            <a:avLst/>
          </a:prstGeom>
        </p:spPr>
        <p:txBody>
          <a:bodyPr wrap="square" lIns="104287" tIns="52144" rIns="104287" bIns="52144">
            <a:spAutoFit/>
          </a:bodyPr>
          <a:lstStyle/>
          <a:p>
            <a:r>
              <a:rPr lang="en-US" sz="1600" dirty="0">
                <a:solidFill>
                  <a:srgbClr val="FFFF00"/>
                </a:solidFill>
              </a:rPr>
              <a:t>Living seeds from genebank collections are used for field or laboratory experiments.</a:t>
            </a:r>
          </a:p>
        </p:txBody>
      </p:sp>
      <p:pic>
        <p:nvPicPr>
          <p:cNvPr id="24" name="Picture 23" descr="PICT0458.JPG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6948" y="4765751"/>
            <a:ext cx="1766695" cy="1325021"/>
          </a:xfrm>
          <a:prstGeom prst="rect">
            <a:avLst/>
          </a:prstGeom>
          <a:ln>
            <a:solidFill>
              <a:schemeClr val="tx1">
                <a:lumMod val="95000"/>
              </a:schemeClr>
            </a:solidFill>
          </a:ln>
        </p:spPr>
      </p:pic>
      <p:pic>
        <p:nvPicPr>
          <p:cNvPr id="19" name="Picture 18" descr="largepreview.png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065" y="6056004"/>
            <a:ext cx="1703398" cy="1168110"/>
          </a:xfrm>
          <a:prstGeom prst="rect">
            <a:avLst/>
          </a:prstGeom>
        </p:spPr>
      </p:pic>
      <p:pic>
        <p:nvPicPr>
          <p:cNvPr id="25" name="Picture 24" descr="Screen Shot 2013-12-09 at 14.33.03 .png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5532" y="4082122"/>
            <a:ext cx="2181091" cy="1530480"/>
          </a:xfrm>
          <a:prstGeom prst="rect">
            <a:avLst/>
          </a:prstGeom>
        </p:spPr>
      </p:pic>
      <p:pic>
        <p:nvPicPr>
          <p:cNvPr id="26" name="Picture 25" descr="PICT3186-Sugarbeet-Alnarp.JPG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6949" y="6186259"/>
            <a:ext cx="1789634" cy="1266273"/>
          </a:xfrm>
          <a:prstGeom prst="rect">
            <a:avLst/>
          </a:prstGeom>
        </p:spPr>
      </p:pic>
      <p:pic>
        <p:nvPicPr>
          <p:cNvPr id="27" name="Picture 26" descr="2004-02-IMG_5719.JPG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0908" y="5750406"/>
            <a:ext cx="2175715" cy="16411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9" name="Picture 28" descr="CGN Seedhunter collecting mission copy.jpg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811" y="4608059"/>
            <a:ext cx="1727652" cy="1263247"/>
          </a:xfrm>
          <a:prstGeom prst="rect">
            <a:avLst/>
          </a:prstGeom>
        </p:spPr>
      </p:pic>
      <p:cxnSp>
        <p:nvCxnSpPr>
          <p:cNvPr id="31" name="Straight Arrow Connector 30"/>
          <p:cNvCxnSpPr/>
          <p:nvPr/>
        </p:nvCxnSpPr>
        <p:spPr>
          <a:xfrm flipV="1">
            <a:off x="1894463" y="5307834"/>
            <a:ext cx="1986445" cy="141650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1916615" y="6414990"/>
            <a:ext cx="1846314" cy="46175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406186" y="2674044"/>
            <a:ext cx="2469346" cy="767119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endCxn id="4" idx="1"/>
          </p:cNvCxnSpPr>
          <p:nvPr/>
        </p:nvCxnSpPr>
        <p:spPr>
          <a:xfrm flipV="1">
            <a:off x="1411562" y="1365929"/>
            <a:ext cx="2525600" cy="1844075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1411562" y="1221128"/>
            <a:ext cx="2463970" cy="692824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15" idx="3"/>
          </p:cNvCxnSpPr>
          <p:nvPr/>
        </p:nvCxnSpPr>
        <p:spPr>
          <a:xfrm>
            <a:off x="1417433" y="2066352"/>
            <a:ext cx="2345496" cy="51716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1894463" y="2865579"/>
            <a:ext cx="1986445" cy="204629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6056623" y="1481635"/>
            <a:ext cx="2306588" cy="1858949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6056623" y="1235673"/>
            <a:ext cx="2410325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>
            <a:off x="6056624" y="1485763"/>
            <a:ext cx="2410324" cy="1005337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endCxn id="10" idx="1"/>
          </p:cNvCxnSpPr>
          <p:nvPr/>
        </p:nvCxnSpPr>
        <p:spPr>
          <a:xfrm>
            <a:off x="6056623" y="1690710"/>
            <a:ext cx="2410325" cy="2316982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endCxn id="24" idx="1"/>
          </p:cNvCxnSpPr>
          <p:nvPr/>
        </p:nvCxnSpPr>
        <p:spPr>
          <a:xfrm>
            <a:off x="6056624" y="3554324"/>
            <a:ext cx="2410324" cy="187393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6056625" y="2674044"/>
            <a:ext cx="2306586" cy="196632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7144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Germplasm material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Material samples from many different collecting missions are deposited in different genebanks.</a:t>
            </a:r>
          </a:p>
          <a:p>
            <a:r>
              <a:rPr lang="en-US" dirty="0" smtClean="0"/>
              <a:t>Material from public genebanks are included in other genebank collections (and breeders collections).</a:t>
            </a:r>
          </a:p>
          <a:p>
            <a:r>
              <a:rPr lang="en-US" dirty="0" smtClean="0"/>
              <a:t>Material from different genebanks (and thus many different collecting events) are included in each field trial experiment.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Collecting Event </a:t>
            </a:r>
            <a:r>
              <a:rPr lang="en-US" dirty="0" smtClean="0"/>
              <a:t>≠ </a:t>
            </a:r>
            <a:r>
              <a:rPr lang="en-US" dirty="0" smtClean="0">
                <a:solidFill>
                  <a:srgbClr val="FFFF00"/>
                </a:solidFill>
              </a:rPr>
              <a:t>Measurement Event (MoF)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00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172609"/>
            <a:ext cx="9619774" cy="1260475"/>
          </a:xfrm>
        </p:spPr>
        <p:txBody>
          <a:bodyPr/>
          <a:lstStyle/>
          <a:p>
            <a:r>
              <a:rPr lang="en-US" dirty="0" smtClean="0"/>
              <a:t>European meeting on C&amp;E ("MoF")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563340"/>
            <a:ext cx="9619774" cy="55517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Aim to publish trait data (characterization and evaluation, C&amp;E) from online crop portals.</a:t>
            </a:r>
          </a:p>
          <a:p>
            <a:r>
              <a:rPr lang="en-US" dirty="0" smtClean="0"/>
              <a:t>European genebank meeting in </a:t>
            </a:r>
            <a:r>
              <a:rPr lang="en-US" dirty="0" smtClean="0">
                <a:solidFill>
                  <a:srgbClr val="FFFF00"/>
                </a:solidFill>
              </a:rPr>
              <a:t>Bonn May 2009 </a:t>
            </a:r>
            <a:r>
              <a:rPr lang="en-US" dirty="0" smtClean="0"/>
              <a:t>(ECPGR ICT Group).</a:t>
            </a:r>
          </a:p>
          <a:p>
            <a:r>
              <a:rPr lang="en-US" dirty="0" smtClean="0"/>
              <a:t>Developed guidelines &amp; data exchange models.</a:t>
            </a:r>
          </a:p>
          <a:p>
            <a:r>
              <a:rPr lang="en-US" dirty="0" smtClean="0"/>
              <a:t>Some harmonization with Darwin Core and DwC Measurement or Fact (MoF).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ym typeface="Wingdings"/>
              </a:rPr>
              <a:t> </a:t>
            </a:r>
            <a:r>
              <a:rPr lang="en-US" dirty="0" smtClean="0"/>
              <a:t>DwC germplasm extension, released 2012.</a:t>
            </a:r>
          </a:p>
          <a:p>
            <a:pPr marL="0" indent="0">
              <a:buNone/>
            </a:pPr>
            <a:r>
              <a:rPr lang="en-US" dirty="0" smtClean="0">
                <a:sym typeface="Wingdings"/>
              </a:rPr>
              <a:t> GBIF data fitness for use in agrobiodiversity, 2016.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ym typeface="Wingdings"/>
              </a:rPr>
              <a:t> EURISCO C&amp;E data models, implemented 2017.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391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5-08 at 23.08.19 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0688638" cy="75628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435451" y="1460922"/>
            <a:ext cx="1842572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May 2009</a:t>
            </a:r>
          </a:p>
        </p:txBody>
      </p:sp>
      <p:pic>
        <p:nvPicPr>
          <p:cNvPr id="6" name="Picture 5" descr="2009, Bonn, EPGRIS3 20090507workshop c copy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117121"/>
            <a:ext cx="10688638" cy="544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66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ECPGR C&amp;E trait data model (1/2)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ECPGR trait data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Genotype</a:t>
            </a:r>
            <a:r>
              <a:rPr lang="en-US" dirty="0" smtClean="0"/>
              <a:t> : Identity of the germplasm material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Trait</a:t>
            </a:r>
            <a:r>
              <a:rPr lang="en-US" dirty="0" smtClean="0"/>
              <a:t> : Type of measurement, protocol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Method</a:t>
            </a:r>
            <a:r>
              <a:rPr lang="en-US" dirty="0" smtClean="0"/>
              <a:t> : How the trait was scored</a:t>
            </a:r>
          </a:p>
          <a:p>
            <a:r>
              <a:rPr lang="en-US" dirty="0">
                <a:solidFill>
                  <a:srgbClr val="FFFF00"/>
                </a:solidFill>
              </a:rPr>
              <a:t>Experiment</a:t>
            </a:r>
            <a:r>
              <a:rPr lang="en-US" dirty="0"/>
              <a:t> : Location and date of the experiment (</a:t>
            </a:r>
            <a:r>
              <a:rPr lang="en-US" i="1" dirty="0" err="1"/>
              <a:t>dwc:Event</a:t>
            </a:r>
            <a:r>
              <a:rPr lang="en-US" dirty="0"/>
              <a:t>)</a:t>
            </a:r>
          </a:p>
          <a:p>
            <a:r>
              <a:rPr lang="en-US" dirty="0" smtClean="0">
                <a:solidFill>
                  <a:srgbClr val="FFFF00"/>
                </a:solidFill>
              </a:rPr>
              <a:t>Score</a:t>
            </a:r>
            <a:r>
              <a:rPr lang="en-US" dirty="0" smtClean="0"/>
              <a:t>: Measurement value (</a:t>
            </a:r>
            <a:r>
              <a:rPr lang="en-US" i="1" dirty="0" err="1" smtClean="0"/>
              <a:t>dwc:MoF</a:t>
            </a:r>
            <a:r>
              <a:rPr lang="en-US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99249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172609"/>
            <a:ext cx="9619774" cy="1260475"/>
          </a:xfrm>
        </p:spPr>
        <p:txBody>
          <a:bodyPr/>
          <a:lstStyle/>
          <a:p>
            <a:r>
              <a:rPr lang="en-US" dirty="0" smtClean="0"/>
              <a:t>ECPGR C&amp;E trait data model (2/2)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433084"/>
            <a:ext cx="9619774" cy="5795991"/>
          </a:xfrm>
        </p:spPr>
        <p:txBody>
          <a:bodyPr numCol="2">
            <a:normAutofit fontScale="62500" lnSpcReduction="20000"/>
          </a:bodyPr>
          <a:lstStyle/>
          <a:p>
            <a:r>
              <a:rPr lang="en-US" dirty="0" smtClean="0"/>
              <a:t>DATASET</a:t>
            </a:r>
          </a:p>
          <a:p>
            <a:pPr lvl="1"/>
            <a:r>
              <a:rPr lang="en-US" dirty="0" err="1" smtClean="0"/>
              <a:t>uploadercode</a:t>
            </a:r>
            <a:r>
              <a:rPr lang="en-US" dirty="0" smtClean="0"/>
              <a:t> (FK)</a:t>
            </a:r>
          </a:p>
          <a:p>
            <a:pPr lvl="1"/>
            <a:r>
              <a:rPr lang="en-US" dirty="0" err="1" smtClean="0"/>
              <a:t>dataset_remark</a:t>
            </a:r>
            <a:endParaRPr lang="en-US" dirty="0" smtClean="0"/>
          </a:p>
          <a:p>
            <a:pPr lvl="1"/>
            <a:r>
              <a:rPr lang="en-US" dirty="0" smtClean="0"/>
              <a:t>(</a:t>
            </a:r>
            <a:r>
              <a:rPr lang="en-US" dirty="0" err="1" smtClean="0"/>
              <a:t>dataset_id</a:t>
            </a:r>
            <a:r>
              <a:rPr lang="en-US" dirty="0" smtClean="0"/>
              <a:t>)</a:t>
            </a:r>
          </a:p>
          <a:p>
            <a:pPr lvl="1"/>
            <a:endParaRPr lang="en-US" dirty="0" smtClean="0"/>
          </a:p>
          <a:p>
            <a:r>
              <a:rPr lang="en-US" dirty="0"/>
              <a:t>GENOTYPE</a:t>
            </a:r>
          </a:p>
          <a:p>
            <a:pPr lvl="1"/>
            <a:r>
              <a:rPr lang="en-US" dirty="0" err="1"/>
              <a:t>genotype_number</a:t>
            </a:r>
            <a:r>
              <a:rPr lang="en-US" dirty="0"/>
              <a:t> (PK)</a:t>
            </a:r>
          </a:p>
          <a:p>
            <a:pPr lvl="1"/>
            <a:r>
              <a:rPr lang="en-US" dirty="0" err="1"/>
              <a:t>genotype_nicode</a:t>
            </a:r>
            <a:endParaRPr lang="en-US" dirty="0"/>
          </a:p>
          <a:p>
            <a:pPr lvl="1"/>
            <a:r>
              <a:rPr lang="en-US" dirty="0" err="1"/>
              <a:t>genotype_instcode</a:t>
            </a:r>
            <a:endParaRPr lang="en-US" dirty="0"/>
          </a:p>
          <a:p>
            <a:pPr lvl="1"/>
            <a:r>
              <a:rPr lang="en-US" dirty="0" err="1"/>
              <a:t>genotype_accenumb</a:t>
            </a:r>
            <a:endParaRPr lang="en-US" dirty="0"/>
          </a:p>
          <a:p>
            <a:pPr lvl="1"/>
            <a:r>
              <a:rPr lang="en-US" dirty="0" err="1" smtClean="0"/>
              <a:t>genotype_genus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/>
              <a:t>TRAIT</a:t>
            </a:r>
          </a:p>
          <a:p>
            <a:pPr lvl="1"/>
            <a:r>
              <a:rPr lang="en-US" dirty="0" err="1"/>
              <a:t>trait_number</a:t>
            </a:r>
            <a:r>
              <a:rPr lang="en-US" dirty="0"/>
              <a:t> (PK)</a:t>
            </a:r>
          </a:p>
          <a:p>
            <a:pPr lvl="1"/>
            <a:r>
              <a:rPr lang="en-US" dirty="0" err="1"/>
              <a:t>trait_name</a:t>
            </a:r>
            <a:endParaRPr lang="en-US" dirty="0"/>
          </a:p>
          <a:p>
            <a:pPr lvl="1"/>
            <a:r>
              <a:rPr lang="en-US" dirty="0" err="1"/>
              <a:t>trait_remark</a:t>
            </a:r>
            <a:endParaRPr lang="en-US" dirty="0"/>
          </a:p>
          <a:p>
            <a:pPr lvl="1"/>
            <a:r>
              <a:rPr lang="en-US" dirty="0" err="1"/>
              <a:t>trait_method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EXPERIMENT</a:t>
            </a:r>
          </a:p>
          <a:p>
            <a:pPr lvl="1"/>
            <a:r>
              <a:rPr lang="en-US" dirty="0" err="1" smtClean="0"/>
              <a:t>experiment_number</a:t>
            </a:r>
            <a:r>
              <a:rPr lang="en-US" dirty="0" smtClean="0"/>
              <a:t> (PK)</a:t>
            </a:r>
          </a:p>
          <a:p>
            <a:pPr lvl="1"/>
            <a:r>
              <a:rPr lang="en-US" dirty="0" err="1" smtClean="0"/>
              <a:t>experiment_description</a:t>
            </a:r>
            <a:endParaRPr lang="en-US" dirty="0" smtClean="0"/>
          </a:p>
          <a:p>
            <a:pPr lvl="1"/>
            <a:r>
              <a:rPr lang="en-US" dirty="0" err="1" smtClean="0"/>
              <a:t>experiment_year</a:t>
            </a:r>
            <a:endParaRPr lang="en-US" dirty="0" smtClean="0"/>
          </a:p>
          <a:p>
            <a:pPr lvl="1"/>
            <a:r>
              <a:rPr lang="en-US" dirty="0" err="1" smtClean="0"/>
              <a:t>experiment_longitude</a:t>
            </a:r>
            <a:endParaRPr lang="en-US" dirty="0" smtClean="0"/>
          </a:p>
          <a:p>
            <a:pPr lvl="1"/>
            <a:r>
              <a:rPr lang="en-US" dirty="0" err="1" smtClean="0"/>
              <a:t>experiment_latitude</a:t>
            </a:r>
            <a:endParaRPr lang="en-US" dirty="0" smtClean="0"/>
          </a:p>
          <a:p>
            <a:pPr lvl="1"/>
            <a:r>
              <a:rPr lang="en-US" dirty="0" err="1" smtClean="0"/>
              <a:t>experiment_report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SCORE</a:t>
            </a:r>
          </a:p>
          <a:p>
            <a:pPr lvl="1"/>
            <a:r>
              <a:rPr lang="en-US" dirty="0" err="1" smtClean="0"/>
              <a:t>genotype_number</a:t>
            </a:r>
            <a:r>
              <a:rPr lang="en-US" dirty="0" smtClean="0"/>
              <a:t> (FK)</a:t>
            </a:r>
          </a:p>
          <a:p>
            <a:pPr lvl="1"/>
            <a:r>
              <a:rPr lang="en-US" dirty="0" err="1" smtClean="0"/>
              <a:t>experiment_number</a:t>
            </a:r>
            <a:r>
              <a:rPr lang="en-US" dirty="0" smtClean="0"/>
              <a:t> (FK)</a:t>
            </a:r>
          </a:p>
          <a:p>
            <a:pPr lvl="1"/>
            <a:r>
              <a:rPr lang="en-US" dirty="0" err="1" smtClean="0"/>
              <a:t>trait_number</a:t>
            </a:r>
            <a:r>
              <a:rPr lang="en-US" dirty="0" smtClean="0"/>
              <a:t> (FK)</a:t>
            </a:r>
          </a:p>
          <a:p>
            <a:pPr lvl="1"/>
            <a:r>
              <a:rPr lang="en-US" dirty="0" smtClean="0">
                <a:solidFill>
                  <a:srgbClr val="FFFF00"/>
                </a:solidFill>
              </a:rPr>
              <a:t>score</a:t>
            </a:r>
          </a:p>
          <a:p>
            <a:pPr marL="521436" lvl="1" indent="0">
              <a:buNone/>
            </a:pPr>
            <a:endParaRPr lang="en-US" dirty="0" smtClean="0">
              <a:solidFill>
                <a:srgbClr val="FFFF00"/>
              </a:solidFill>
            </a:endParaRPr>
          </a:p>
          <a:p>
            <a:pPr marL="521436" lvl="1" indent="0">
              <a:buNone/>
            </a:pP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-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336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Darwin Core Germplasm extension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dct = </a:t>
            </a:r>
            <a:r>
              <a:rPr lang="en-GB" u="sng" dirty="0">
                <a:solidFill>
                  <a:srgbClr val="FFFFFF"/>
                </a:solidFill>
              </a:rPr>
              <a:t>http://purl.org/dc/terms/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GB" dirty="0" err="1"/>
              <a:t>dctype</a:t>
            </a:r>
            <a:r>
              <a:rPr lang="en-GB" dirty="0"/>
              <a:t> = </a:t>
            </a:r>
            <a:r>
              <a:rPr lang="en-GB" u="sng" dirty="0"/>
              <a:t>http://purl.org/dc/dcmitype/</a:t>
            </a:r>
            <a:endParaRPr lang="en-US" dirty="0"/>
          </a:p>
          <a:p>
            <a:r>
              <a:rPr lang="en-GB" dirty="0" err="1"/>
              <a:t>dsw</a:t>
            </a:r>
            <a:r>
              <a:rPr lang="en-GB" dirty="0"/>
              <a:t> = </a:t>
            </a:r>
            <a:r>
              <a:rPr lang="en-GB" u="sng" dirty="0"/>
              <a:t>http://purl.org/dsw/</a:t>
            </a:r>
            <a:endParaRPr lang="en-US" dirty="0"/>
          </a:p>
          <a:p>
            <a:r>
              <a:rPr lang="en-GB" dirty="0"/>
              <a:t>dwc = </a:t>
            </a:r>
            <a:r>
              <a:rPr lang="en-GB" u="sng" dirty="0"/>
              <a:t>http://rs.tdwg.org/dwc/terms/</a:t>
            </a:r>
            <a:endParaRPr lang="en-US" dirty="0"/>
          </a:p>
          <a:p>
            <a:r>
              <a:rPr lang="en-GB" dirty="0"/>
              <a:t>geo = </a:t>
            </a:r>
            <a:r>
              <a:rPr lang="en-GB" u="sng" dirty="0"/>
              <a:t>http://www.w3.org/2003/01/geo/wgs84_pos#</a:t>
            </a:r>
            <a:endParaRPr lang="en-US" dirty="0"/>
          </a:p>
          <a:p>
            <a:r>
              <a:rPr lang="en-GB" dirty="0" smtClean="0">
                <a:solidFill>
                  <a:srgbClr val="FFFF00"/>
                </a:solidFill>
              </a:rPr>
              <a:t>g</a:t>
            </a:r>
            <a:r>
              <a:rPr lang="en-GB" dirty="0" smtClean="0"/>
              <a:t> </a:t>
            </a:r>
            <a:r>
              <a:rPr lang="en-GB" dirty="0"/>
              <a:t>= </a:t>
            </a:r>
            <a:r>
              <a:rPr lang="en-GB" u="sng" dirty="0">
                <a:solidFill>
                  <a:srgbClr val="FFFF00"/>
                </a:solidFill>
              </a:rPr>
              <a:t>http://purl.org/germplasm/germplasmTerm#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GB" dirty="0" err="1" smtClean="0">
                <a:solidFill>
                  <a:srgbClr val="FFFF00"/>
                </a:solidFill>
              </a:rPr>
              <a:t>gtype</a:t>
            </a:r>
            <a:r>
              <a:rPr lang="en-GB" dirty="0" smtClean="0">
                <a:solidFill>
                  <a:srgbClr val="FFFF00"/>
                </a:solidFill>
              </a:rPr>
              <a:t> </a:t>
            </a:r>
            <a:r>
              <a:rPr lang="en-GB" dirty="0"/>
              <a:t>= </a:t>
            </a:r>
            <a:r>
              <a:rPr lang="en-GB" u="sng" dirty="0">
                <a:solidFill>
                  <a:srgbClr val="FFFF00"/>
                </a:solidFill>
              </a:rPr>
              <a:t>http://purl.org/germplasm/germplasmType#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GB" dirty="0"/>
              <a:t>mcpd = Alercia </a:t>
            </a:r>
            <a:r>
              <a:rPr lang="en-GB" i="1" dirty="0"/>
              <a:t>et al</a:t>
            </a:r>
            <a:r>
              <a:rPr lang="en-GB" dirty="0"/>
              <a:t>. (</a:t>
            </a:r>
            <a:r>
              <a:rPr lang="en-GB" b="1" dirty="0" smtClean="0"/>
              <a:t>2015</a:t>
            </a:r>
            <a:r>
              <a:rPr lang="en-GB" dirty="0" smtClean="0"/>
              <a:t>, 2012, 2001, 1997)</a:t>
            </a:r>
            <a:endParaRPr lang="en-US" dirty="0"/>
          </a:p>
          <a:p>
            <a:r>
              <a:rPr lang="en-GB" dirty="0"/>
              <a:t>epgris3 = van Hintum (2009</a:t>
            </a:r>
            <a:r>
              <a:rPr lang="en-GB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973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Darwin Core Germplasm extension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764666"/>
            <a:ext cx="9619774" cy="525274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Germplasm type (class terms)</a:t>
            </a:r>
          </a:p>
          <a:p>
            <a:pPr lvl="1"/>
            <a:r>
              <a:rPr lang="en-US" dirty="0" err="1" smtClean="0"/>
              <a:t>dctype:Dataset</a:t>
            </a:r>
            <a:endParaRPr lang="en-US" dirty="0" smtClean="0"/>
          </a:p>
          <a:p>
            <a:pPr lvl="1"/>
            <a:r>
              <a:rPr lang="en-US" dirty="0" smtClean="0"/>
              <a:t>dwc:Taxon</a:t>
            </a:r>
          </a:p>
          <a:p>
            <a:pPr lvl="1"/>
            <a:r>
              <a:rPr lang="en-US" dirty="0" err="1" smtClean="0"/>
              <a:t>gtype:</a:t>
            </a:r>
            <a:r>
              <a:rPr lang="en-US" dirty="0" err="1" smtClean="0">
                <a:solidFill>
                  <a:srgbClr val="FFFF00"/>
                </a:solidFill>
              </a:rPr>
              <a:t>GermplasmAccession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(</a:t>
            </a:r>
            <a:r>
              <a:rPr lang="en-US" dirty="0" err="1" smtClean="0"/>
              <a:t>dsw:LivingSpecimen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gtype:CollectingEvent</a:t>
            </a:r>
            <a:r>
              <a:rPr lang="en-US" dirty="0" smtClean="0"/>
              <a:t> (</a:t>
            </a:r>
            <a:r>
              <a:rPr lang="en-US" dirty="0" err="1" smtClean="0">
                <a:solidFill>
                  <a:srgbClr val="FFFF00"/>
                </a:solidFill>
              </a:rPr>
              <a:t>dwc:Event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gtype:BreedingEvent</a:t>
            </a:r>
            <a:r>
              <a:rPr lang="en-US" dirty="0" smtClean="0"/>
              <a:t> [</a:t>
            </a:r>
            <a:r>
              <a:rPr lang="en-US" dirty="0" err="1" smtClean="0">
                <a:solidFill>
                  <a:srgbClr val="FFFF00"/>
                </a:solidFill>
              </a:rPr>
              <a:t>dwc:Event</a:t>
            </a:r>
            <a:r>
              <a:rPr lang="en-US" dirty="0" smtClean="0"/>
              <a:t>]?</a:t>
            </a:r>
          </a:p>
          <a:p>
            <a:pPr lvl="1"/>
            <a:r>
              <a:rPr lang="en-US" dirty="0" err="1" smtClean="0"/>
              <a:t>gtype:AcquisitionEvent</a:t>
            </a:r>
            <a:r>
              <a:rPr lang="en-US" dirty="0" smtClean="0"/>
              <a:t> [</a:t>
            </a:r>
            <a:r>
              <a:rPr lang="en-US" dirty="0" err="1" smtClean="0">
                <a:solidFill>
                  <a:srgbClr val="FFFF00"/>
                </a:solidFill>
              </a:rPr>
              <a:t>dwc:Event</a:t>
            </a:r>
            <a:r>
              <a:rPr lang="en-US" dirty="0" smtClean="0"/>
              <a:t>]?</a:t>
            </a:r>
          </a:p>
          <a:p>
            <a:pPr lvl="1"/>
            <a:r>
              <a:rPr lang="en-US" dirty="0" err="1" smtClean="0"/>
              <a:t>gtype:SafetyDuplication</a:t>
            </a:r>
            <a:r>
              <a:rPr lang="en-US" dirty="0" smtClean="0"/>
              <a:t> [</a:t>
            </a:r>
            <a:r>
              <a:rPr lang="en-US" dirty="0" err="1" smtClean="0">
                <a:solidFill>
                  <a:srgbClr val="FFFF00"/>
                </a:solidFill>
              </a:rPr>
              <a:t>dwc:Event</a:t>
            </a:r>
            <a:r>
              <a:rPr lang="en-US" dirty="0"/>
              <a:t>]</a:t>
            </a:r>
            <a:r>
              <a:rPr lang="en-US" dirty="0" smtClean="0"/>
              <a:t>?</a:t>
            </a:r>
          </a:p>
          <a:p>
            <a:pPr lvl="1"/>
            <a:r>
              <a:rPr lang="en-US" dirty="0" err="1" smtClean="0"/>
              <a:t>gtype:TreatyOrRegulation</a:t>
            </a:r>
            <a:endParaRPr lang="en-US" dirty="0" smtClean="0"/>
          </a:p>
          <a:p>
            <a:pPr lvl="1"/>
            <a:r>
              <a:rPr lang="en-US" dirty="0" err="1" smtClean="0"/>
              <a:t>gtype:</a:t>
            </a:r>
            <a:r>
              <a:rPr lang="en-US" dirty="0" err="1" smtClean="0">
                <a:solidFill>
                  <a:srgbClr val="FFFF00"/>
                </a:solidFill>
              </a:rPr>
              <a:t>MeasurementTrait</a:t>
            </a:r>
            <a:endParaRPr lang="en-US" dirty="0" smtClean="0">
              <a:solidFill>
                <a:srgbClr val="FFFF00"/>
              </a:solidFill>
            </a:endParaRPr>
          </a:p>
          <a:p>
            <a:pPr lvl="1"/>
            <a:r>
              <a:rPr lang="en-US" dirty="0" err="1" smtClean="0"/>
              <a:t>gtype:</a:t>
            </a:r>
            <a:r>
              <a:rPr lang="en-US" dirty="0" err="1" smtClean="0">
                <a:solidFill>
                  <a:srgbClr val="FFFF00"/>
                </a:solidFill>
              </a:rPr>
              <a:t>MeasurementTrial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(</a:t>
            </a:r>
            <a:r>
              <a:rPr lang="en-US" dirty="0" err="1" smtClean="0">
                <a:solidFill>
                  <a:srgbClr val="FFFF00"/>
                </a:solidFill>
              </a:rPr>
              <a:t>dwc:Event</a:t>
            </a:r>
            <a:r>
              <a:rPr lang="en-US" dirty="0" smtClean="0"/>
              <a:t>)</a:t>
            </a:r>
          </a:p>
          <a:p>
            <a:pPr lvl="1"/>
            <a:r>
              <a:rPr lang="en-US" dirty="0" err="1" smtClean="0"/>
              <a:t>gtype:</a:t>
            </a:r>
            <a:r>
              <a:rPr lang="en-US" dirty="0" err="1" smtClean="0">
                <a:solidFill>
                  <a:srgbClr val="FFFF00"/>
                </a:solidFill>
              </a:rPr>
              <a:t>MeasurementScore</a:t>
            </a:r>
            <a:r>
              <a:rPr lang="en-US" dirty="0" smtClean="0">
                <a:solidFill>
                  <a:srgbClr val="FFFF00"/>
                </a:solidFill>
              </a:rPr>
              <a:t> </a:t>
            </a:r>
            <a:r>
              <a:rPr lang="en-US" dirty="0" smtClean="0"/>
              <a:t>(dwc:MeasurementOrFact)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575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Darwin Core Germplasm extension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764666"/>
            <a:ext cx="9619774" cy="5317874"/>
          </a:xfrm>
        </p:spPr>
        <p:txBody>
          <a:bodyPr>
            <a:normAutofit fontScale="92500" lnSpcReduction="20000"/>
          </a:bodyPr>
          <a:lstStyle/>
          <a:p>
            <a:r>
              <a:rPr lang="en-GB" b="1" dirty="0" err="1" smtClean="0"/>
              <a:t>gtype:</a:t>
            </a:r>
            <a:r>
              <a:rPr lang="en-GB" b="1" dirty="0" err="1" smtClean="0">
                <a:solidFill>
                  <a:srgbClr val="FFFF00"/>
                </a:solidFill>
              </a:rPr>
              <a:t>GermplasmAccession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dirty="0"/>
              <a:t>(see also: </a:t>
            </a:r>
            <a:r>
              <a:rPr lang="en-GB" dirty="0" err="1"/>
              <a:t>dsw:Specimen</a:t>
            </a:r>
            <a:r>
              <a:rPr lang="en-GB" dirty="0"/>
              <a:t> and </a:t>
            </a:r>
            <a:r>
              <a:rPr lang="en-GB" dirty="0" err="1"/>
              <a:t>dsw:LivingSpecimen</a:t>
            </a:r>
            <a:r>
              <a:rPr lang="en-GB" dirty="0"/>
              <a:t>)</a:t>
            </a:r>
            <a:endParaRPr lang="en-US" dirty="0"/>
          </a:p>
          <a:p>
            <a:pPr lvl="1"/>
            <a:r>
              <a:rPr lang="en-GB" dirty="0" smtClean="0"/>
              <a:t>dwc</a:t>
            </a:r>
            <a:r>
              <a:rPr lang="en-GB" dirty="0"/>
              <a:t>:</a:t>
            </a:r>
            <a:r>
              <a:rPr lang="en-GB" dirty="0" smtClean="0"/>
              <a:t>occurrenceID</a:t>
            </a:r>
          </a:p>
          <a:p>
            <a:pPr lvl="1"/>
            <a:r>
              <a:rPr lang="en-GB" dirty="0" smtClean="0"/>
              <a:t>dwc</a:t>
            </a:r>
            <a:r>
              <a:rPr lang="en-GB" dirty="0"/>
              <a:t>:catalogNumber (</a:t>
            </a:r>
            <a:r>
              <a:rPr lang="en-GB" dirty="0" err="1"/>
              <a:t>mcpd:ACCENUMB</a:t>
            </a:r>
            <a:r>
              <a:rPr lang="en-GB" dirty="0" smtClean="0"/>
              <a:t>)</a:t>
            </a:r>
          </a:p>
          <a:p>
            <a:pPr lvl="1"/>
            <a:r>
              <a:rPr lang="en-GB" i="1" dirty="0" smtClean="0"/>
              <a:t>g</a:t>
            </a:r>
            <a:r>
              <a:rPr lang="en-GB" i="1" dirty="0"/>
              <a:t>:</a:t>
            </a:r>
            <a:r>
              <a:rPr lang="en-GB" i="1" dirty="0" smtClean="0"/>
              <a:t>germplasmID </a:t>
            </a:r>
            <a:r>
              <a:rPr lang="en-GB" dirty="0" smtClean="0"/>
              <a:t>(</a:t>
            </a:r>
            <a:r>
              <a:rPr lang="en-GB" dirty="0" smtClean="0">
                <a:solidFill>
                  <a:srgbClr val="FFFF00"/>
                </a:solidFill>
              </a:rPr>
              <a:t>epgris3</a:t>
            </a:r>
            <a:r>
              <a:rPr lang="en-GB" dirty="0"/>
              <a:t>:</a:t>
            </a:r>
            <a:r>
              <a:rPr lang="en-GB" dirty="0" smtClean="0"/>
              <a:t>GENOTYPE_NUMBER)</a:t>
            </a:r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</a:t>
            </a:r>
            <a:r>
              <a:rPr lang="en-GB" i="1" dirty="0" err="1" smtClean="0"/>
              <a:t>germplasmIdentifier</a:t>
            </a:r>
            <a:r>
              <a:rPr lang="en-GB" dirty="0" smtClean="0"/>
              <a:t> </a:t>
            </a:r>
            <a:r>
              <a:rPr lang="en-GB" dirty="0"/>
              <a:t>(mcpd:</a:t>
            </a:r>
            <a:r>
              <a:rPr lang="en-GB" dirty="0" smtClean="0"/>
              <a:t>ACCENAME)</a:t>
            </a:r>
          </a:p>
          <a:p>
            <a:pPr lvl="1"/>
            <a:r>
              <a:rPr lang="en-GB" i="1" dirty="0" smtClean="0"/>
              <a:t>g</a:t>
            </a:r>
            <a:r>
              <a:rPr lang="en-GB" i="1" dirty="0"/>
              <a:t>:biologicalStatus</a:t>
            </a:r>
            <a:r>
              <a:rPr lang="en-GB" dirty="0"/>
              <a:t> (</a:t>
            </a:r>
            <a:r>
              <a:rPr lang="en-GB" dirty="0" err="1"/>
              <a:t>mcpd:SAMPSTAT</a:t>
            </a:r>
            <a:r>
              <a:rPr lang="en-GB" dirty="0" smtClean="0"/>
              <a:t>)</a:t>
            </a:r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:storageCondition</a:t>
            </a:r>
            <a:r>
              <a:rPr lang="en-GB" dirty="0"/>
              <a:t> (</a:t>
            </a:r>
            <a:r>
              <a:rPr lang="en-GB" dirty="0" err="1"/>
              <a:t>mcpd:STORAGE</a:t>
            </a:r>
            <a:r>
              <a:rPr lang="en-GB" dirty="0" smtClean="0"/>
              <a:t>)</a:t>
            </a:r>
          </a:p>
          <a:p>
            <a:pPr lvl="1"/>
            <a:r>
              <a:rPr lang="en-GB" dirty="0" err="1" smtClean="0"/>
              <a:t>dwc</a:t>
            </a:r>
            <a:r>
              <a:rPr lang="en-GB" dirty="0" err="1"/>
              <a:t>:otherCatalogNumbers</a:t>
            </a:r>
            <a:r>
              <a:rPr lang="en-GB" dirty="0"/>
              <a:t> (</a:t>
            </a:r>
            <a:r>
              <a:rPr lang="en-GB" dirty="0" err="1"/>
              <a:t>mcpd:OTHERNUMB</a:t>
            </a:r>
            <a:r>
              <a:rPr lang="en-GB" dirty="0" smtClean="0"/>
              <a:t>)</a:t>
            </a:r>
          </a:p>
          <a:p>
            <a:pPr lvl="1"/>
            <a:r>
              <a:rPr lang="en-GB" dirty="0" err="1" smtClean="0"/>
              <a:t>dwc</a:t>
            </a:r>
            <a:r>
              <a:rPr lang="en-GB" dirty="0" err="1"/>
              <a:t>:</a:t>
            </a:r>
            <a:r>
              <a:rPr lang="en-GB" dirty="0" err="1" smtClean="0"/>
              <a:t>occurrenceDetails</a:t>
            </a:r>
            <a:endParaRPr lang="en-GB" dirty="0" smtClean="0"/>
          </a:p>
          <a:p>
            <a:pPr lvl="1"/>
            <a:r>
              <a:rPr lang="en-GB" dirty="0" err="1" smtClean="0"/>
              <a:t>dwc</a:t>
            </a:r>
            <a:r>
              <a:rPr lang="en-GB" dirty="0" err="1"/>
              <a:t>:occurrenceRemarks</a:t>
            </a:r>
            <a:r>
              <a:rPr lang="en-GB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6289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Darwin Core Germplasm extension </a:t>
            </a:r>
            <a:r>
              <a:rPr lang="en-US" dirty="0" smtClean="0"/>
              <a:t>(4)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432" y="1764666"/>
            <a:ext cx="9619774" cy="5285310"/>
          </a:xfrm>
        </p:spPr>
        <p:txBody>
          <a:bodyPr>
            <a:normAutofit fontScale="85000" lnSpcReduction="10000"/>
          </a:bodyPr>
          <a:lstStyle/>
          <a:p>
            <a:r>
              <a:rPr lang="en-GB" b="1" dirty="0" err="1" smtClean="0"/>
              <a:t>gtype:</a:t>
            </a:r>
            <a:r>
              <a:rPr lang="en-GB" b="1" dirty="0" err="1" smtClean="0">
                <a:solidFill>
                  <a:srgbClr val="FFFF00"/>
                </a:solidFill>
              </a:rPr>
              <a:t>MeasurementTrait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dirty="0"/>
              <a:t>(measurement methodology, descriptor)</a:t>
            </a:r>
            <a:r>
              <a:rPr lang="en-GB" b="1" dirty="0"/>
              <a:t> </a:t>
            </a:r>
            <a:endParaRPr lang="en-US" dirty="0"/>
          </a:p>
          <a:p>
            <a:pPr lvl="1"/>
            <a:r>
              <a:rPr lang="en-GB" i="1" dirty="0" smtClean="0"/>
              <a:t>g</a:t>
            </a:r>
            <a:r>
              <a:rPr lang="en-GB" i="1" dirty="0"/>
              <a:t>:</a:t>
            </a:r>
            <a:r>
              <a:rPr lang="en-GB" i="1" dirty="0" smtClean="0"/>
              <a:t>measurementTraitID</a:t>
            </a:r>
            <a:endParaRPr lang="en-GB" dirty="0" smtClean="0"/>
          </a:p>
          <a:p>
            <a:pPr lvl="1"/>
            <a:r>
              <a:rPr lang="en-GB" i="1" dirty="0" smtClean="0"/>
              <a:t>g</a:t>
            </a:r>
            <a:r>
              <a:rPr lang="en-GB" i="1" dirty="0"/>
              <a:t>:measurementTraitIdentifier</a:t>
            </a:r>
            <a:r>
              <a:rPr lang="en-GB" dirty="0"/>
              <a:t> (</a:t>
            </a:r>
            <a:r>
              <a:rPr lang="en-GB" dirty="0">
                <a:solidFill>
                  <a:srgbClr val="FFFF00"/>
                </a:solidFill>
              </a:rPr>
              <a:t>epgris3</a:t>
            </a:r>
            <a:r>
              <a:rPr lang="en-GB" dirty="0"/>
              <a:t>:TRAIT_NUMBER</a:t>
            </a:r>
            <a:r>
              <a:rPr lang="en-GB" dirty="0" smtClean="0"/>
              <a:t>)</a:t>
            </a:r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:measurementTraitName</a:t>
            </a:r>
            <a:r>
              <a:rPr lang="en-GB" dirty="0"/>
              <a:t> (</a:t>
            </a:r>
            <a:r>
              <a:rPr lang="en-GB" dirty="0">
                <a:solidFill>
                  <a:srgbClr val="FFFF00"/>
                </a:solidFill>
              </a:rPr>
              <a:t>epgris3</a:t>
            </a:r>
            <a:r>
              <a:rPr lang="en-GB" dirty="0"/>
              <a:t>:TRAIT_NAME</a:t>
            </a:r>
            <a:r>
              <a:rPr lang="en-GB" dirty="0" smtClean="0"/>
              <a:t>)</a:t>
            </a:r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</a:t>
            </a:r>
            <a:r>
              <a:rPr lang="en-GB" i="1" dirty="0" err="1" smtClean="0"/>
              <a:t>measurementTraitCategory</a:t>
            </a:r>
            <a:endParaRPr lang="en-GB" dirty="0" smtClean="0"/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</a:t>
            </a:r>
            <a:r>
              <a:rPr lang="en-GB" i="1" dirty="0" err="1" smtClean="0"/>
              <a:t>measurementTraitScale</a:t>
            </a:r>
            <a:endParaRPr lang="en-GB" dirty="0" smtClean="0"/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</a:t>
            </a:r>
            <a:r>
              <a:rPr lang="en-GB" i="1" dirty="0" err="1" smtClean="0"/>
              <a:t>measurementTraitSource</a:t>
            </a:r>
            <a:endParaRPr lang="en-GB" dirty="0" smtClean="0"/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:measurementTraitRemarks</a:t>
            </a:r>
            <a:r>
              <a:rPr lang="en-GB" dirty="0"/>
              <a:t> (</a:t>
            </a:r>
            <a:r>
              <a:rPr lang="en-GB" dirty="0">
                <a:solidFill>
                  <a:srgbClr val="FFFF00"/>
                </a:solidFill>
              </a:rPr>
              <a:t>epgris3</a:t>
            </a:r>
            <a:r>
              <a:rPr lang="en-GB" dirty="0"/>
              <a:t>:TRAIT_REMARK) </a:t>
            </a:r>
            <a:endParaRPr lang="en-GB" dirty="0" smtClean="0"/>
          </a:p>
          <a:p>
            <a:pPr lvl="1"/>
            <a:r>
              <a:rPr lang="en-GB" dirty="0" err="1" smtClean="0"/>
              <a:t>dwc</a:t>
            </a:r>
            <a:r>
              <a:rPr lang="en-GB" dirty="0" err="1"/>
              <a:t>:</a:t>
            </a:r>
            <a:r>
              <a:rPr lang="en-GB" dirty="0" err="1" smtClean="0"/>
              <a:t>measurementType</a:t>
            </a:r>
            <a:endParaRPr lang="en-GB" dirty="0" smtClean="0"/>
          </a:p>
          <a:p>
            <a:pPr lvl="1"/>
            <a:r>
              <a:rPr lang="en-GB" dirty="0" err="1" smtClean="0"/>
              <a:t>dwc</a:t>
            </a:r>
            <a:r>
              <a:rPr lang="en-GB" dirty="0" err="1"/>
              <a:t>:measurementMethod</a:t>
            </a:r>
            <a:r>
              <a:rPr lang="en-GB" dirty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683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Darwin Core Germplasm extension </a:t>
            </a:r>
            <a:r>
              <a:rPr lang="en-US" dirty="0" smtClean="0"/>
              <a:t>(5)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859" y="1764666"/>
            <a:ext cx="10130105" cy="5317874"/>
          </a:xfrm>
        </p:spPr>
        <p:txBody>
          <a:bodyPr>
            <a:normAutofit fontScale="85000" lnSpcReduction="10000"/>
          </a:bodyPr>
          <a:lstStyle/>
          <a:p>
            <a:r>
              <a:rPr lang="en-GB" b="1" dirty="0" err="1" smtClean="0"/>
              <a:t>gtype:</a:t>
            </a:r>
            <a:r>
              <a:rPr lang="en-GB" b="1" dirty="0" err="1" smtClean="0">
                <a:solidFill>
                  <a:srgbClr val="FFFF00"/>
                </a:solidFill>
              </a:rPr>
              <a:t>MeasurementTrial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dirty="0"/>
              <a:t>(experiment trial </a:t>
            </a:r>
            <a:r>
              <a:rPr lang="en-GB" dirty="0" smtClean="0"/>
              <a:t>season, see </a:t>
            </a:r>
            <a:r>
              <a:rPr lang="en-GB" dirty="0" err="1" smtClean="0">
                <a:solidFill>
                  <a:srgbClr val="FFFF00"/>
                </a:solidFill>
              </a:rPr>
              <a:t>dwc:Event</a:t>
            </a:r>
            <a:r>
              <a:rPr lang="en-GB" dirty="0" smtClean="0"/>
              <a:t>) </a:t>
            </a:r>
            <a:endParaRPr lang="en-US" dirty="0"/>
          </a:p>
          <a:p>
            <a:pPr lvl="1"/>
            <a:r>
              <a:rPr lang="en-GB" i="1" dirty="0" err="1"/>
              <a:t>g:</a:t>
            </a:r>
            <a:r>
              <a:rPr lang="en-GB" i="1" dirty="0" err="1" smtClean="0"/>
              <a:t>measurementTrialID</a:t>
            </a:r>
            <a:endParaRPr lang="en-GB" dirty="0" smtClean="0"/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</a:t>
            </a:r>
            <a:r>
              <a:rPr lang="en-GB" i="1" dirty="0" err="1" smtClean="0"/>
              <a:t>measurementTrialIdentifier</a:t>
            </a:r>
            <a:r>
              <a:rPr lang="en-GB" i="1" dirty="0" smtClean="0"/>
              <a:t> </a:t>
            </a:r>
            <a:r>
              <a:rPr lang="en-GB" dirty="0"/>
              <a:t>(</a:t>
            </a:r>
            <a:r>
              <a:rPr lang="en-GB" dirty="0">
                <a:solidFill>
                  <a:srgbClr val="FFFF00"/>
                </a:solidFill>
              </a:rPr>
              <a:t>epgris3</a:t>
            </a:r>
            <a:r>
              <a:rPr lang="en-GB" dirty="0" smtClean="0"/>
              <a:t>:experiment_number)</a:t>
            </a:r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</a:t>
            </a:r>
            <a:r>
              <a:rPr lang="en-GB" i="1" dirty="0" err="1" smtClean="0"/>
              <a:t>measurementTrialYear</a:t>
            </a:r>
            <a:r>
              <a:rPr lang="en-GB" i="1" dirty="0" smtClean="0"/>
              <a:t> </a:t>
            </a:r>
            <a:r>
              <a:rPr lang="en-GB" dirty="0"/>
              <a:t>(</a:t>
            </a:r>
            <a:r>
              <a:rPr lang="en-GB" dirty="0">
                <a:solidFill>
                  <a:srgbClr val="FFFF00"/>
                </a:solidFill>
              </a:rPr>
              <a:t>epgris3</a:t>
            </a:r>
            <a:r>
              <a:rPr lang="en-GB" dirty="0" smtClean="0"/>
              <a:t>:experiment_year)</a:t>
            </a:r>
          </a:p>
          <a:p>
            <a:pPr lvl="1"/>
            <a:r>
              <a:rPr lang="en-GB" dirty="0" err="1" smtClean="0"/>
              <a:t>geo</a:t>
            </a:r>
            <a:r>
              <a:rPr lang="en-GB" dirty="0" err="1"/>
              <a:t>:</a:t>
            </a:r>
            <a:r>
              <a:rPr lang="en-GB" dirty="0" err="1" smtClean="0"/>
              <a:t>location</a:t>
            </a:r>
            <a:endParaRPr lang="en-GB" dirty="0" smtClean="0"/>
          </a:p>
          <a:p>
            <a:pPr lvl="1"/>
            <a:r>
              <a:rPr lang="en-GB" dirty="0" smtClean="0"/>
              <a:t>geo</a:t>
            </a:r>
            <a:r>
              <a:rPr lang="en-GB" dirty="0"/>
              <a:t>:</a:t>
            </a:r>
            <a:r>
              <a:rPr lang="en-GB" dirty="0" smtClean="0"/>
              <a:t>lat</a:t>
            </a:r>
            <a:r>
              <a:rPr lang="en-GB" dirty="0"/>
              <a:t> (</a:t>
            </a:r>
            <a:r>
              <a:rPr lang="en-GB" dirty="0">
                <a:solidFill>
                  <a:srgbClr val="FFFF00"/>
                </a:solidFill>
              </a:rPr>
              <a:t>epgris3</a:t>
            </a:r>
            <a:r>
              <a:rPr lang="en-GB" dirty="0"/>
              <a:t>:</a:t>
            </a:r>
            <a:r>
              <a:rPr lang="en-GB" dirty="0" smtClean="0"/>
              <a:t>experiment_latitude)</a:t>
            </a:r>
          </a:p>
          <a:p>
            <a:pPr lvl="1"/>
            <a:r>
              <a:rPr lang="en-GB" dirty="0" smtClean="0"/>
              <a:t>geo</a:t>
            </a:r>
            <a:r>
              <a:rPr lang="en-GB" dirty="0"/>
              <a:t>:</a:t>
            </a:r>
            <a:r>
              <a:rPr lang="en-GB" dirty="0" smtClean="0"/>
              <a:t>long </a:t>
            </a:r>
            <a:r>
              <a:rPr lang="en-GB" dirty="0"/>
              <a:t>(</a:t>
            </a:r>
            <a:r>
              <a:rPr lang="en-GB" dirty="0">
                <a:solidFill>
                  <a:srgbClr val="FFFF00"/>
                </a:solidFill>
              </a:rPr>
              <a:t>epgris3</a:t>
            </a:r>
            <a:r>
              <a:rPr lang="en-GB" dirty="0" smtClean="0"/>
              <a:t>:experiment_longitude)</a:t>
            </a:r>
          </a:p>
          <a:p>
            <a:pPr lvl="1"/>
            <a:r>
              <a:rPr lang="en-GB" dirty="0" err="1" smtClean="0"/>
              <a:t>geo</a:t>
            </a:r>
            <a:r>
              <a:rPr lang="en-GB" dirty="0" err="1"/>
              <a:t>:</a:t>
            </a:r>
            <a:r>
              <a:rPr lang="en-GB" dirty="0" err="1" smtClean="0"/>
              <a:t>alt</a:t>
            </a:r>
            <a:endParaRPr lang="en-GB" dirty="0" smtClean="0"/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</a:t>
            </a:r>
            <a:r>
              <a:rPr lang="en-GB" i="1" dirty="0" err="1" smtClean="0"/>
              <a:t>measurementTrialReport</a:t>
            </a:r>
            <a:r>
              <a:rPr lang="en-GB" dirty="0" smtClean="0"/>
              <a:t> (</a:t>
            </a:r>
            <a:r>
              <a:rPr lang="en-GB" dirty="0" smtClean="0">
                <a:solidFill>
                  <a:srgbClr val="FFFF00"/>
                </a:solidFill>
              </a:rPr>
              <a:t>epgris3</a:t>
            </a:r>
            <a:r>
              <a:rPr lang="en-GB" dirty="0" smtClean="0"/>
              <a:t>:experiment_report)</a:t>
            </a:r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:measurementTrialRemarks</a:t>
            </a:r>
            <a:r>
              <a:rPr lang="en-GB" dirty="0"/>
              <a:t> (</a:t>
            </a:r>
            <a:r>
              <a:rPr lang="en-GB" dirty="0">
                <a:solidFill>
                  <a:srgbClr val="FFFF00"/>
                </a:solidFill>
              </a:rPr>
              <a:t>epgris3</a:t>
            </a:r>
            <a:r>
              <a:rPr lang="en-GB" dirty="0" smtClean="0"/>
              <a:t>:experiment_description)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148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Darwin Core Germplasm extension </a:t>
            </a:r>
            <a:r>
              <a:rPr lang="en-US" dirty="0" smtClean="0"/>
              <a:t>(6)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344" y="1764666"/>
            <a:ext cx="10078090" cy="5041085"/>
          </a:xfrm>
        </p:spPr>
        <p:txBody>
          <a:bodyPr numCol="2">
            <a:normAutofit fontScale="62500" lnSpcReduction="20000"/>
          </a:bodyPr>
          <a:lstStyle/>
          <a:p>
            <a:r>
              <a:rPr lang="en-GB" b="1" dirty="0" err="1" smtClean="0"/>
              <a:t>gtype:</a:t>
            </a:r>
            <a:r>
              <a:rPr lang="en-GB" b="1" dirty="0" err="1" smtClean="0">
                <a:solidFill>
                  <a:srgbClr val="FFFF00"/>
                </a:solidFill>
              </a:rPr>
              <a:t>MeasurementScore</a:t>
            </a:r>
            <a:r>
              <a:rPr lang="en-GB" b="1" dirty="0" smtClean="0">
                <a:solidFill>
                  <a:srgbClr val="FFFF00"/>
                </a:solidFill>
              </a:rPr>
              <a:t> </a:t>
            </a:r>
            <a:r>
              <a:rPr lang="en-GB" dirty="0" smtClean="0"/>
              <a:t>(see </a:t>
            </a:r>
            <a:r>
              <a:rPr lang="en-GB" dirty="0">
                <a:solidFill>
                  <a:srgbClr val="FFFF00"/>
                </a:solidFill>
              </a:rPr>
              <a:t>dwc</a:t>
            </a:r>
            <a:r>
              <a:rPr lang="en-GB" dirty="0"/>
              <a:t>:</a:t>
            </a:r>
            <a:r>
              <a:rPr lang="en-GB" dirty="0">
                <a:solidFill>
                  <a:srgbClr val="FFFF00"/>
                </a:solidFill>
              </a:rPr>
              <a:t>MeasurementOrFact</a:t>
            </a:r>
            <a:r>
              <a:rPr lang="en-GB" dirty="0"/>
              <a:t>)</a:t>
            </a:r>
            <a:r>
              <a:rPr lang="en-GB" b="1" dirty="0"/>
              <a:t> </a:t>
            </a:r>
            <a:endParaRPr lang="en-US" dirty="0"/>
          </a:p>
          <a:p>
            <a:pPr lvl="1"/>
            <a:r>
              <a:rPr lang="en-GB" dirty="0" err="1"/>
              <a:t>dwc:</a:t>
            </a:r>
            <a:r>
              <a:rPr lang="en-GB" dirty="0" err="1" smtClean="0"/>
              <a:t>measurementID</a:t>
            </a:r>
            <a:endParaRPr lang="en-GB" dirty="0" smtClean="0"/>
          </a:p>
          <a:p>
            <a:pPr lvl="1"/>
            <a:r>
              <a:rPr lang="en-GB" dirty="0" err="1" smtClean="0"/>
              <a:t>dwc</a:t>
            </a:r>
            <a:r>
              <a:rPr lang="en-GB" dirty="0" err="1"/>
              <a:t>:</a:t>
            </a:r>
            <a:r>
              <a:rPr lang="en-GB" dirty="0" err="1" smtClean="0"/>
              <a:t>measurementType</a:t>
            </a:r>
            <a:endParaRPr lang="en-GB" dirty="0" smtClean="0"/>
          </a:p>
          <a:p>
            <a:pPr lvl="1"/>
            <a:r>
              <a:rPr lang="en-GB" dirty="0" err="1" smtClean="0"/>
              <a:t>dwc</a:t>
            </a:r>
            <a:r>
              <a:rPr lang="en-GB" dirty="0" err="1"/>
              <a:t>:</a:t>
            </a:r>
            <a:r>
              <a:rPr lang="en-GB" dirty="0" err="1" smtClean="0">
                <a:solidFill>
                  <a:srgbClr val="FFFF00"/>
                </a:solidFill>
              </a:rPr>
              <a:t>measurementValue</a:t>
            </a:r>
            <a:endParaRPr lang="en-GB" dirty="0" smtClean="0">
              <a:solidFill>
                <a:srgbClr val="FFFF00"/>
              </a:solidFill>
            </a:endParaRPr>
          </a:p>
          <a:p>
            <a:pPr lvl="1"/>
            <a:r>
              <a:rPr lang="en-GB" dirty="0" err="1" smtClean="0"/>
              <a:t>dwc</a:t>
            </a:r>
            <a:r>
              <a:rPr lang="en-GB" dirty="0" err="1"/>
              <a:t>:</a:t>
            </a:r>
            <a:r>
              <a:rPr lang="en-GB" dirty="0" err="1" smtClean="0"/>
              <a:t>measurementAccuracy</a:t>
            </a:r>
            <a:r>
              <a:rPr lang="en-GB" dirty="0" smtClean="0"/>
              <a:t> </a:t>
            </a:r>
          </a:p>
          <a:p>
            <a:pPr lvl="1"/>
            <a:r>
              <a:rPr lang="en-GB" dirty="0" err="1" smtClean="0"/>
              <a:t>dwc</a:t>
            </a:r>
            <a:r>
              <a:rPr lang="en-GB" dirty="0" err="1"/>
              <a:t>:</a:t>
            </a:r>
            <a:r>
              <a:rPr lang="en-GB" dirty="0" err="1" smtClean="0"/>
              <a:t>measurementUnit</a:t>
            </a:r>
            <a:endParaRPr lang="en-GB" dirty="0"/>
          </a:p>
          <a:p>
            <a:pPr lvl="1"/>
            <a:r>
              <a:rPr lang="en-GB" dirty="0" err="1" smtClean="0"/>
              <a:t>dwc</a:t>
            </a:r>
            <a:r>
              <a:rPr lang="en-GB" dirty="0" err="1"/>
              <a:t>:</a:t>
            </a:r>
            <a:r>
              <a:rPr lang="en-GB" dirty="0" err="1" smtClean="0"/>
              <a:t>measurementDeterminedDate</a:t>
            </a:r>
            <a:endParaRPr lang="en-GB" dirty="0" smtClean="0"/>
          </a:p>
          <a:p>
            <a:pPr lvl="1"/>
            <a:r>
              <a:rPr lang="en-GB" dirty="0" err="1" smtClean="0"/>
              <a:t>dwc</a:t>
            </a:r>
            <a:r>
              <a:rPr lang="en-GB" dirty="0" err="1"/>
              <a:t>:</a:t>
            </a:r>
            <a:r>
              <a:rPr lang="en-GB" dirty="0" err="1" smtClean="0"/>
              <a:t>measurementDeterminedBy</a:t>
            </a:r>
            <a:endParaRPr lang="en-GB" dirty="0" smtClean="0"/>
          </a:p>
          <a:p>
            <a:pPr lvl="1"/>
            <a:r>
              <a:rPr lang="en-GB" dirty="0" err="1" smtClean="0"/>
              <a:t>dwc</a:t>
            </a:r>
            <a:r>
              <a:rPr lang="en-GB" dirty="0" err="1"/>
              <a:t>:</a:t>
            </a:r>
            <a:r>
              <a:rPr lang="en-GB" dirty="0" err="1" smtClean="0"/>
              <a:t>measurementMethod</a:t>
            </a:r>
            <a:endParaRPr lang="en-GB" dirty="0" smtClean="0"/>
          </a:p>
          <a:p>
            <a:pPr lvl="1"/>
            <a:r>
              <a:rPr lang="en-GB" dirty="0" err="1" smtClean="0"/>
              <a:t>dwc</a:t>
            </a:r>
            <a:r>
              <a:rPr lang="en-GB" dirty="0" err="1"/>
              <a:t>:</a:t>
            </a:r>
            <a:r>
              <a:rPr lang="en-GB" dirty="0" err="1" smtClean="0"/>
              <a:t>measurementRemarks</a:t>
            </a:r>
            <a:endParaRPr lang="en-GB" dirty="0" smtClean="0"/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</a:t>
            </a:r>
            <a:r>
              <a:rPr lang="en-GB" i="1" dirty="0" err="1" smtClean="0"/>
              <a:t>measurementByInstituteID</a:t>
            </a:r>
            <a:endParaRPr lang="en-GB" dirty="0" smtClean="0"/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</a:t>
            </a:r>
            <a:r>
              <a:rPr lang="en-GB" i="1" dirty="0" err="1" smtClean="0"/>
              <a:t>measurementGrowthStage</a:t>
            </a:r>
            <a:endParaRPr lang="en-GB" dirty="0" smtClean="0"/>
          </a:p>
          <a:p>
            <a:pPr lvl="1"/>
            <a:r>
              <a:rPr lang="en-GB" dirty="0" smtClean="0"/>
              <a:t>dwc</a:t>
            </a:r>
            <a:r>
              <a:rPr lang="en-GB" dirty="0"/>
              <a:t>:</a:t>
            </a:r>
            <a:r>
              <a:rPr lang="en-GB" dirty="0" smtClean="0"/>
              <a:t>occurrenceID</a:t>
            </a:r>
          </a:p>
          <a:p>
            <a:pPr lvl="1"/>
            <a:r>
              <a:rPr lang="en-GB" dirty="0" smtClean="0"/>
              <a:t>dwc</a:t>
            </a:r>
            <a:r>
              <a:rPr lang="en-GB" dirty="0"/>
              <a:t>:</a:t>
            </a:r>
            <a:r>
              <a:rPr lang="en-GB" dirty="0" smtClean="0"/>
              <a:t>catalogNumber</a:t>
            </a:r>
          </a:p>
          <a:p>
            <a:pPr lvl="1"/>
            <a:r>
              <a:rPr lang="en-GB" i="1" dirty="0" smtClean="0"/>
              <a:t>g</a:t>
            </a:r>
            <a:r>
              <a:rPr lang="en-GB" i="1" dirty="0"/>
              <a:t>:</a:t>
            </a:r>
            <a:r>
              <a:rPr lang="en-GB" i="1" dirty="0" smtClean="0"/>
              <a:t>germplasmID</a:t>
            </a:r>
            <a:endParaRPr lang="en-GB" dirty="0" smtClean="0"/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</a:t>
            </a:r>
            <a:r>
              <a:rPr lang="en-GB" i="1" dirty="0" err="1" smtClean="0"/>
              <a:t>germplasmIdentifier</a:t>
            </a:r>
            <a:endParaRPr lang="en-GB" dirty="0" smtClean="0"/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</a:t>
            </a:r>
            <a:r>
              <a:rPr lang="en-GB" i="1" dirty="0" err="1" smtClean="0"/>
              <a:t>measurementExperimentID</a:t>
            </a:r>
            <a:endParaRPr lang="en-GB" dirty="0" smtClean="0"/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</a:t>
            </a:r>
            <a:r>
              <a:rPr lang="en-GB" i="1" dirty="0" err="1" smtClean="0"/>
              <a:t>measurementExperimentIdentifier</a:t>
            </a:r>
            <a:endParaRPr lang="en-GB" dirty="0" smtClean="0"/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</a:t>
            </a:r>
            <a:r>
              <a:rPr lang="en-GB" i="1" dirty="0" err="1" smtClean="0"/>
              <a:t>measurementMethodID</a:t>
            </a:r>
            <a:endParaRPr lang="en-GB" dirty="0" smtClean="0"/>
          </a:p>
          <a:p>
            <a:pPr lvl="1"/>
            <a:r>
              <a:rPr lang="en-GB" i="1" dirty="0" err="1" smtClean="0"/>
              <a:t>g</a:t>
            </a:r>
            <a:r>
              <a:rPr lang="en-GB" i="1" dirty="0" err="1"/>
              <a:t>:measurementMethodIdentifier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5599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7-05-08 at 23.03.36 .png">
            <a:hlinkClick r:id="rId3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81" y="1147099"/>
            <a:ext cx="10572704" cy="6349059"/>
          </a:xfrm>
          <a:prstGeom prst="rect">
            <a:avLst/>
          </a:prstGeom>
        </p:spPr>
      </p:pic>
      <p:pic>
        <p:nvPicPr>
          <p:cNvPr id="4" name="Picture 3" descr="Screen Shot 2017-05-12 at 13.32.31 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81" y="55353"/>
            <a:ext cx="10572704" cy="1091746"/>
          </a:xfrm>
          <a:prstGeom prst="rect">
            <a:avLst/>
          </a:prstGeom>
        </p:spPr>
      </p:pic>
      <p:pic>
        <p:nvPicPr>
          <p:cNvPr id="3" name="Picture 2" descr="Screen Shot 2017-05-08 at 23.04.19 .png">
            <a:hlinkClick r:id="rId6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49" y="122045"/>
            <a:ext cx="5002169" cy="1732952"/>
          </a:xfrm>
          <a:prstGeom prst="rect">
            <a:avLst/>
          </a:prstGeom>
          <a:ln>
            <a:solidFill>
              <a:schemeClr val="bg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5937604" y="256528"/>
            <a:ext cx="3943923" cy="1074803"/>
          </a:xfrm>
          <a:prstGeom prst="rect">
            <a:avLst/>
          </a:prstGeom>
          <a:ln>
            <a:solidFill>
              <a:schemeClr val="tx1">
                <a:lumMod val="50000"/>
              </a:schemeClr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lIns="104287" tIns="52144" rIns="104287" bIns="52144">
            <a:spAutoFit/>
          </a:bodyPr>
          <a:lstStyle/>
          <a:p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dwc:MeasurementOrFact</a:t>
            </a:r>
          </a:p>
          <a:p>
            <a:r>
              <a:rPr lang="en-US" b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g:MeasurementScore (2013)</a:t>
            </a:r>
          </a:p>
          <a:p>
            <a:r>
              <a:rPr lang="en-US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iode:eMeasurementOrFact</a:t>
            </a:r>
            <a:r>
              <a:rPr lang="en-US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(2016)</a:t>
            </a:r>
            <a:endParaRPr lang="en-US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" name="Picture 5" descr="Screen Shot 2017-05-12 at 13.52.25 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598" y="3510527"/>
            <a:ext cx="2785267" cy="3848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287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7-06-10 at 16.41.24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36" y="183533"/>
            <a:ext cx="8042933" cy="6046164"/>
          </a:xfrm>
          <a:prstGeom prst="rect">
            <a:avLst/>
          </a:prstGeom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5069" y="1172283"/>
            <a:ext cx="2598143" cy="409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03760" y="6534278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dirty="0" smtClean="0">
                <a:solidFill>
                  <a:srgbClr val="7F7F7F"/>
                </a:solidFill>
                <a:latin typeface="Calibri" charset="0"/>
              </a:rPr>
              <a:t>Endresen</a:t>
            </a:r>
            <a:r>
              <a:rPr lang="en-US" sz="1200" dirty="0">
                <a:solidFill>
                  <a:srgbClr val="7F7F7F"/>
                </a:solidFill>
                <a:latin typeface="Calibri" charset="0"/>
              </a:rPr>
              <a:t>, D.T.F. and H. Knüpffer (2012). The Darwin Core extension for genebanks opens up new opportunities for sharing genebank data sets. Biodiversity Informatics 8:11-29</a:t>
            </a:r>
            <a:r>
              <a:rPr lang="en-US" sz="1200" dirty="0" smtClean="0">
                <a:solidFill>
                  <a:srgbClr val="7F7F7F"/>
                </a:solidFill>
                <a:latin typeface="Calibri" charset="0"/>
              </a:rPr>
              <a:t>. </a:t>
            </a:r>
            <a:r>
              <a:rPr lang="mr-IN" sz="1200" dirty="0">
                <a:solidFill>
                  <a:srgbClr val="7F7F7F"/>
                </a:solidFill>
                <a:latin typeface="Calibri" charset="0"/>
              </a:rPr>
              <a:t>DOI: https://doi.org/10.17161/bi.v8i1.4095</a:t>
            </a:r>
            <a:endParaRPr lang="en-US" sz="1200" dirty="0">
              <a:solidFill>
                <a:srgbClr val="7F7F7F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801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212" y="501360"/>
            <a:ext cx="7951788" cy="14605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400" dirty="0">
                <a:solidFill>
                  <a:schemeClr val="accent2"/>
                </a:solidFill>
                <a:latin typeface="+mn-lt"/>
                <a:cs typeface="+mn-cs"/>
              </a:rPr>
              <a:t>Why did we make a Darwin Core extension for germplasm data?</a:t>
            </a:r>
          </a:p>
        </p:txBody>
      </p:sp>
      <p:sp>
        <p:nvSpPr>
          <p:cNvPr id="5" name="Rectangle 4"/>
          <p:cNvSpPr/>
          <p:nvPr/>
        </p:nvSpPr>
        <p:spPr>
          <a:xfrm>
            <a:off x="461964" y="2462213"/>
            <a:ext cx="7726362" cy="4353134"/>
          </a:xfrm>
          <a:prstGeom prst="rect">
            <a:avLst/>
          </a:prstGeom>
        </p:spPr>
        <p:txBody>
          <a:bodyPr lIns="104789" tIns="52397" rIns="104789" bIns="52397">
            <a:spAutoFit/>
          </a:bodyPr>
          <a:lstStyle/>
          <a:p>
            <a:pPr marL="393021" indent="-393021">
              <a:buFont typeface="Wingdings" charset="0"/>
              <a:buChar char="à"/>
              <a:defRPr/>
            </a:pPr>
            <a:r>
              <a:rPr lang="en-US" sz="2900" b="1" dirty="0"/>
              <a:t>Upgrade germplasm data pathways to use web services</a:t>
            </a:r>
          </a:p>
          <a:p>
            <a:pPr>
              <a:defRPr/>
            </a:pPr>
            <a:r>
              <a:rPr lang="en-US" dirty="0"/>
              <a:t>The objective (1) was to enable sharing of germplasm information using the standard web-service based biodiversity data publishing toolkits maintained by the Global Biodiversity Information Facility (</a:t>
            </a:r>
            <a:r>
              <a:rPr lang="en-US" dirty="0">
                <a:solidFill>
                  <a:srgbClr val="FFFF00"/>
                </a:solidFill>
              </a:rPr>
              <a:t>GBIF</a:t>
            </a:r>
            <a:r>
              <a:rPr lang="en-US" dirty="0"/>
              <a:t>) and the Biodiversity Information Standards (TDWG).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	</a:t>
            </a:r>
          </a:p>
          <a:p>
            <a:pPr marL="393021" indent="-393021">
              <a:buFont typeface="Wingdings" charset="0"/>
              <a:buChar char="à"/>
              <a:defRPr/>
            </a:pPr>
            <a:r>
              <a:rPr lang="en-US" sz="2900" b="1" dirty="0">
                <a:solidFill>
                  <a:srgbClr val="FFFF00"/>
                </a:solidFill>
                <a:sym typeface="Wingdings"/>
              </a:rPr>
              <a:t>Upgrade data types to include trait data</a:t>
            </a:r>
            <a:endParaRPr lang="en-US" sz="2900" b="1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dirty="0">
                <a:solidFill>
                  <a:srgbClr val="FFFF00"/>
                </a:solidFill>
              </a:rPr>
              <a:t>The objective (2) was to expand on the germplasm data types published to germplasm data portal from basic passport data to include in particular crop trait information.</a:t>
            </a:r>
          </a:p>
        </p:txBody>
      </p:sp>
      <p:pic>
        <p:nvPicPr>
          <p:cNvPr id="16387" name="Picture 6" descr="Screen Shot 2013-12-09 at 09.55.49 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43901" y="2"/>
            <a:ext cx="2344738" cy="7562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440664" y="6949778"/>
            <a:ext cx="1705265" cy="307766"/>
          </a:xfrm>
          <a:prstGeom prst="rect">
            <a:avLst/>
          </a:prstGeom>
        </p:spPr>
        <p:txBody>
          <a:bodyPr wrap="none" lIns="91428" tIns="45715" rIns="91428" bIns="45715">
            <a:spAutoFit/>
          </a:bodyPr>
          <a:lstStyle/>
          <a:p>
            <a:r>
              <a:rPr lang="en-US" sz="1400" dirty="0">
                <a:latin typeface="Calibri" charset="0"/>
              </a:rPr>
              <a:t>CC-BY, Dag Endresen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48499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DwC Event Core + eMoF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DwC Event Core + eMoF, as proposed by </a:t>
            </a:r>
            <a:r>
              <a:rPr lang="en-US" dirty="0" err="1" smtClean="0"/>
              <a:t>iOBIS</a:t>
            </a:r>
            <a:r>
              <a:rPr lang="en-US" dirty="0" smtClean="0"/>
              <a:t>, opens up promising possibilities for publishing also crop trait /C&amp;E) data!!</a:t>
            </a:r>
          </a:p>
          <a:p>
            <a:pPr lvl="1"/>
            <a:r>
              <a:rPr lang="en-US" dirty="0" smtClean="0"/>
              <a:t>Using the GBIF infrastructure for data exchange.</a:t>
            </a:r>
          </a:p>
          <a:p>
            <a:pPr lvl="1"/>
            <a:r>
              <a:rPr lang="en-US" dirty="0" smtClean="0"/>
              <a:t>With collaboration on data exchange schema between thematic domains (terrestrial crops, marine, </a:t>
            </a:r>
            <a:r>
              <a:rPr lang="en-US" dirty="0" err="1" smtClean="0"/>
              <a:t>etc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8514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.jpg"/>
          <p:cNvPicPr>
            <a:picLocks noChangeAspect="1"/>
          </p:cNvPicPr>
          <p:nvPr/>
        </p:nvPicPr>
        <p:blipFill>
          <a:blip r:embed="rId3">
            <a:alphaModFix amt="8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" contras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54556" y="964747"/>
            <a:ext cx="2669876" cy="34017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H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81495" y="3374367"/>
            <a:ext cx="1308868" cy="1536700"/>
          </a:xfrm>
          <a:prstGeom prst="rect">
            <a:avLst/>
          </a:prstGeom>
        </p:spPr>
      </p:pic>
      <p:pic>
        <p:nvPicPr>
          <p:cNvPr id="4" name="Picture 3" descr="niv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5888" y="4247486"/>
            <a:ext cx="1786203" cy="2927959"/>
          </a:xfrm>
          <a:prstGeom prst="rect">
            <a:avLst/>
          </a:prstGeom>
        </p:spPr>
      </p:pic>
      <p:pic>
        <p:nvPicPr>
          <p:cNvPr id="5" name="Picture 4" descr="Screen Shot 2012-05-17 at 3.08.09 AM.png"/>
          <p:cNvPicPr>
            <a:picLocks noChangeAspect="1"/>
          </p:cNvPicPr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91"/>
          <a:stretch/>
        </p:blipFill>
        <p:spPr>
          <a:xfrm rot="724731">
            <a:off x="3378420" y="948158"/>
            <a:ext cx="1058717" cy="1848697"/>
          </a:xfrm>
          <a:prstGeom prst="rect">
            <a:avLst/>
          </a:prstGeom>
        </p:spPr>
      </p:pic>
      <p:pic>
        <p:nvPicPr>
          <p:cNvPr id="6" name="Picture 5" descr="james-cook-21210409-1-402.jp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5276" y="1646209"/>
            <a:ext cx="2481908" cy="2481908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8" name="Picture 7" descr="Hi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0457" y="1350463"/>
            <a:ext cx="1308868" cy="153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130153"/>
      </p:ext>
    </p:extLst>
  </p:cSld>
  <p:clrMapOvr>
    <a:masterClrMapping/>
  </p:clrMapOvr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4162</TotalTime>
  <Words>2756</Words>
  <Application>Microsoft Macintosh PowerPoint</Application>
  <PresentationFormat>Custom</PresentationFormat>
  <Paragraphs>298</Paragraphs>
  <Slides>28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Black</vt:lpstr>
      <vt:lpstr>PowerPoint Presentation</vt:lpstr>
      <vt:lpstr>Domestication and cultivated plants: Utilizing genetic potential from the wild</vt:lpstr>
      <vt:lpstr>PowerPoint Presentation</vt:lpstr>
      <vt:lpstr>PowerPoint Presentation</vt:lpstr>
      <vt:lpstr>PowerPoint Presentation</vt:lpstr>
      <vt:lpstr>PowerPoint Presentation</vt:lpstr>
      <vt:lpstr>Crop genetic diversity for agricultural traits</vt:lpstr>
      <vt:lpstr>PowerPoint Presentation</vt:lpstr>
      <vt:lpstr>Sampling more data than just species occurrence</vt:lpstr>
      <vt:lpstr>PowerPoint Presentation</vt:lpstr>
      <vt:lpstr>PowerPoint Presentation</vt:lpstr>
      <vt:lpstr>PowerPoint Presentation</vt:lpstr>
      <vt:lpstr>Germplasm material flow</vt:lpstr>
      <vt:lpstr>European meeting on C&amp;E ("MoF")</vt:lpstr>
      <vt:lpstr>PowerPoint Presentation</vt:lpstr>
      <vt:lpstr>ECPGR C&amp;E trait data model (1/2)</vt:lpstr>
      <vt:lpstr>ECPGR C&amp;E trait data model (2/2)</vt:lpstr>
      <vt:lpstr>Darwin Core Germplasm extension (1)</vt:lpstr>
      <vt:lpstr>Darwin Core Germplasm extension (2)</vt:lpstr>
      <vt:lpstr>Darwin Core Germplasm extension (3)</vt:lpstr>
      <vt:lpstr>Darwin Core Germplasm extension (4)</vt:lpstr>
      <vt:lpstr>Darwin Core Germplasm extension (5)</vt:lpstr>
      <vt:lpstr>Darwin Core Germplasm extension (6)</vt:lpstr>
      <vt:lpstr>PowerPoint Presentation</vt:lpstr>
      <vt:lpstr>PowerPoint Presentation</vt:lpstr>
      <vt:lpstr>Why did we make a Darwin Core extension for germplasm data?</vt:lpstr>
      <vt:lpstr>DwC Event Core + eMoF</vt:lpstr>
      <vt:lpstr>PowerPoint Presentation</vt:lpstr>
    </vt:vector>
  </TitlesOfParts>
  <Company>UNESCO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OBIS-ENV-DATA</dc:title>
  <dc:creator>Ward Appeltans</dc:creator>
  <cp:lastModifiedBy>Dag Endresen</cp:lastModifiedBy>
  <cp:revision>233</cp:revision>
  <cp:lastPrinted>2017-05-12T13:01:56Z</cp:lastPrinted>
  <dcterms:created xsi:type="dcterms:W3CDTF">2015-10-27T11:51:12Z</dcterms:created>
  <dcterms:modified xsi:type="dcterms:W3CDTF">2018-01-16T08:12:17Z</dcterms:modified>
</cp:coreProperties>
</file>