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handoutMasterIdLst>
    <p:handoutMasterId r:id="rId31"/>
  </p:handoutMasterIdLst>
  <p:sldIdLst>
    <p:sldId id="781" r:id="rId5"/>
    <p:sldId id="916" r:id="rId6"/>
    <p:sldId id="920" r:id="rId7"/>
    <p:sldId id="919" r:id="rId8"/>
    <p:sldId id="918" r:id="rId9"/>
    <p:sldId id="926" r:id="rId10"/>
    <p:sldId id="922" r:id="rId11"/>
    <p:sldId id="917" r:id="rId12"/>
    <p:sldId id="925" r:id="rId13"/>
    <p:sldId id="927" r:id="rId14"/>
    <p:sldId id="923" r:id="rId15"/>
    <p:sldId id="924" r:id="rId16"/>
    <p:sldId id="330" r:id="rId17"/>
    <p:sldId id="336" r:id="rId18"/>
    <p:sldId id="758" r:id="rId19"/>
    <p:sldId id="338" r:id="rId20"/>
    <p:sldId id="368" r:id="rId21"/>
    <p:sldId id="900" r:id="rId22"/>
    <p:sldId id="914" r:id="rId23"/>
    <p:sldId id="930" r:id="rId24"/>
    <p:sldId id="928" r:id="rId25"/>
    <p:sldId id="921" r:id="rId26"/>
    <p:sldId id="929" r:id="rId27"/>
    <p:sldId id="898" r:id="rId28"/>
    <p:sldId id="931" r:id="rId29"/>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s Nikou" initials="MN" lastIdx="1" clrIdx="0">
    <p:extLst>
      <p:ext uri="{19B8F6BF-5375-455C-9EA6-DF929625EA0E}">
        <p15:presenceInfo xmlns:p15="http://schemas.microsoft.com/office/powerpoint/2012/main" userId="S::mahdis.nikou@brightcarbon.com::d5834665-7bc3-47f1-85ef-fc6fca3117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BD8"/>
    <a:srgbClr val="86C14F"/>
    <a:srgbClr val="000000"/>
    <a:srgbClr val="FF3DFF"/>
    <a:srgbClr val="FCD3AC"/>
    <a:srgbClr val="EA724B"/>
    <a:srgbClr val="FBF4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94" autoAdjust="0"/>
    <p:restoredTop sz="88844" autoAdjust="0"/>
  </p:normalViewPr>
  <p:slideViewPr>
    <p:cSldViewPr snapToGrid="0">
      <p:cViewPr varScale="1">
        <p:scale>
          <a:sx n="113" d="100"/>
          <a:sy n="113" d="100"/>
        </p:scale>
        <p:origin x="1096"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5544"/>
    </p:cViewPr>
  </p:sorterViewPr>
  <p:notesViewPr>
    <p:cSldViewPr snapToGrid="0">
      <p:cViewPr>
        <p:scale>
          <a:sx n="1" d="2"/>
          <a:sy n="1" d="2"/>
        </p:scale>
        <p:origin x="5320" y="15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1AB9-7886-4482-8595-88931F0C13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8E0B9A8-8493-4582-A93D-3051DEFA6A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19DB69-C6C7-4597-9C06-3C2A2F02C5F6}" type="datetimeFigureOut">
              <a:rPr lang="en-GB" smtClean="0"/>
              <a:t>25/05/2023</a:t>
            </a:fld>
            <a:endParaRPr lang="en-GB"/>
          </a:p>
        </p:txBody>
      </p:sp>
      <p:sp>
        <p:nvSpPr>
          <p:cNvPr id="4" name="Footer Placeholder 3">
            <a:extLst>
              <a:ext uri="{FF2B5EF4-FFF2-40B4-BE49-F238E27FC236}">
                <a16:creationId xmlns:a16="http://schemas.microsoft.com/office/drawing/2014/main" id="{82E7423C-6429-4385-A65E-1E14F66249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7CD81B-DE1C-45DD-A06A-129227D52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920A1-2C06-4FBE-8EDF-A6F5E44A7D41}" type="slidenum">
              <a:rPr lang="en-GB" smtClean="0"/>
              <a:t>‹#›</a:t>
            </a:fld>
            <a:endParaRPr lang="en-GB"/>
          </a:p>
        </p:txBody>
      </p:sp>
    </p:spTree>
    <p:extLst>
      <p:ext uri="{BB962C8B-B14F-4D97-AF65-F5344CB8AC3E}">
        <p14:creationId xmlns:p14="http://schemas.microsoft.com/office/powerpoint/2010/main" val="181172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ECCEA-2969-42E4-A1A0-9C247F9CF1CC}" type="datetimeFigureOut">
              <a:rPr lang="en-GB" smtClean="0"/>
              <a:t>25/05/2023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5EE77-8CAC-4815-8642-F6182C046882}" type="slidenum">
              <a:rPr lang="en-GB" smtClean="0"/>
              <a:t>‹#›</a:t>
            </a:fld>
            <a:endParaRPr lang="en-GB"/>
          </a:p>
        </p:txBody>
      </p:sp>
    </p:spTree>
    <p:extLst>
      <p:ext uri="{BB962C8B-B14F-4D97-AF65-F5344CB8AC3E}">
        <p14:creationId xmlns:p14="http://schemas.microsoft.com/office/powerpoint/2010/main" val="1850730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n.wikipedia.org/wiki/Southern_Military_District"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Illustration: Evacuation of the Kherson State University Herbarium (KHER) to Ivano-</a:t>
            </a:r>
            <a:r>
              <a:rPr lang="en-US" baseline="0" dirty="0" err="1"/>
              <a:t>Franovich</a:t>
            </a:r>
            <a:endParaRPr lang="en-US" sz="1400" b="0" i="0" u="none" strike="noStrike" kern="1200" noProof="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1</a:t>
            </a:fld>
            <a:endParaRPr lang="en-GB"/>
          </a:p>
        </p:txBody>
      </p:sp>
    </p:spTree>
    <p:extLst>
      <p:ext uri="{BB962C8B-B14F-4D97-AF65-F5344CB8AC3E}">
        <p14:creationId xmlns:p14="http://schemas.microsoft.com/office/powerpoint/2010/main" val="4191445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2"/>
                </a:solidFill>
                <a:effectLst/>
                <a:latin typeface="Arial" panose="020B0604020202020204" pitchFamily="34" charset="0"/>
              </a:rPr>
              <a:t>Russian engineer troops of the </a:t>
            </a:r>
            <a:r>
              <a:rPr lang="en-GB" b="0" i="0" u="none" strike="noStrike" dirty="0">
                <a:solidFill>
                  <a:srgbClr val="3366CC"/>
                </a:solidFill>
                <a:effectLst/>
                <a:latin typeface="Arial" panose="020B0604020202020204" pitchFamily="34" charset="0"/>
                <a:hlinkClick r:id="rId3" tooltip="Southern Military District"/>
              </a:rPr>
              <a:t>Southern Military District</a:t>
            </a:r>
            <a:r>
              <a:rPr lang="en-GB" b="0" i="0" dirty="0">
                <a:solidFill>
                  <a:srgbClr val="202122"/>
                </a:solidFill>
                <a:effectLst/>
                <a:latin typeface="Arial" panose="020B0604020202020204" pitchFamily="34" charset="0"/>
              </a:rPr>
              <a:t> conduct de-mining operations in the Kherson region, March 2022</a:t>
            </a:r>
          </a:p>
          <a:p>
            <a:r>
              <a:rPr lang="en-GB" dirty="0"/>
              <a:t>https://</a:t>
            </a:r>
            <a:r>
              <a:rPr lang="en-GB" dirty="0" err="1"/>
              <a:t>commons.wikimedia.org</a:t>
            </a:r>
            <a:r>
              <a:rPr lang="en-GB" dirty="0"/>
              <a:t>/wiki/File:%D0%A0%D0%B0%D0%B7%D0%BC%D0%B8%D0%BD%D0%B8%D1%80%D0%BE%D0%B2%D0%B0%D0%BD%D0%B8%D0%B5_%D1%81%D0%B5%D0%BB%D1%8C%D1%85%D0%BE%D0%B7%D1%83%D0%B3%D0%BE%D0%B4%D0%B8%D0%B9_%D0%B2_%D0%A5%D0%B5%D1%80%D1%81%D0%BE%D0%BD%D1%81%D0%BA%D0%BE%D0%B9_%D0%BE%D0%B1%D0%BB%D0%B0%D1%81%D1%82%D0%B8_001.png </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a:t>
            </a:fld>
            <a:endParaRPr lang="en-GB"/>
          </a:p>
        </p:txBody>
      </p:sp>
    </p:spTree>
    <p:extLst>
      <p:ext uri="{BB962C8B-B14F-4D97-AF65-F5344CB8AC3E}">
        <p14:creationId xmlns:p14="http://schemas.microsoft.com/office/powerpoint/2010/main" val="2412484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E2021"/>
                </a:solidFill>
                <a:effectLst/>
                <a:latin typeface="osmftext"/>
              </a:rPr>
              <a:t>OpenStreetMap </a:t>
            </a:r>
            <a:r>
              <a:rPr lang="en-GB" b="0" i="0" dirty="0" err="1">
                <a:solidFill>
                  <a:srgbClr val="1E2021"/>
                </a:solidFill>
                <a:effectLst/>
                <a:latin typeface="osmftext"/>
              </a:rPr>
              <a:t>openstreetmap.org</a:t>
            </a:r>
            <a:r>
              <a:rPr lang="en-GB" b="0" i="0" dirty="0">
                <a:solidFill>
                  <a:srgbClr val="1E2021"/>
                </a:solidFill>
                <a:effectLst/>
                <a:latin typeface="osmftext"/>
              </a:rPr>
              <a:t>/copyright Open Database License (</a:t>
            </a:r>
            <a:r>
              <a:rPr lang="en-GB" b="0" i="0" dirty="0" err="1">
                <a:solidFill>
                  <a:srgbClr val="1E2021"/>
                </a:solidFill>
                <a:effectLst/>
                <a:latin typeface="osmftext"/>
              </a:rPr>
              <a:t>ODbL</a:t>
            </a:r>
            <a:r>
              <a:rPr lang="en-GB" b="0" i="0" dirty="0">
                <a:solidFill>
                  <a:srgbClr val="1E2021"/>
                </a:solidFill>
                <a:effectLst/>
                <a:latin typeface="osmftext"/>
              </a:rPr>
              <a:t>)</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4</a:t>
            </a:fld>
            <a:endParaRPr lang="en-GB"/>
          </a:p>
        </p:txBody>
      </p:sp>
    </p:spTree>
    <p:extLst>
      <p:ext uri="{BB962C8B-B14F-4D97-AF65-F5344CB8AC3E}">
        <p14:creationId xmlns:p14="http://schemas.microsoft.com/office/powerpoint/2010/main" val="1574455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Photo: Kherson State University, professor Alexander Khodosovtsev and professor Ivan Moysiyenko</a:t>
            </a:r>
          </a:p>
          <a:p>
            <a:r>
              <a:rPr lang="en-GB" dirty="0"/>
              <a:t>2022-12-22, “23_view from windows of university to occupied left bank of Dniper”</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5</a:t>
            </a:fld>
            <a:endParaRPr lang="en-GB"/>
          </a:p>
        </p:txBody>
      </p:sp>
    </p:spTree>
    <p:extLst>
      <p:ext uri="{BB962C8B-B14F-4D97-AF65-F5344CB8AC3E}">
        <p14:creationId xmlns:p14="http://schemas.microsoft.com/office/powerpoint/2010/main" val="2720343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Kherson State University, professor Olexander Khodosovtsev and professor Ivan Moysiyenko</a:t>
            </a:r>
          </a:p>
          <a:p>
            <a:r>
              <a:rPr lang="en-GB" dirty="0"/>
              <a:t>KHER Kherson State University herbarium</a:t>
            </a:r>
          </a:p>
        </p:txBody>
      </p:sp>
      <p:sp>
        <p:nvSpPr>
          <p:cNvPr id="4" name="Slide Number Placeholder 3"/>
          <p:cNvSpPr>
            <a:spLocks noGrp="1"/>
          </p:cNvSpPr>
          <p:nvPr>
            <p:ph type="sldNum" sz="quarter" idx="5"/>
          </p:nvPr>
        </p:nvSpPr>
        <p:spPr/>
        <p:txBody>
          <a:bodyPr/>
          <a:lstStyle/>
          <a:p>
            <a:fld id="{25B5EE77-8CAC-4815-8642-F6182C046882}" type="slidenum">
              <a:rPr lang="en-GB" smtClean="0"/>
              <a:t>6</a:t>
            </a:fld>
            <a:endParaRPr lang="en-GB"/>
          </a:p>
        </p:txBody>
      </p:sp>
    </p:spTree>
    <p:extLst>
      <p:ext uri="{BB962C8B-B14F-4D97-AF65-F5344CB8AC3E}">
        <p14:creationId xmlns:p14="http://schemas.microsoft.com/office/powerpoint/2010/main" val="250632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Kherson State University, professor Alexander Khodosovtsev and professor Ivan Moysiyenko</a:t>
            </a:r>
          </a:p>
        </p:txBody>
      </p:sp>
      <p:sp>
        <p:nvSpPr>
          <p:cNvPr id="4" name="Slide Number Placeholder 3"/>
          <p:cNvSpPr>
            <a:spLocks noGrp="1"/>
          </p:cNvSpPr>
          <p:nvPr>
            <p:ph type="sldNum" sz="quarter" idx="5"/>
          </p:nvPr>
        </p:nvSpPr>
        <p:spPr/>
        <p:txBody>
          <a:bodyPr/>
          <a:lstStyle/>
          <a:p>
            <a:fld id="{25B5EE77-8CAC-4815-8642-F6182C046882}" type="slidenum">
              <a:rPr lang="en-GB" smtClean="0"/>
              <a:t>7</a:t>
            </a:fld>
            <a:endParaRPr lang="en-GB"/>
          </a:p>
        </p:txBody>
      </p:sp>
    </p:spTree>
    <p:extLst>
      <p:ext uri="{BB962C8B-B14F-4D97-AF65-F5344CB8AC3E}">
        <p14:creationId xmlns:p14="http://schemas.microsoft.com/office/powerpoint/2010/main" val="817123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Kherson State University, professor Alexander Khodosovtsev and professor Ivan Moysiyenko</a:t>
            </a:r>
          </a:p>
          <a:p>
            <a:r>
              <a:rPr lang="en-GB" dirty="0"/>
              <a:t>2023-01-02--KHER Kherson State University herbarium</a:t>
            </a:r>
          </a:p>
        </p:txBody>
      </p:sp>
      <p:sp>
        <p:nvSpPr>
          <p:cNvPr id="4" name="Slide Number Placeholder 3"/>
          <p:cNvSpPr>
            <a:spLocks noGrp="1"/>
          </p:cNvSpPr>
          <p:nvPr>
            <p:ph type="sldNum" sz="quarter" idx="5"/>
          </p:nvPr>
        </p:nvSpPr>
        <p:spPr/>
        <p:txBody>
          <a:bodyPr/>
          <a:lstStyle/>
          <a:p>
            <a:fld id="{25B5EE77-8CAC-4815-8642-F6182C046882}" type="slidenum">
              <a:rPr lang="en-GB" smtClean="0"/>
              <a:t>8</a:t>
            </a:fld>
            <a:endParaRPr lang="en-GB"/>
          </a:p>
        </p:txBody>
      </p:sp>
    </p:spTree>
    <p:extLst>
      <p:ext uri="{BB962C8B-B14F-4D97-AF65-F5344CB8AC3E}">
        <p14:creationId xmlns:p14="http://schemas.microsoft.com/office/powerpoint/2010/main" val="3626426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Kherson State University, professor Alexander Khodosovtsev and professor Ivan Moysiyenko</a:t>
            </a:r>
          </a:p>
          <a:p>
            <a:r>
              <a:rPr lang="en-GB" dirty="0"/>
              <a:t>KHER Kherson State University herbarium</a:t>
            </a:r>
          </a:p>
          <a:p>
            <a:r>
              <a:rPr lang="en-GB" dirty="0"/>
              <a:t>Nataliia_Zahorodniuk_bryophytes_photo_2022-12-21_14-35-39</a:t>
            </a:r>
          </a:p>
        </p:txBody>
      </p:sp>
      <p:sp>
        <p:nvSpPr>
          <p:cNvPr id="4" name="Slide Number Placeholder 3"/>
          <p:cNvSpPr>
            <a:spLocks noGrp="1"/>
          </p:cNvSpPr>
          <p:nvPr>
            <p:ph type="sldNum" sz="quarter" idx="5"/>
          </p:nvPr>
        </p:nvSpPr>
        <p:spPr/>
        <p:txBody>
          <a:bodyPr/>
          <a:lstStyle/>
          <a:p>
            <a:fld id="{25B5EE77-8CAC-4815-8642-F6182C046882}" type="slidenum">
              <a:rPr lang="en-GB" smtClean="0"/>
              <a:t>9</a:t>
            </a:fld>
            <a:endParaRPr lang="en-GB"/>
          </a:p>
        </p:txBody>
      </p:sp>
    </p:spTree>
    <p:extLst>
      <p:ext uri="{BB962C8B-B14F-4D97-AF65-F5344CB8AC3E}">
        <p14:creationId xmlns:p14="http://schemas.microsoft.com/office/powerpoint/2010/main" val="2205206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333333"/>
                </a:solidFill>
                <a:effectLst/>
                <a:latin typeface="Helvetica" pitchFamily="2" charset="0"/>
              </a:rPr>
              <a:t>“</a:t>
            </a:r>
            <a:r>
              <a:rPr lang="en-GB" sz="1800" i="1" dirty="0">
                <a:solidFill>
                  <a:srgbClr val="333333"/>
                </a:solidFill>
                <a:effectLst/>
                <a:latin typeface="Helvetica" pitchFamily="2" charset="0"/>
              </a:rPr>
              <a:t>My colleagues from the Department of Botany - Natalia </a:t>
            </a:r>
            <a:r>
              <a:rPr lang="en-GB" sz="1800" i="1" dirty="0" err="1">
                <a:solidFill>
                  <a:srgbClr val="333333"/>
                </a:solidFill>
                <a:effectLst/>
                <a:latin typeface="Helvetica" pitchFamily="2" charset="0"/>
              </a:rPr>
              <a:t>Zagorodniuk</a:t>
            </a:r>
            <a:r>
              <a:rPr lang="en-GB" sz="1800" i="1" dirty="0">
                <a:solidFill>
                  <a:srgbClr val="333333"/>
                </a:solidFill>
                <a:effectLst/>
                <a:latin typeface="Helvetica" pitchFamily="2" charset="0"/>
              </a:rPr>
              <a:t> and Maryna Zakharova, who were in Kherson at the time, helped me. The herbarium was loaded into the truck yesterday. The truck with the herbarium is moving to Ivano-Frankivsk today. It left at 6 am from Kherson. The truck should arrive in Ivano-Frankivsk tomorrow morning. We are in touch with the driver. He is moving according to the schedule</a:t>
            </a:r>
            <a:r>
              <a:rPr lang="en-GB" sz="1800" dirty="0">
                <a:solidFill>
                  <a:srgbClr val="333333"/>
                </a:solidFill>
                <a:effectLst/>
                <a:latin typeface="Helvetica"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333333"/>
                </a:solidFill>
                <a:effectLst/>
                <a:latin typeface="Helvetica" pitchFamily="2" charset="0"/>
              </a:rPr>
              <a:t>“… </a:t>
            </a:r>
            <a:r>
              <a:rPr lang="en-GB" sz="1800" i="1" dirty="0">
                <a:solidFill>
                  <a:srgbClr val="333333"/>
                </a:solidFill>
                <a:effectLst/>
                <a:latin typeface="Helvetica" pitchFamily="2" charset="0"/>
              </a:rPr>
              <a:t>explosions were heard all the time. A residential building was shelled today near the university, where a young man was killed. A fire station and other buildings were also destroyed. Therefore, I was once again convinced that we did the right thing by evacuating the herbarium</a:t>
            </a:r>
            <a:r>
              <a:rPr lang="en-GB" sz="1800" dirty="0">
                <a:solidFill>
                  <a:srgbClr val="333333"/>
                </a:solidFill>
                <a:effectLst/>
                <a:latin typeface="Helvetica" pitchFamily="2" charset="0"/>
              </a:rPr>
              <a:t>.”</a:t>
            </a:r>
            <a:endParaRPr lang="en-GB" dirty="0">
              <a:effectLst/>
            </a:endParaRPr>
          </a:p>
          <a:p>
            <a:r>
              <a:rPr lang="en-NO" dirty="0"/>
              <a:t>Professor Ivan Moysienko (email 2023-01-05)</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Photo: Kherson State University, professor Alexander Khodosovtsev and professor Ivan Moysiyenko</a:t>
            </a:r>
          </a:p>
        </p:txBody>
      </p:sp>
      <p:sp>
        <p:nvSpPr>
          <p:cNvPr id="4" name="Slide Number Placeholder 3"/>
          <p:cNvSpPr>
            <a:spLocks noGrp="1"/>
          </p:cNvSpPr>
          <p:nvPr>
            <p:ph type="sldNum" sz="quarter" idx="5"/>
          </p:nvPr>
        </p:nvSpPr>
        <p:spPr/>
        <p:txBody>
          <a:bodyPr/>
          <a:lstStyle/>
          <a:p>
            <a:fld id="{25B5EE77-8CAC-4815-8642-F6182C046882}" type="slidenum">
              <a:rPr lang="en-GB" smtClean="0"/>
              <a:t>10</a:t>
            </a:fld>
            <a:endParaRPr lang="en-GB"/>
          </a:p>
        </p:txBody>
      </p:sp>
    </p:spTree>
    <p:extLst>
      <p:ext uri="{BB962C8B-B14F-4D97-AF65-F5344CB8AC3E}">
        <p14:creationId xmlns:p14="http://schemas.microsoft.com/office/powerpoint/2010/main" val="9240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2023-01-07--IH Vasyl </a:t>
            </a:r>
            <a:r>
              <a:rPr lang="en-GB" dirty="0" err="1"/>
              <a:t>Stefanyk</a:t>
            </a:r>
            <a:r>
              <a:rPr lang="en-GB" dirty="0"/>
              <a:t> </a:t>
            </a:r>
            <a:r>
              <a:rPr lang="en-GB" dirty="0" err="1"/>
              <a:t>Prycarpathian</a:t>
            </a:r>
            <a:r>
              <a:rPr lang="en-GB" dirty="0"/>
              <a:t> National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Professor Alexander Khodosovtsev and Associate Professor  Oleh </a:t>
            </a:r>
            <a:r>
              <a:rPr lang="en-GB" dirty="0" err="1"/>
              <a:t>Prylutskyi</a:t>
            </a:r>
            <a:endParaRPr lang="en-GB" dirty="0"/>
          </a:p>
          <a:p>
            <a:pPr rtl="0">
              <a:spcBef>
                <a:spcPts val="0"/>
              </a:spcBef>
              <a:spcAft>
                <a:spcPts val="0"/>
              </a:spcAft>
            </a:pPr>
            <a:r>
              <a:rPr lang="en-GB" sz="1800" b="0" i="0" u="none" strike="noStrike" dirty="0">
                <a:solidFill>
                  <a:srgbClr val="212121"/>
                </a:solidFill>
                <a:effectLst/>
                <a:latin typeface="Calibri" panose="020F0502020204030204" pitchFamily="34" charset="0"/>
              </a:rPr>
              <a:t>Vasyl </a:t>
            </a:r>
            <a:r>
              <a:rPr lang="en-GB" sz="1800" b="0" i="0" u="none" strike="noStrike" dirty="0" err="1">
                <a:solidFill>
                  <a:srgbClr val="212121"/>
                </a:solidFill>
                <a:effectLst/>
                <a:latin typeface="Calibri" panose="020F0502020204030204" pitchFamily="34" charset="0"/>
              </a:rPr>
              <a:t>Stefanyk</a:t>
            </a:r>
            <a:r>
              <a:rPr lang="en-GB" sz="1800" b="0" i="0" u="none" strike="noStrike" dirty="0">
                <a:solidFill>
                  <a:srgbClr val="212121"/>
                </a:solidFill>
                <a:effectLst/>
                <a:latin typeface="Calibri" panose="020F0502020204030204" pitchFamily="34" charset="0"/>
              </a:rPr>
              <a:t> </a:t>
            </a:r>
            <a:r>
              <a:rPr lang="en-GB" sz="1800" b="0" i="0" u="none" strike="noStrike" dirty="0" err="1">
                <a:solidFill>
                  <a:srgbClr val="212121"/>
                </a:solidFill>
                <a:effectLst/>
                <a:latin typeface="Calibri" panose="020F0502020204030204" pitchFamily="34" charset="0"/>
              </a:rPr>
              <a:t>Precarpathian</a:t>
            </a:r>
            <a:r>
              <a:rPr lang="en-GB" sz="1800" b="0" i="0" u="none" strike="noStrike" dirty="0">
                <a:solidFill>
                  <a:srgbClr val="212121"/>
                </a:solidFill>
                <a:effectLst/>
                <a:latin typeface="Calibri" panose="020F0502020204030204" pitchFamily="34" charset="0"/>
              </a:rPr>
              <a:t> National University</a:t>
            </a:r>
            <a:r>
              <a:rPr lang="en-GB" sz="1200" b="0" i="0" u="none" strike="noStrike" dirty="0">
                <a:solidFill>
                  <a:schemeClr val="tx1"/>
                </a:solidFill>
                <a:effectLst/>
                <a:latin typeface="+mn-lt"/>
              </a:rPr>
              <a:t>, </a:t>
            </a:r>
            <a:r>
              <a:rPr lang="en-GB" sz="1800" b="0" i="0" u="none" strike="noStrike" dirty="0" err="1">
                <a:solidFill>
                  <a:srgbClr val="212121"/>
                </a:solidFill>
                <a:effectLst/>
                <a:latin typeface="Calibri" panose="020F0502020204030204" pitchFamily="34" charset="0"/>
              </a:rPr>
              <a:t>Shevchenka</a:t>
            </a:r>
            <a:r>
              <a:rPr lang="en-GB" sz="1800" b="0" i="0" u="none" strike="noStrike" dirty="0">
                <a:solidFill>
                  <a:srgbClr val="212121"/>
                </a:solidFill>
                <a:effectLst/>
                <a:latin typeface="Calibri" panose="020F0502020204030204" pitchFamily="34" charset="0"/>
              </a:rPr>
              <a:t> St, 57, Ivano-Frankivsk, Ivano-Frankivsk Oblast, Ukraine, 76000</a:t>
            </a:r>
            <a:endParaRPr lang="en-GB" b="0" dirty="0">
              <a:effectLst/>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12</a:t>
            </a:fld>
            <a:endParaRPr lang="en-GB"/>
          </a:p>
        </p:txBody>
      </p:sp>
    </p:spTree>
    <p:extLst>
      <p:ext uri="{BB962C8B-B14F-4D97-AF65-F5344CB8AC3E}">
        <p14:creationId xmlns:p14="http://schemas.microsoft.com/office/powerpoint/2010/main" val="2904346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C018DE49-8561-004D-B4CB-413190743A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BFC03B09-F073-4E4A-BA9E-BD39B47AA2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da-DK" dirty="0"/>
              <a:t>The BioDATA project from 2018 to 2022. The project includes project partners from Belarus, Ukraine, Armenia, Tajikistan, and Norway.</a:t>
            </a:r>
          </a:p>
          <a:p>
            <a:pPr>
              <a:spcBef>
                <a:spcPct val="0"/>
              </a:spcBef>
            </a:pPr>
            <a:r>
              <a:rPr lang="en-GB" altLang="da-DK" dirty="0"/>
              <a:t>https://</a:t>
            </a:r>
            <a:r>
              <a:rPr lang="en-GB" altLang="da-DK" dirty="0" err="1"/>
              <a:t>www.nhm.uio.no</a:t>
            </a:r>
            <a:r>
              <a:rPr lang="en-GB" altLang="da-DK" dirty="0"/>
              <a:t>/</a:t>
            </a:r>
            <a:r>
              <a:rPr lang="en-GB" altLang="da-DK" dirty="0" err="1"/>
              <a:t>english</a:t>
            </a:r>
            <a:r>
              <a:rPr lang="en-GB" altLang="da-DK" dirty="0"/>
              <a:t>/research/projects/biodata/</a:t>
            </a:r>
          </a:p>
        </p:txBody>
      </p:sp>
      <p:sp>
        <p:nvSpPr>
          <p:cNvPr id="18435" name="Slide Number Placeholder 3">
            <a:extLst>
              <a:ext uri="{FF2B5EF4-FFF2-40B4-BE49-F238E27FC236}">
                <a16:creationId xmlns:a16="http://schemas.microsoft.com/office/drawing/2014/main" id="{74C9B6FC-334A-944C-BA58-60573A8082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92E817A-7D1E-964F-AD0D-C4188C32D109}" type="slidenum">
              <a:rPr lang="en-US" altLang="da-DK"/>
              <a:pPr fontAlgn="base">
                <a:spcBef>
                  <a:spcPct val="0"/>
                </a:spcBef>
                <a:spcAft>
                  <a:spcPct val="0"/>
                </a:spcAft>
              </a:pPr>
              <a:t>13</a:t>
            </a:fld>
            <a:endParaRPr lang="en-US" altLang="da-DK"/>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www.nhm.uio.no</a:t>
            </a:r>
            <a:r>
              <a:rPr lang="en-US" dirty="0"/>
              <a:t>/</a:t>
            </a:r>
            <a:r>
              <a:rPr lang="en-US" dirty="0" err="1"/>
              <a:t>english</a:t>
            </a:r>
            <a:r>
              <a:rPr lang="en-US" dirty="0"/>
              <a:t>/research/projects/biodata/</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14</a:t>
            </a:fld>
            <a:endParaRPr lang="en-US"/>
          </a:p>
        </p:txBody>
      </p:sp>
    </p:spTree>
    <p:extLst>
      <p:ext uri="{BB962C8B-B14F-4D97-AF65-F5344CB8AC3E}">
        <p14:creationId xmlns:p14="http://schemas.microsoft.com/office/powerpoint/2010/main" val="2930539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15</a:t>
            </a:fld>
            <a:endParaRPr lang="en-GB"/>
          </a:p>
        </p:txBody>
      </p:sp>
    </p:spTree>
    <p:extLst>
      <p:ext uri="{BB962C8B-B14F-4D97-AF65-F5344CB8AC3E}">
        <p14:creationId xmlns:p14="http://schemas.microsoft.com/office/powerpoint/2010/main" val="3789195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www.nhm.uio.no</a:t>
            </a:r>
            <a:r>
              <a:rPr lang="en-US" dirty="0"/>
              <a:t>/</a:t>
            </a:r>
            <a:r>
              <a:rPr lang="en-US" dirty="0" err="1"/>
              <a:t>english</a:t>
            </a:r>
            <a:r>
              <a:rPr lang="en-US" dirty="0"/>
              <a:t>/research/projects/biodata/activities/201902-minsk.html</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16</a:t>
            </a:fld>
            <a:endParaRPr lang="en-US"/>
          </a:p>
        </p:txBody>
      </p:sp>
    </p:spTree>
    <p:extLst>
      <p:ext uri="{BB962C8B-B14F-4D97-AF65-F5344CB8AC3E}">
        <p14:creationId xmlns:p14="http://schemas.microsoft.com/office/powerpoint/2010/main" val="3990574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dirty="0">
                <a:solidFill>
                  <a:schemeClr val="tx1">
                    <a:lumMod val="85000"/>
                    <a:lumOff val="15000"/>
                  </a:schemeClr>
                </a:solidFill>
              </a:rPr>
              <a:t>https://</a:t>
            </a:r>
            <a:r>
              <a:rPr lang="en-US" dirty="0" err="1">
                <a:solidFill>
                  <a:schemeClr val="tx1">
                    <a:lumMod val="85000"/>
                    <a:lumOff val="15000"/>
                  </a:schemeClr>
                </a:solidFill>
              </a:rPr>
              <a:t>www.nhm.uio.no</a:t>
            </a:r>
            <a:r>
              <a:rPr lang="en-US" dirty="0">
                <a:solidFill>
                  <a:schemeClr val="tx1">
                    <a:lumMod val="85000"/>
                    <a:lumOff val="15000"/>
                  </a:schemeClr>
                </a:solidFill>
              </a:rPr>
              <a:t>/</a:t>
            </a:r>
            <a:r>
              <a:rPr lang="en-US" dirty="0" err="1">
                <a:solidFill>
                  <a:schemeClr val="tx1">
                    <a:lumMod val="85000"/>
                    <a:lumOff val="15000"/>
                  </a:schemeClr>
                </a:solidFill>
              </a:rPr>
              <a:t>english</a:t>
            </a:r>
            <a:r>
              <a:rPr lang="en-US" dirty="0">
                <a:solidFill>
                  <a:schemeClr val="tx1">
                    <a:lumMod val="85000"/>
                    <a:lumOff val="15000"/>
                  </a:schemeClr>
                </a:solidFill>
              </a:rPr>
              <a:t>/research/projects/biodata/activities/2022-ukraine.html</a:t>
            </a:r>
          </a:p>
          <a:p>
            <a:pPr marL="0" marR="0" lvl="0" indent="0" algn="l" defTabSz="457200" rtl="0" eaLnBrk="1" fontAlgn="base" latinLnBrk="0" hangingPunct="1">
              <a:lnSpc>
                <a:spcPct val="100000"/>
              </a:lnSpc>
              <a:spcBef>
                <a:spcPct val="30000"/>
              </a:spcBef>
              <a:spcAft>
                <a:spcPct val="0"/>
              </a:spcAft>
              <a:buClrTx/>
              <a:buSzTx/>
              <a:buFontTx/>
              <a:buNone/>
              <a:tabLst/>
              <a:defRPr/>
            </a:pPr>
            <a:endParaRPr lang="en-US" dirty="0">
              <a:solidFill>
                <a:schemeClr val="tx1">
                  <a:lumMod val="85000"/>
                  <a:lumOff val="15000"/>
                </a:schemeClr>
              </a:solidFill>
            </a:endParaRP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17</a:t>
            </a:fld>
            <a:endParaRPr lang="en-US"/>
          </a:p>
        </p:txBody>
      </p:sp>
    </p:spTree>
    <p:extLst>
      <p:ext uri="{BB962C8B-B14F-4D97-AF65-F5344CB8AC3E}">
        <p14:creationId xmlns:p14="http://schemas.microsoft.com/office/powerpoint/2010/main" val="3421801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Trebuchet MS" charset="0"/>
              </a:rPr>
              <a:t>https://</a:t>
            </a:r>
            <a:r>
              <a:rPr lang="en-GB" sz="1200" dirty="0" err="1">
                <a:latin typeface="Trebuchet MS" charset="0"/>
              </a:rPr>
              <a:t>www.gbif.org</a:t>
            </a:r>
            <a:r>
              <a:rPr lang="en-GB" sz="1200" dirty="0">
                <a:latin typeface="Trebuchet MS" charset="0"/>
              </a:rPr>
              <a:t>/country/UA/summary</a:t>
            </a:r>
            <a:endParaRPr lang="en-US" baseline="0"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18</a:t>
            </a:fld>
            <a:endParaRPr lang="en-US"/>
          </a:p>
        </p:txBody>
      </p:sp>
    </p:spTree>
    <p:extLst>
      <p:ext uri="{BB962C8B-B14F-4D97-AF65-F5344CB8AC3E}">
        <p14:creationId xmlns:p14="http://schemas.microsoft.com/office/powerpoint/2010/main" val="275324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https://</a:t>
            </a:r>
            <a:r>
              <a:rPr lang="en-US" baseline="0" dirty="0" err="1"/>
              <a:t>www.gbif.org</a:t>
            </a:r>
            <a:r>
              <a:rPr lang="en-US" baseline="0" dirty="0"/>
              <a:t>/country/UA/summary</a:t>
            </a:r>
          </a:p>
        </p:txBody>
      </p:sp>
      <p:sp>
        <p:nvSpPr>
          <p:cNvPr id="4" name="Slide Number Placeholder 3"/>
          <p:cNvSpPr>
            <a:spLocks noGrp="1"/>
          </p:cNvSpPr>
          <p:nvPr>
            <p:ph type="sldNum" sz="quarter" idx="10"/>
          </p:nvPr>
        </p:nvSpPr>
        <p:spPr/>
        <p:txBody>
          <a:bodyPr/>
          <a:lstStyle/>
          <a:p>
            <a:fld id="{29E35CD9-104A-884E-BC52-5CC6FF5D56A9}" type="slidenum">
              <a:rPr lang="en-US" smtClean="0"/>
              <a:pPr/>
              <a:t>19</a:t>
            </a:fld>
            <a:endParaRPr lang="en-US"/>
          </a:p>
        </p:txBody>
      </p:sp>
    </p:spTree>
    <p:extLst>
      <p:ext uri="{BB962C8B-B14F-4D97-AF65-F5344CB8AC3E}">
        <p14:creationId xmlns:p14="http://schemas.microsoft.com/office/powerpoint/2010/main" val="755733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doi.org</a:t>
            </a:r>
            <a:r>
              <a:rPr lang="en-GB" dirty="0"/>
              <a:t>/10.15468/7c7xxz </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20</a:t>
            </a:fld>
            <a:endParaRPr lang="en-GB"/>
          </a:p>
        </p:txBody>
      </p:sp>
    </p:spTree>
    <p:extLst>
      <p:ext uri="{BB962C8B-B14F-4D97-AF65-F5344CB8AC3E}">
        <p14:creationId xmlns:p14="http://schemas.microsoft.com/office/powerpoint/2010/main" val="851658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doi.org</a:t>
            </a:r>
            <a:r>
              <a:rPr lang="en-GB" dirty="0"/>
              <a:t>/10.15468/7c7xxz</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22</a:t>
            </a:fld>
            <a:endParaRPr lang="en-GB"/>
          </a:p>
        </p:txBody>
      </p:sp>
    </p:spTree>
    <p:extLst>
      <p:ext uri="{BB962C8B-B14F-4D97-AF65-F5344CB8AC3E}">
        <p14:creationId xmlns:p14="http://schemas.microsoft.com/office/powerpoint/2010/main" val="2213569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/resource/</a:t>
            </a:r>
            <a:r>
              <a:rPr lang="en-GB" dirty="0" err="1"/>
              <a:t>search?contentType</a:t>
            </a:r>
            <a:r>
              <a:rPr lang="en-GB" dirty="0"/>
              <a:t>=</a:t>
            </a:r>
            <a:r>
              <a:rPr lang="en-GB" dirty="0" err="1"/>
              <a:t>literature&amp;gbifDatasetKey</a:t>
            </a:r>
            <a:r>
              <a:rPr lang="en-GB" dirty="0"/>
              <a:t>=f8faa08d-a029-4e62-97ed-cb7e97c30ba9</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23</a:t>
            </a:fld>
            <a:endParaRPr lang="en-GB"/>
          </a:p>
        </p:txBody>
      </p:sp>
    </p:spTree>
    <p:extLst>
      <p:ext uri="{BB962C8B-B14F-4D97-AF65-F5344CB8AC3E}">
        <p14:creationId xmlns:p14="http://schemas.microsoft.com/office/powerpoint/2010/main" val="3673443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24</a:t>
            </a:fld>
            <a:endParaRPr lang="en-GB"/>
          </a:p>
        </p:txBody>
      </p:sp>
    </p:spTree>
    <p:extLst>
      <p:ext uri="{BB962C8B-B14F-4D97-AF65-F5344CB8AC3E}">
        <p14:creationId xmlns:p14="http://schemas.microsoft.com/office/powerpoint/2010/main" val="2492358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Instructions: Delete before presenting</a:t>
            </a:r>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Home &gt; Layout </a:t>
            </a:r>
            <a:r>
              <a:rPr lang="en-GB" sz="1400" dirty="0">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latin typeface="Roboto" panose="02000000000000000000" pitchFamily="2" charset="0"/>
                <a:ea typeface="Roboto" panose="02000000000000000000" pitchFamily="2" charset="0"/>
                <a:cs typeface="Roboto" panose="02000000000000000000" pitchFamily="2" charset="0"/>
              </a:rPr>
              <a:t>Powerpoint</a:t>
            </a:r>
            <a:r>
              <a:rPr lang="en-GB" sz="1400" b="1" dirty="0">
                <a:latin typeface="Roboto" panose="02000000000000000000" pitchFamily="2" charset="0"/>
                <a:ea typeface="Roboto" panose="02000000000000000000" pitchFamily="2" charset="0"/>
                <a:cs typeface="Roboto" panose="02000000000000000000" pitchFamily="2" charset="0"/>
              </a:rPr>
              <a:t> Toolkit</a:t>
            </a:r>
            <a:r>
              <a:rPr lang="en-GB" sz="1400" b="0" dirty="0">
                <a:latin typeface="Roboto" panose="02000000000000000000" pitchFamily="2" charset="0"/>
                <a:ea typeface="Roboto" panose="02000000000000000000" pitchFamily="2" charset="0"/>
                <a:cs typeface="Roboto" panose="02000000000000000000" pitchFamily="2" charset="0"/>
              </a:rPr>
              <a:t>, which is </a:t>
            </a:r>
            <a:r>
              <a:rPr lang="en-GB" sz="1400" dirty="0">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Please install Roboto</a:t>
            </a:r>
            <a:r>
              <a:rPr lang="en-GB" sz="1400" dirty="0">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latin typeface="Roboto" panose="02000000000000000000" pitchFamily="2" charset="0"/>
                <a:ea typeface="Roboto" panose="02000000000000000000" pitchFamily="2" charset="0"/>
                <a:cs typeface="Roboto" panose="02000000000000000000" pitchFamily="2" charset="0"/>
              </a:rPr>
              <a:t>GBIF.org</a:t>
            </a:r>
            <a:r>
              <a:rPr lang="en-GB" sz="1400" dirty="0">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or </a:t>
            </a:r>
            <a:r>
              <a:rPr lang="en-GB" sz="1400" dirty="0">
                <a:latin typeface="Roboto" panose="02000000000000000000" pitchFamily="2" charset="0"/>
                <a:ea typeface="Roboto" panose="02000000000000000000" pitchFamily="2" charset="0"/>
                <a:cs typeface="Roboto" panose="02000000000000000000" pitchFamily="2" charset="0"/>
                <a:hlinkClick r:id="rId4"/>
              </a:rPr>
              <a:t>https://fonts.google.com/specimen/Roboto</a:t>
            </a:r>
            <a:r>
              <a:rPr lang="en-GB" sz="1400" dirty="0">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Windows users: select the font files, right-click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Install</a:t>
            </a: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Mac users: select the font files, control-click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Open with…Font Book</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latin typeface="Roboto" panose="02000000000000000000" pitchFamily="2" charset="0"/>
                <a:ea typeface="Roboto" panose="02000000000000000000" pitchFamily="2" charset="0"/>
                <a:cs typeface="Roboto" panose="02000000000000000000" pitchFamily="2" charset="0"/>
                <a:hlinkClick r:id="rId5"/>
              </a:rPr>
              <a:t>https://www.gbif.org/document/81771</a:t>
            </a:r>
            <a:r>
              <a:rPr lang="en-GB" sz="1400" dirty="0">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92420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pic>
        <p:nvPicPr>
          <p:cNvPr id="10" name="Picture 9" descr="A map of the world&#10;&#10;Description automatically generated">
            <a:extLst>
              <a:ext uri="{FF2B5EF4-FFF2-40B4-BE49-F238E27FC236}">
                <a16:creationId xmlns:a16="http://schemas.microsoft.com/office/drawing/2014/main" id="{57A8EDA1-CAFB-1C41-F370-21CA793DA5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2404" y="301991"/>
            <a:ext cx="11691571" cy="6250740"/>
          </a:xfrm>
          <a:prstGeom prst="rect">
            <a:avLst/>
          </a:prstGeom>
        </p:spPr>
      </p:pic>
      <p:pic>
        <p:nvPicPr>
          <p:cNvPr id="6" name="Picture 5" descr="A group of men standing in a room with stacks of boxes&#10;&#10;Description automatically generated with low confidence">
            <a:extLst>
              <a:ext uri="{FF2B5EF4-FFF2-40B4-BE49-F238E27FC236}">
                <a16:creationId xmlns:a16="http://schemas.microsoft.com/office/drawing/2014/main" id="{72AA999D-3BCF-2F25-BD68-58312DF152B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8022" y="304023"/>
            <a:ext cx="11691571" cy="6248708"/>
          </a:xfrm>
          <a:prstGeom prst="rect">
            <a:avLst/>
          </a:prstGeom>
        </p:spPr>
      </p:pic>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4" y="3520443"/>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dirty="0"/>
          </a:p>
          <a:p>
            <a:pPr algn="ctr"/>
            <a:endParaRPr lang="da-DK" dirty="0"/>
          </a:p>
          <a:p>
            <a:pPr algn="ctr"/>
            <a:endParaRPr lang="da-DK" dirty="0"/>
          </a:p>
          <a:p>
            <a:pPr algn="ctr"/>
            <a:endParaRPr lang="da-DK"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316360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12737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92423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61485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1438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231320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3563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71894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43325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776634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4280883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68609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19951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1189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77732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57544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44592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3214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82309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1428967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03923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857938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4074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737817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07424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730815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25041"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29" name="TextBox 28">
            <a:extLst>
              <a:ext uri="{FF2B5EF4-FFF2-40B4-BE49-F238E27FC236}">
                <a16:creationId xmlns:a16="http://schemas.microsoft.com/office/drawing/2014/main" id="{B056C4AE-E6B3-D748-8E48-193C6D5CFF7E}"/>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6"/>
                </a:solidFill>
                <a:latin typeface="+mj-lt"/>
                <a:ea typeface="+mn-ea"/>
                <a:cs typeface="+mn-cs"/>
              </a:rPr>
              <a:t>Thank you</a:t>
            </a:r>
          </a:p>
        </p:txBody>
      </p:sp>
      <p:sp>
        <p:nvSpPr>
          <p:cNvPr id="18" name="TextBox 17">
            <a:extLst>
              <a:ext uri="{FF2B5EF4-FFF2-40B4-BE49-F238E27FC236}">
                <a16:creationId xmlns:a16="http://schemas.microsoft.com/office/drawing/2014/main" id="{CA081C41-0301-4E40-BAEB-C88696DAA6ED}"/>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2204300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3" name="TextBox 2">
            <a:extLst>
              <a:ext uri="{FF2B5EF4-FFF2-40B4-BE49-F238E27FC236}">
                <a16:creationId xmlns:a16="http://schemas.microsoft.com/office/drawing/2014/main" id="{26F8D140-F4F0-084B-9233-B1D4AB5BA9BA}"/>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3"/>
                </a:solidFill>
                <a:latin typeface="+mj-lt"/>
                <a:ea typeface="+mn-ea"/>
                <a:cs typeface="+mn-cs"/>
              </a:rPr>
              <a:t>Thank you</a:t>
            </a:r>
          </a:p>
        </p:txBody>
      </p:sp>
      <p:sp>
        <p:nvSpPr>
          <p:cNvPr id="14" name="TextBox 13">
            <a:extLst>
              <a:ext uri="{FF2B5EF4-FFF2-40B4-BE49-F238E27FC236}">
                <a16:creationId xmlns:a16="http://schemas.microsoft.com/office/drawing/2014/main" id="{92AEAF87-7502-1542-8949-B37351F23BB3}"/>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447161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8D66DD3A-1468-7346-A1E8-7A0DF60D41F5}"/>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2"/>
                </a:solidFill>
                <a:latin typeface="+mj-lt"/>
                <a:ea typeface="+mn-ea"/>
                <a:cs typeface="+mn-cs"/>
              </a:rPr>
              <a:t>Thank you</a:t>
            </a:r>
          </a:p>
        </p:txBody>
      </p:sp>
      <p:sp>
        <p:nvSpPr>
          <p:cNvPr id="15" name="TextBox 14">
            <a:extLst>
              <a:ext uri="{FF2B5EF4-FFF2-40B4-BE49-F238E27FC236}">
                <a16:creationId xmlns:a16="http://schemas.microsoft.com/office/drawing/2014/main" id="{9F9CAB15-575F-2F4B-B7AE-500330FA27F6}"/>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89039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E15AB78D-9F0F-2545-8FFC-72EDD9F7716C}"/>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90508295-71FA-6D46-85E0-F2B8EDC1E8C5}"/>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767115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4F8E8775-6DD7-A04F-9425-763C8378B652}"/>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15CB7957-9D7D-E849-9349-4D9ECD76A0B0}"/>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21747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129D825F-BD09-B744-A62A-6CD08CB8F1A0}"/>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20015EAB-C22B-6A46-9100-14346EF66AC2}"/>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160587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97660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12061693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765077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568783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43537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074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9079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7301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66688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57473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7" name="Content Placeholder 6">
            <a:extLst>
              <a:ext uri="{FF2B5EF4-FFF2-40B4-BE49-F238E27FC236}">
                <a16:creationId xmlns:a16="http://schemas.microsoft.com/office/drawing/2014/main" id="{D1E32B5D-E521-4014-97B9-56C88E05536B}"/>
              </a:ext>
            </a:extLst>
          </p:cNvPr>
          <p:cNvSpPr>
            <a:spLocks noGrp="1"/>
          </p:cNvSpPr>
          <p:nvPr>
            <p:ph sz="quarter" idx="11" hasCustomPrompt="1"/>
          </p:nvPr>
        </p:nvSpPr>
        <p:spPr>
          <a:xfrm>
            <a:off x="2880000" y="1355544"/>
            <a:ext cx="8352000" cy="334800"/>
          </a:xfrm>
        </p:spPr>
        <p:txBody>
          <a:bodyPr/>
          <a:lstStyle>
            <a:lvl1pPr>
              <a:lnSpc>
                <a:spcPts val="2600"/>
              </a:lnSpc>
              <a:spcAft>
                <a:spcPts val="0"/>
              </a:spcAft>
              <a:defRPr sz="2900" b="0" cap="all" baseline="0">
                <a:solidFill>
                  <a:schemeClr val="tx2"/>
                </a:solidFill>
              </a:defRPr>
            </a:lvl1pPr>
          </a:lstStyle>
          <a:p>
            <a:pPr lvl="0"/>
            <a:r>
              <a:rPr lang="en-US" dirty="0"/>
              <a:t>EDIT MASTER TEXT STYLES</a:t>
            </a:r>
            <a:endParaRPr lang="en-GB" dirty="0"/>
          </a:p>
        </p:txBody>
      </p:sp>
      <p:sp>
        <p:nvSpPr>
          <p:cNvPr id="5" name="Text Placeholder 4">
            <a:extLst>
              <a:ext uri="{FF2B5EF4-FFF2-40B4-BE49-F238E27FC236}">
                <a16:creationId xmlns:a16="http://schemas.microsoft.com/office/drawing/2014/main" id="{33FC10BB-0206-4814-99A3-B201DF351B8C}"/>
              </a:ext>
            </a:extLst>
          </p:cNvPr>
          <p:cNvSpPr>
            <a:spLocks noGrp="1"/>
          </p:cNvSpPr>
          <p:nvPr>
            <p:ph type="body" sz="quarter" idx="12"/>
          </p:nvPr>
        </p:nvSpPr>
        <p:spPr>
          <a:xfrm>
            <a:off x="2880782" y="2193925"/>
            <a:ext cx="8352000" cy="540000"/>
          </a:xfrm>
        </p:spPr>
        <p:txBody>
          <a:bodyPr/>
          <a:lstStyle>
            <a:lvl1pPr>
              <a:lnSpc>
                <a:spcPts val="1800"/>
              </a:lnSpc>
              <a:spcAft>
                <a:spcPts val="0"/>
              </a:spcAft>
              <a:defRPr sz="1600" b="0">
                <a:solidFill>
                  <a:schemeClr val="tx2"/>
                </a:solidFill>
              </a:defRPr>
            </a:lvl1pPr>
            <a:lvl2pPr>
              <a:lnSpc>
                <a:spcPts val="1800"/>
              </a:lnSpc>
              <a:spcAft>
                <a:spcPts val="0"/>
              </a:spcAft>
              <a:defRPr sz="1600" b="1">
                <a:solidFill>
                  <a:schemeClr val="tx2"/>
                </a:solidFill>
              </a:defRPr>
            </a:lvl2pPr>
            <a:lvl3pPr>
              <a:lnSpc>
                <a:spcPts val="1800"/>
              </a:lnSpc>
              <a:spcAft>
                <a:spcPts val="0"/>
              </a:spcAft>
              <a:defRPr sz="1600">
                <a:solidFill>
                  <a:schemeClr val="tx2"/>
                </a:solidFill>
              </a:defRPr>
            </a:lvl3pPr>
            <a:lvl4pPr>
              <a:lnSpc>
                <a:spcPts val="1800"/>
              </a:lnSpc>
              <a:spcAft>
                <a:spcPts val="0"/>
              </a:spcAft>
              <a:defRPr sz="1600">
                <a:solidFill>
                  <a:schemeClr val="tx2"/>
                </a:solidFill>
              </a:defRPr>
            </a:lvl4pPr>
            <a:lvl5pPr>
              <a:lnSpc>
                <a:spcPts val="1800"/>
              </a:lnSpc>
              <a:spcAft>
                <a:spcPts val="0"/>
              </a:spcAft>
              <a:defRPr sz="1600">
                <a:solidFill>
                  <a:schemeClr val="tx2"/>
                </a:solidFill>
              </a:defRPr>
            </a:lvl5pPr>
          </a:lstStyle>
          <a:p>
            <a:pPr lvl="0"/>
            <a:r>
              <a:rPr lang="en-US" dirty="0"/>
              <a:t>Edit Master text styles</a:t>
            </a:r>
          </a:p>
          <a:p>
            <a:pPr lvl="1"/>
            <a:r>
              <a:rPr lang="en-US" dirty="0"/>
              <a:t>Second level</a:t>
            </a:r>
            <a:endParaRPr lang="en-GB" dirty="0"/>
          </a:p>
        </p:txBody>
      </p:sp>
      <p:sp>
        <p:nvSpPr>
          <p:cNvPr id="8" name="Table Placeholder 7">
            <a:extLst>
              <a:ext uri="{FF2B5EF4-FFF2-40B4-BE49-F238E27FC236}">
                <a16:creationId xmlns:a16="http://schemas.microsoft.com/office/drawing/2014/main" id="{173EF2D0-8A77-4574-A3BE-BD34E0D48A2C}"/>
              </a:ext>
            </a:extLst>
          </p:cNvPr>
          <p:cNvSpPr>
            <a:spLocks noGrp="1"/>
          </p:cNvSpPr>
          <p:nvPr>
            <p:ph type="tbl" sz="quarter" idx="13"/>
          </p:nvPr>
        </p:nvSpPr>
        <p:spPr>
          <a:xfrm>
            <a:off x="2880000" y="2916000"/>
            <a:ext cx="8352000" cy="2736000"/>
          </a:xfrm>
        </p:spPr>
        <p:txBody>
          <a:bodyPr/>
          <a:lstStyle/>
          <a:p>
            <a:endParaRPr lang="en-GB" dirty="0"/>
          </a:p>
        </p:txBody>
      </p:sp>
    </p:spTree>
    <p:extLst>
      <p:ext uri="{BB962C8B-B14F-4D97-AF65-F5344CB8AC3E}">
        <p14:creationId xmlns:p14="http://schemas.microsoft.com/office/powerpoint/2010/main" val="1075014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793915"/>
          </a:xfrm>
        </p:spPr>
        <p:txBody>
          <a:bodyPr/>
          <a:lstStyle>
            <a:lvl1pPr algn="l">
              <a:defRPr sz="3200" b="1">
                <a:solidFill>
                  <a:srgbClr val="328126"/>
                </a:solidFill>
                <a:latin typeface="Arial"/>
                <a:cs typeface="Arial"/>
              </a:defRPr>
            </a:lvl1pPr>
          </a:lstStyle>
          <a:p>
            <a:r>
              <a:rPr lang="en-GB"/>
              <a:t>Click to edit Master title style</a:t>
            </a:r>
            <a:endParaRPr lang="en-US" dirty="0"/>
          </a:p>
        </p:txBody>
      </p:sp>
      <p:sp>
        <p:nvSpPr>
          <p:cNvPr id="3" name="Content Placeholder 2"/>
          <p:cNvSpPr>
            <a:spLocks noGrp="1"/>
          </p:cNvSpPr>
          <p:nvPr>
            <p:ph idx="1"/>
          </p:nvPr>
        </p:nvSpPr>
        <p:spPr>
          <a:xfrm>
            <a:off x="609600" y="1309691"/>
            <a:ext cx="10972800" cy="4816476"/>
          </a:xfrm>
        </p:spPr>
        <p:txBody>
          <a:bodyPr/>
          <a:lstStyle>
            <a:lvl1pPr>
              <a:defRPr sz="3733">
                <a:solidFill>
                  <a:schemeClr val="tx1"/>
                </a:solidFill>
                <a:latin typeface="Arial Narrow"/>
                <a:cs typeface="Arial Narrow"/>
              </a:defRPr>
            </a:lvl1pPr>
            <a:lvl2pPr marL="594769" indent="-351358">
              <a:tabLst/>
              <a:defRPr sz="3200">
                <a:latin typeface="Arial Narrow"/>
                <a:cs typeface="Arial Narrow"/>
              </a:defRPr>
            </a:lvl2pPr>
            <a:lvl3pPr marL="1068891" indent="-338658">
              <a:tabLst/>
              <a:defRPr sz="2667">
                <a:latin typeface="Arial Narrow"/>
                <a:cs typeface="Arial Narrow"/>
              </a:defRPr>
            </a:lvl3pPr>
            <a:lvl4pPr marL="1718690" indent="-338658">
              <a:tabLst/>
              <a:defRPr sz="2400">
                <a:latin typeface="Arial Narrow"/>
                <a:cs typeface="Arial Narrow"/>
              </a:defRPr>
            </a:lvl4pPr>
            <a:lvl5pPr marL="2139897" indent="-338658">
              <a:tabLst/>
              <a:defRPr sz="2400">
                <a:latin typeface="Arial Narrow"/>
                <a:cs typeface="Arial Narrow"/>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58310BE0-C17E-D441-BC22-B26472549ACA}"/>
              </a:ext>
            </a:extLst>
          </p:cNvPr>
          <p:cNvSpPr>
            <a:spLocks noGrp="1"/>
          </p:cNvSpPr>
          <p:nvPr>
            <p:ph type="body" sz="quarter" idx="11"/>
          </p:nvPr>
        </p:nvSpPr>
        <p:spPr>
          <a:xfrm>
            <a:off x="609600" y="805520"/>
            <a:ext cx="2106440" cy="263032"/>
          </a:xfrm>
        </p:spPr>
        <p:txBody>
          <a:bodyPr>
            <a:noAutofit/>
          </a:bodyPr>
          <a:lstStyle>
            <a:lvl1pPr>
              <a:defRPr sz="1467" b="0" i="1">
                <a:latin typeface="Arial Narrow" panose="020B0604020202020204" pitchFamily="34" charset="0"/>
                <a:cs typeface="Arial Narrow"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9574503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793915"/>
          </a:xfrm>
        </p:spPr>
        <p:txBody>
          <a:bodyPr/>
          <a:lstStyle>
            <a:lvl1pPr algn="l">
              <a:defRPr sz="3200" b="1">
                <a:solidFill>
                  <a:srgbClr val="328126"/>
                </a:solidFill>
                <a:latin typeface="Arial"/>
                <a:cs typeface="Arial"/>
              </a:defRPr>
            </a:lvl1pPr>
          </a:lstStyle>
          <a:p>
            <a:r>
              <a:rPr lang="en-GB"/>
              <a:t>Click to edit Master title style</a:t>
            </a:r>
            <a:endParaRPr lang="en-US" dirty="0"/>
          </a:p>
        </p:txBody>
      </p:sp>
      <p:sp>
        <p:nvSpPr>
          <p:cNvPr id="3" name="Content Placeholder 2"/>
          <p:cNvSpPr>
            <a:spLocks noGrp="1"/>
          </p:cNvSpPr>
          <p:nvPr>
            <p:ph idx="1"/>
          </p:nvPr>
        </p:nvSpPr>
        <p:spPr>
          <a:xfrm>
            <a:off x="609600" y="1309691"/>
            <a:ext cx="10972800" cy="4816476"/>
          </a:xfrm>
        </p:spPr>
        <p:txBody>
          <a:bodyPr/>
          <a:lstStyle>
            <a:lvl1pPr>
              <a:defRPr sz="3733">
                <a:solidFill>
                  <a:schemeClr val="tx1"/>
                </a:solidFill>
                <a:latin typeface="Arial Narrow"/>
                <a:cs typeface="Arial Narrow"/>
              </a:defRPr>
            </a:lvl1pPr>
            <a:lvl2pPr marL="594769" indent="-351358">
              <a:tabLst/>
              <a:defRPr sz="3200">
                <a:latin typeface="Arial Narrow"/>
                <a:cs typeface="Arial Narrow"/>
              </a:defRPr>
            </a:lvl2pPr>
            <a:lvl3pPr marL="1068891" indent="-338658">
              <a:tabLst/>
              <a:defRPr sz="2667">
                <a:latin typeface="Arial Narrow"/>
                <a:cs typeface="Arial Narrow"/>
              </a:defRPr>
            </a:lvl3pPr>
            <a:lvl4pPr marL="1718690" indent="-338658">
              <a:tabLst/>
              <a:defRPr sz="2400">
                <a:latin typeface="Arial Narrow"/>
                <a:cs typeface="Arial Narrow"/>
              </a:defRPr>
            </a:lvl4pPr>
            <a:lvl5pPr marL="2139897" indent="-338658">
              <a:tabLst/>
              <a:defRPr sz="2400">
                <a:latin typeface="Arial Narrow"/>
                <a:cs typeface="Arial Narrow"/>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58310BE0-C17E-D441-BC22-B26472549ACA}"/>
              </a:ext>
            </a:extLst>
          </p:cNvPr>
          <p:cNvSpPr>
            <a:spLocks noGrp="1"/>
          </p:cNvSpPr>
          <p:nvPr>
            <p:ph type="body" sz="quarter" idx="11"/>
          </p:nvPr>
        </p:nvSpPr>
        <p:spPr>
          <a:xfrm>
            <a:off x="609600" y="805520"/>
            <a:ext cx="2106440" cy="263032"/>
          </a:xfrm>
        </p:spPr>
        <p:txBody>
          <a:bodyPr>
            <a:noAutofit/>
          </a:bodyPr>
          <a:lstStyle>
            <a:lvl1pPr>
              <a:defRPr sz="1467" b="0" i="1">
                <a:latin typeface="Arial Narrow" panose="020B0604020202020204" pitchFamily="34" charset="0"/>
                <a:cs typeface="Arial Narrow"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8168056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793915"/>
          </a:xfrm>
        </p:spPr>
        <p:txBody>
          <a:bodyPr/>
          <a:lstStyle>
            <a:lvl1pPr algn="l">
              <a:defRPr sz="3200" b="1">
                <a:solidFill>
                  <a:srgbClr val="328126"/>
                </a:solidFill>
                <a:latin typeface="Arial"/>
                <a:cs typeface="Arial"/>
              </a:defRPr>
            </a:lvl1pPr>
          </a:lstStyle>
          <a:p>
            <a:r>
              <a:rPr lang="en-GB"/>
              <a:t>Click to edit Master title style</a:t>
            </a:r>
            <a:endParaRPr lang="en-US" dirty="0"/>
          </a:p>
        </p:txBody>
      </p:sp>
      <p:sp>
        <p:nvSpPr>
          <p:cNvPr id="3" name="Content Placeholder 2"/>
          <p:cNvSpPr>
            <a:spLocks noGrp="1"/>
          </p:cNvSpPr>
          <p:nvPr>
            <p:ph idx="1"/>
          </p:nvPr>
        </p:nvSpPr>
        <p:spPr>
          <a:xfrm>
            <a:off x="609600" y="1309691"/>
            <a:ext cx="10972800" cy="4816476"/>
          </a:xfrm>
        </p:spPr>
        <p:txBody>
          <a:bodyPr/>
          <a:lstStyle>
            <a:lvl1pPr>
              <a:defRPr sz="3733">
                <a:solidFill>
                  <a:schemeClr val="tx1"/>
                </a:solidFill>
                <a:latin typeface="Arial Narrow"/>
                <a:cs typeface="Arial Narrow"/>
              </a:defRPr>
            </a:lvl1pPr>
            <a:lvl2pPr marL="594769" indent="-351358">
              <a:tabLst/>
              <a:defRPr sz="3200">
                <a:latin typeface="Arial Narrow"/>
                <a:cs typeface="Arial Narrow"/>
              </a:defRPr>
            </a:lvl2pPr>
            <a:lvl3pPr marL="1068891" indent="-338658">
              <a:tabLst/>
              <a:defRPr sz="2667">
                <a:latin typeface="Arial Narrow"/>
                <a:cs typeface="Arial Narrow"/>
              </a:defRPr>
            </a:lvl3pPr>
            <a:lvl4pPr marL="1718690" indent="-338658">
              <a:tabLst/>
              <a:defRPr sz="2400">
                <a:latin typeface="Arial Narrow"/>
                <a:cs typeface="Arial Narrow"/>
              </a:defRPr>
            </a:lvl4pPr>
            <a:lvl5pPr marL="2139897" indent="-338658">
              <a:tabLst/>
              <a:defRPr sz="2400">
                <a:latin typeface="Arial Narrow"/>
                <a:cs typeface="Arial Narrow"/>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58310BE0-C17E-D441-BC22-B26472549ACA}"/>
              </a:ext>
            </a:extLst>
          </p:cNvPr>
          <p:cNvSpPr>
            <a:spLocks noGrp="1"/>
          </p:cNvSpPr>
          <p:nvPr>
            <p:ph type="body" sz="quarter" idx="11"/>
          </p:nvPr>
        </p:nvSpPr>
        <p:spPr>
          <a:xfrm>
            <a:off x="609600" y="805520"/>
            <a:ext cx="2106440" cy="263032"/>
          </a:xfrm>
        </p:spPr>
        <p:txBody>
          <a:bodyPr>
            <a:noAutofit/>
          </a:bodyPr>
          <a:lstStyle>
            <a:lvl1pPr>
              <a:defRPr sz="1467" b="0" i="1">
                <a:latin typeface="Arial Narrow" panose="020B0604020202020204" pitchFamily="34" charset="0"/>
                <a:cs typeface="Arial Narrow"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42629467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793915"/>
          </a:xfrm>
        </p:spPr>
        <p:txBody>
          <a:bodyPr/>
          <a:lstStyle>
            <a:lvl1pPr algn="l">
              <a:defRPr sz="3200" b="1">
                <a:solidFill>
                  <a:srgbClr val="328126"/>
                </a:solidFill>
                <a:latin typeface="Arial"/>
                <a:cs typeface="Arial"/>
              </a:defRPr>
            </a:lvl1pPr>
          </a:lstStyle>
          <a:p>
            <a:r>
              <a:rPr lang="en-GB"/>
              <a:t>Click to edit Master title style</a:t>
            </a:r>
            <a:endParaRPr lang="en-US" dirty="0"/>
          </a:p>
        </p:txBody>
      </p:sp>
      <p:sp>
        <p:nvSpPr>
          <p:cNvPr id="3" name="Content Placeholder 2"/>
          <p:cNvSpPr>
            <a:spLocks noGrp="1"/>
          </p:cNvSpPr>
          <p:nvPr>
            <p:ph idx="1"/>
          </p:nvPr>
        </p:nvSpPr>
        <p:spPr>
          <a:xfrm>
            <a:off x="609600" y="1309691"/>
            <a:ext cx="10972800" cy="4816476"/>
          </a:xfrm>
        </p:spPr>
        <p:txBody>
          <a:bodyPr/>
          <a:lstStyle>
            <a:lvl1pPr>
              <a:defRPr sz="3733">
                <a:solidFill>
                  <a:schemeClr val="tx1"/>
                </a:solidFill>
                <a:latin typeface="Arial Narrow"/>
                <a:cs typeface="Arial Narrow"/>
              </a:defRPr>
            </a:lvl1pPr>
            <a:lvl2pPr marL="594769" indent="-351358">
              <a:tabLst/>
              <a:defRPr sz="3200">
                <a:latin typeface="Arial Narrow"/>
                <a:cs typeface="Arial Narrow"/>
              </a:defRPr>
            </a:lvl2pPr>
            <a:lvl3pPr marL="1068891" indent="-338658">
              <a:tabLst/>
              <a:defRPr sz="2667">
                <a:latin typeface="Arial Narrow"/>
                <a:cs typeface="Arial Narrow"/>
              </a:defRPr>
            </a:lvl3pPr>
            <a:lvl4pPr marL="1718690" indent="-338658">
              <a:tabLst/>
              <a:defRPr sz="2400">
                <a:latin typeface="Arial Narrow"/>
                <a:cs typeface="Arial Narrow"/>
              </a:defRPr>
            </a:lvl4pPr>
            <a:lvl5pPr marL="2139897" indent="-338658">
              <a:tabLst/>
              <a:defRPr sz="2400">
                <a:latin typeface="Arial Narrow"/>
                <a:cs typeface="Arial Narrow"/>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58310BE0-C17E-D441-BC22-B26472549ACA}"/>
              </a:ext>
            </a:extLst>
          </p:cNvPr>
          <p:cNvSpPr>
            <a:spLocks noGrp="1"/>
          </p:cNvSpPr>
          <p:nvPr>
            <p:ph type="body" sz="quarter" idx="11"/>
          </p:nvPr>
        </p:nvSpPr>
        <p:spPr>
          <a:xfrm>
            <a:off x="609600" y="805520"/>
            <a:ext cx="2106440" cy="263032"/>
          </a:xfrm>
        </p:spPr>
        <p:txBody>
          <a:bodyPr>
            <a:noAutofit/>
          </a:bodyPr>
          <a:lstStyle>
            <a:lvl1pPr>
              <a:defRPr sz="1467" b="0" i="1">
                <a:latin typeface="Arial Narrow" panose="020B0604020202020204" pitchFamily="34" charset="0"/>
                <a:cs typeface="Arial Narrow"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143143473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50"/>
    </p:custDataLst>
    <p:extLst>
      <p:ext uri="{BB962C8B-B14F-4D97-AF65-F5344CB8AC3E}">
        <p14:creationId xmlns:p14="http://schemas.microsoft.com/office/powerpoint/2010/main" val="2511347657"/>
      </p:ext>
    </p:extLst>
  </p:cSld>
  <p:clrMap bg1="lt1" tx1="dk1" bg2="lt2" tx2="dk2" accent1="accent1" accent2="accent2" accent3="accent3" accent4="accent4" accent5="accent5" accent6="accent6" hlink="hlink" folHlink="folHlink"/>
  <p:sldLayoutIdLst>
    <p:sldLayoutId id="2147483726" r:id="rId1"/>
    <p:sldLayoutId id="2147483675" r:id="rId2"/>
    <p:sldLayoutId id="2147483676" r:id="rId3"/>
    <p:sldLayoutId id="2147483677" r:id="rId4"/>
    <p:sldLayoutId id="2147483662" r:id="rId5"/>
    <p:sldLayoutId id="2147483666" r:id="rId6"/>
    <p:sldLayoutId id="2147483717" r:id="rId7"/>
    <p:sldLayoutId id="2147483719" r:id="rId8"/>
    <p:sldLayoutId id="2147483708" r:id="rId9"/>
    <p:sldLayoutId id="2147483709" r:id="rId10"/>
    <p:sldLayoutId id="2147483710" r:id="rId11"/>
    <p:sldLayoutId id="2147483711" r:id="rId12"/>
    <p:sldLayoutId id="2147483712" r:id="rId13"/>
    <p:sldLayoutId id="2147483724" r:id="rId14"/>
    <p:sldLayoutId id="2147483721" r:id="rId15"/>
    <p:sldLayoutId id="2147483715" r:id="rId16"/>
    <p:sldLayoutId id="2147483716" r:id="rId17"/>
    <p:sldLayoutId id="2147483704" r:id="rId18"/>
    <p:sldLayoutId id="2147483703" r:id="rId19"/>
    <p:sldLayoutId id="2147483707" r:id="rId20"/>
    <p:sldLayoutId id="2147483678" r:id="rId21"/>
    <p:sldLayoutId id="2147483705" r:id="rId22"/>
    <p:sldLayoutId id="2147483684" r:id="rId23"/>
    <p:sldLayoutId id="2147483699" r:id="rId24"/>
    <p:sldLayoutId id="2147483700" r:id="rId25"/>
    <p:sldLayoutId id="2147483701" r:id="rId26"/>
    <p:sldLayoutId id="2147483702" r:id="rId27"/>
    <p:sldLayoutId id="2147483688" r:id="rId28"/>
    <p:sldLayoutId id="2147483694" r:id="rId29"/>
    <p:sldLayoutId id="2147483695" r:id="rId30"/>
    <p:sldLayoutId id="2147483696" r:id="rId31"/>
    <p:sldLayoutId id="2147483697" r:id="rId32"/>
    <p:sldLayoutId id="2147483698" r:id="rId33"/>
    <p:sldLayoutId id="2147483668" r:id="rId34"/>
    <p:sldLayoutId id="2147483714" r:id="rId35"/>
    <p:sldLayoutId id="2147483713" r:id="rId36"/>
    <p:sldLayoutId id="2147483665" r:id="rId37"/>
    <p:sldLayoutId id="2147483664" r:id="rId38"/>
    <p:sldLayoutId id="2147483663" r:id="rId39"/>
    <p:sldLayoutId id="2147483669" r:id="rId40"/>
    <p:sldLayoutId id="2147483670" r:id="rId41"/>
    <p:sldLayoutId id="2147483671" r:id="rId42"/>
    <p:sldLayoutId id="2147483672" r:id="rId43"/>
    <p:sldLayoutId id="2147483727" r:id="rId44"/>
    <p:sldLayoutId id="2147483728" r:id="rId45"/>
    <p:sldLayoutId id="2147483729" r:id="rId46"/>
    <p:sldLayoutId id="2147483730" r:id="rId47"/>
    <p:sldLayoutId id="2147483731" r:id="rId48"/>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userDrawn="1">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userDrawn="1">
          <p15:clr>
            <a:srgbClr val="F26B43"/>
          </p15:clr>
        </p15:guide>
        <p15:guide id="11" orient="horz">
          <p15:clr>
            <a:srgbClr val="A4A3A4"/>
          </p15:clr>
        </p15:guide>
        <p15:guide id="12" orient="horz" pos="4320">
          <p15:clr>
            <a:srgbClr val="A4A3A4"/>
          </p15:clr>
        </p15:guide>
        <p15:guide id="13" orient="horz" pos="278" userDrawn="1">
          <p15:clr>
            <a:srgbClr val="A4A3A4"/>
          </p15:clr>
        </p15:guide>
        <p15:guide id="14" orient="horz" pos="2052">
          <p15:clr>
            <a:srgbClr val="A4A3A4"/>
          </p15:clr>
        </p15:guide>
        <p15:guide id="15" orient="horz" pos="2124">
          <p15:clr>
            <a:srgbClr val="A4A3A4"/>
          </p15:clr>
        </p15:guide>
        <p15:guide id="18" orient="horz" pos="754" userDrawn="1">
          <p15:clr>
            <a:srgbClr val="F26B43"/>
          </p15:clr>
        </p15:guide>
        <p15:guide id="20" orient="horz" pos="3770" userDrawn="1">
          <p15:clr>
            <a:srgbClr val="F26B43"/>
          </p15:clr>
        </p15:guide>
        <p15:guide id="21" orient="horz" pos="640"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Hovedbygningen_(NTNU)_fra_Gamle_Bybro_(main_building_of_the_Norwegian_University_of_Science_and_Technology_seen_from_the_old_city_bridge),_Trondheim,_Norway_-_20091216.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6.jpg"/><Relationship Id="rId7"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9.jpeg"/><Relationship Id="rId5" Type="http://schemas.openxmlformats.org/officeDocument/2006/relationships/image" Target="../media/image28.jp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40.tiff"/><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tiff"/></Relationships>
</file>

<file path=ppt/slides/_rels/slide14.xml.rels><?xml version="1.0" encoding="UTF-8" standalone="yes"?>
<Relationships xmlns="http://schemas.openxmlformats.org/package/2006/relationships"><Relationship Id="rId8" Type="http://schemas.openxmlformats.org/officeDocument/2006/relationships/image" Target="../media/image48.tiff"/><Relationship Id="rId3" Type="http://schemas.openxmlformats.org/officeDocument/2006/relationships/image" Target="../media/image43.png"/><Relationship Id="rId7" Type="http://schemas.openxmlformats.org/officeDocument/2006/relationships/image" Target="../media/image47.tiff"/><Relationship Id="rId12"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4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tiff"/><Relationship Id="rId4" Type="http://schemas.openxmlformats.org/officeDocument/2006/relationships/image" Target="../media/image44.png"/><Relationship Id="rId9" Type="http://schemas.openxmlformats.org/officeDocument/2006/relationships/image" Target="../media/image49.tiff"/></Relationships>
</file>

<file path=ppt/slides/_rels/slide15.xml.rels><?xml version="1.0" encoding="UTF-8" standalone="yes"?>
<Relationships xmlns="http://schemas.openxmlformats.org/package/2006/relationships"><Relationship Id="rId3" Type="http://schemas.openxmlformats.org/officeDocument/2006/relationships/hyperlink" Target="https://www.gbif.org/ru" TargetMode="External"/><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48.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45.xml"/><Relationship Id="rId5" Type="http://schemas.openxmlformats.org/officeDocument/2006/relationships/image" Target="../media/image58.tiff"/><Relationship Id="rId4" Type="http://schemas.openxmlformats.org/officeDocument/2006/relationships/image" Target="../media/image57.tiff"/></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63.png"/><Relationship Id="rId4" Type="http://schemas.openxmlformats.org/officeDocument/2006/relationships/hyperlink" Target="https://doi.org/10.15468/7c7xxz"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5468/7c7xxz" TargetMode="External"/><Relationship Id="rId2" Type="http://schemas.openxmlformats.org/officeDocument/2006/relationships/image" Target="../media/image64.png"/><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hyperlink" Target="https://doi.org/10.15468/7c7xxz"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hyperlink" Target="https://www.gbif.org/resource/search?contentType=literature&amp;gbifDatasetKey=f8faa08d-a029-4e62-97ed-cb7e97c30ba9"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32.xml"/><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0F0E4CC5-D393-A546-8531-49941F5D0A34}"/>
              </a:ext>
            </a:extLst>
          </p:cNvPr>
          <p:cNvSpPr>
            <a:spLocks noGrp="1"/>
          </p:cNvSpPr>
          <p:nvPr>
            <p:ph type="title"/>
          </p:nvPr>
        </p:nvSpPr>
        <p:spPr>
          <a:xfrm>
            <a:off x="640855" y="3851716"/>
            <a:ext cx="6222787" cy="928089"/>
          </a:xfrm>
        </p:spPr>
        <p:txBody>
          <a:bodyPr>
            <a:noAutofit/>
          </a:bodyPr>
          <a:lstStyle/>
          <a:p>
            <a:r>
              <a:rPr lang="nb-NO" sz="4000" i="1"/>
              <a:t>Evakuering av Herbariet i Kherson, Ukraina</a:t>
            </a:r>
            <a:endParaRPr lang="nb-NO" sz="4000"/>
          </a:p>
        </p:txBody>
      </p:sp>
      <p:sp>
        <p:nvSpPr>
          <p:cNvPr id="26" name="Text Placeholder 25">
            <a:extLst>
              <a:ext uri="{FF2B5EF4-FFF2-40B4-BE49-F238E27FC236}">
                <a16:creationId xmlns:a16="http://schemas.microsoft.com/office/drawing/2014/main" id="{4CA02CFB-4328-F04A-829F-EFFE5C4F01EF}"/>
              </a:ext>
            </a:extLst>
          </p:cNvPr>
          <p:cNvSpPr>
            <a:spLocks noGrp="1"/>
          </p:cNvSpPr>
          <p:nvPr>
            <p:ph type="body" sz="quarter" idx="13"/>
          </p:nvPr>
        </p:nvSpPr>
        <p:spPr>
          <a:xfrm>
            <a:off x="640855" y="4913749"/>
            <a:ext cx="5902154" cy="682819"/>
          </a:xfrm>
        </p:spPr>
        <p:txBody>
          <a:bodyPr>
            <a:normAutofit/>
          </a:bodyPr>
          <a:lstStyle/>
          <a:p>
            <a:r>
              <a:rPr lang="nb-NO"/>
              <a:t>Dag Endresen - GBIF Norge - Universitetet i Oslo</a:t>
            </a:r>
          </a:p>
        </p:txBody>
      </p:sp>
      <p:sp>
        <p:nvSpPr>
          <p:cNvPr id="2" name="Text Placeholder 1">
            <a:extLst>
              <a:ext uri="{FF2B5EF4-FFF2-40B4-BE49-F238E27FC236}">
                <a16:creationId xmlns:a16="http://schemas.microsoft.com/office/drawing/2014/main" id="{4A565BC2-7426-1948-AB9B-93A93559598D}"/>
              </a:ext>
            </a:extLst>
          </p:cNvPr>
          <p:cNvSpPr>
            <a:spLocks noGrp="1"/>
          </p:cNvSpPr>
          <p:nvPr>
            <p:ph type="body" sz="quarter" idx="14"/>
          </p:nvPr>
        </p:nvSpPr>
        <p:spPr>
          <a:xfrm>
            <a:off x="6956385" y="5995687"/>
            <a:ext cx="3681053" cy="252077"/>
          </a:xfrm>
          <a:solidFill>
            <a:schemeClr val="tx1"/>
          </a:solidFill>
          <a:ln>
            <a:solidFill>
              <a:schemeClr val="tx1"/>
            </a:solidFill>
          </a:ln>
        </p:spPr>
        <p:txBody>
          <a:bodyPr>
            <a:normAutofit/>
          </a:bodyPr>
          <a:lstStyle/>
          <a:p>
            <a:pPr algn="ctr"/>
            <a:r>
              <a:rPr lang="nb-NO"/>
              <a:t>Arkivforbundet, Sandefjord | 2023-06-01</a:t>
            </a:r>
          </a:p>
        </p:txBody>
      </p:sp>
      <p:sp>
        <p:nvSpPr>
          <p:cNvPr id="10" name="Rectangle 9">
            <a:extLst>
              <a:ext uri="{FF2B5EF4-FFF2-40B4-BE49-F238E27FC236}">
                <a16:creationId xmlns:a16="http://schemas.microsoft.com/office/drawing/2014/main" id="{DC237F56-948D-C549-BAA8-3D00A36DFDD8}"/>
              </a:ext>
            </a:extLst>
          </p:cNvPr>
          <p:cNvSpPr/>
          <p:nvPr/>
        </p:nvSpPr>
        <p:spPr>
          <a:xfrm>
            <a:off x="463716" y="5993849"/>
            <a:ext cx="1872629" cy="253916"/>
          </a:xfrm>
          <a:prstGeom prst="rect">
            <a:avLst/>
          </a:prstGeom>
          <a:solidFill>
            <a:schemeClr val="tx1"/>
          </a:solidFill>
        </p:spPr>
        <p:txBody>
          <a:bodyPr wrap="none">
            <a:spAutoFit/>
          </a:bodyPr>
          <a:lstStyle/>
          <a:p>
            <a:pPr lvl="0">
              <a:defRPr/>
            </a:pPr>
            <a:r>
              <a:rPr lang="en-US" sz="1050" dirty="0">
                <a:solidFill>
                  <a:schemeClr val="bg1"/>
                </a:solidFill>
                <a:highlight>
                  <a:srgbClr val="000000"/>
                </a:highlight>
                <a:hlinkClick r:id="rId3">
                  <a:extLst>
                    <a:ext uri="{A12FA001-AC4F-418D-AE19-62706E023703}">
                      <ahyp:hlinkClr xmlns:ahyp="http://schemas.microsoft.com/office/drawing/2018/hyperlinkcolor" val="tx"/>
                    </a:ext>
                  </a:extLst>
                </a:hlinkClick>
              </a:rPr>
              <a:t>Illustrasjon</a:t>
            </a:r>
            <a:r>
              <a:rPr lang="en-US" sz="1050" dirty="0">
                <a:solidFill>
                  <a:schemeClr val="bg1"/>
                </a:solidFill>
                <a:highlight>
                  <a:srgbClr val="000000"/>
                </a:highlight>
              </a:rPr>
              <a:t>: </a:t>
            </a:r>
            <a:r>
              <a:rPr lang="en-GB" sz="1050" dirty="0">
                <a:solidFill>
                  <a:schemeClr val="bg1"/>
                </a:solidFill>
              </a:rPr>
              <a:t>GBIF data portal</a:t>
            </a:r>
          </a:p>
        </p:txBody>
      </p:sp>
    </p:spTree>
    <p:extLst>
      <p:ext uri="{BB962C8B-B14F-4D97-AF65-F5344CB8AC3E}">
        <p14:creationId xmlns:p14="http://schemas.microsoft.com/office/powerpoint/2010/main" val="119318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0B8EE6-2CB4-D2FA-782E-2C7AF311D5B7}"/>
              </a:ext>
            </a:extLst>
          </p:cNvPr>
          <p:cNvSpPr>
            <a:spLocks noGrp="1"/>
          </p:cNvSpPr>
          <p:nvPr>
            <p:ph type="body" sz="quarter" idx="14"/>
          </p:nvPr>
        </p:nvSpPr>
        <p:spPr/>
        <p:txBody>
          <a:bodyPr/>
          <a:lstStyle/>
          <a:p>
            <a:r>
              <a:rPr lang="en-NO" dirty="0"/>
              <a:t>March 2022, Russian occupation of Kherson</a:t>
            </a:r>
          </a:p>
          <a:p>
            <a:r>
              <a:rPr lang="en-NO" dirty="0"/>
              <a:t>November 2022, liberation of Kherson</a:t>
            </a:r>
          </a:p>
          <a:p>
            <a:r>
              <a:rPr lang="en-NO" dirty="0"/>
              <a:t>Still today ongoing shelling of Kherson from Russian army…</a:t>
            </a:r>
          </a:p>
          <a:p>
            <a:r>
              <a:rPr lang="en-NO" dirty="0"/>
              <a:t>Ukrainian cultural heritage remain under significant threath from Russian agression!</a:t>
            </a:r>
          </a:p>
          <a:p>
            <a:endParaRPr lang="en-NO" dirty="0"/>
          </a:p>
        </p:txBody>
      </p:sp>
      <p:sp>
        <p:nvSpPr>
          <p:cNvPr id="3" name="Title 2">
            <a:extLst>
              <a:ext uri="{FF2B5EF4-FFF2-40B4-BE49-F238E27FC236}">
                <a16:creationId xmlns:a16="http://schemas.microsoft.com/office/drawing/2014/main" id="{7708157E-B626-8060-FF56-8594AD3D902F}"/>
              </a:ext>
            </a:extLst>
          </p:cNvPr>
          <p:cNvSpPr>
            <a:spLocks noGrp="1"/>
          </p:cNvSpPr>
          <p:nvPr>
            <p:ph type="title"/>
          </p:nvPr>
        </p:nvSpPr>
        <p:spPr/>
        <p:txBody>
          <a:bodyPr/>
          <a:lstStyle/>
          <a:p>
            <a:r>
              <a:rPr lang="en-NO" dirty="0">
                <a:solidFill>
                  <a:schemeClr val="bg1"/>
                </a:solidFill>
              </a:rPr>
              <a:t>Russian occupation of Kherson (March to November 2022)</a:t>
            </a:r>
          </a:p>
        </p:txBody>
      </p:sp>
      <p:pic>
        <p:nvPicPr>
          <p:cNvPr id="7" name="Picture Placeholder 6" descr="A picture containing outdoor, military vehicle, transport, vehicle&#10;&#10;Description automatically generated">
            <a:extLst>
              <a:ext uri="{FF2B5EF4-FFF2-40B4-BE49-F238E27FC236}">
                <a16:creationId xmlns:a16="http://schemas.microsoft.com/office/drawing/2014/main" id="{9B5FCBB5-62E8-BF79-8609-FECB401CC17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235" r="7235"/>
          <a:stretch>
            <a:fillRect/>
          </a:stretch>
        </p:blipFill>
        <p:spPr>
          <a:xfrm>
            <a:off x="3628655" y="1199579"/>
            <a:ext cx="8563344" cy="4963088"/>
          </a:xfrm>
        </p:spPr>
      </p:pic>
      <p:sp>
        <p:nvSpPr>
          <p:cNvPr id="5" name="Footer Placeholder 4">
            <a:extLst>
              <a:ext uri="{FF2B5EF4-FFF2-40B4-BE49-F238E27FC236}">
                <a16:creationId xmlns:a16="http://schemas.microsoft.com/office/drawing/2014/main" id="{F19FA3AB-0862-5498-C8ED-89D19DFEBF2B}"/>
              </a:ext>
            </a:extLst>
          </p:cNvPr>
          <p:cNvSpPr>
            <a:spLocks noGrp="1"/>
          </p:cNvSpPr>
          <p:nvPr>
            <p:ph type="ftr" sz="quarter" idx="15"/>
          </p:nvPr>
        </p:nvSpPr>
        <p:spPr/>
        <p:txBody>
          <a:bodyPr/>
          <a:lstStyle/>
          <a:p>
            <a:r>
              <a:rPr lang="en-GB" dirty="0">
                <a:solidFill>
                  <a:schemeClr val="bg1"/>
                </a:solidFill>
              </a:rPr>
              <a:t>Russian engineer troops of the Southern Military District conduct de-mining operations in the Kherson region, March 2022</a:t>
            </a:r>
          </a:p>
        </p:txBody>
      </p:sp>
    </p:spTree>
    <p:extLst>
      <p:ext uri="{BB962C8B-B14F-4D97-AF65-F5344CB8AC3E}">
        <p14:creationId xmlns:p14="http://schemas.microsoft.com/office/powerpoint/2010/main" val="1972644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and yellow flag&#10;&#10;Description automatically generated with low confidence">
            <a:extLst>
              <a:ext uri="{FF2B5EF4-FFF2-40B4-BE49-F238E27FC236}">
                <a16:creationId xmlns:a16="http://schemas.microsoft.com/office/drawing/2014/main" id="{D5304581-E65E-7F62-716F-0F10A328B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129" y="4421867"/>
            <a:ext cx="2897541" cy="1930208"/>
          </a:xfrm>
          <a:prstGeom prst="rect">
            <a:avLst/>
          </a:prstGeom>
        </p:spPr>
      </p:pic>
      <p:sp>
        <p:nvSpPr>
          <p:cNvPr id="2" name="Title 1">
            <a:extLst>
              <a:ext uri="{FF2B5EF4-FFF2-40B4-BE49-F238E27FC236}">
                <a16:creationId xmlns:a16="http://schemas.microsoft.com/office/drawing/2014/main" id="{662167DC-3B64-F3C1-0BFE-1A03CD97553E}"/>
              </a:ext>
            </a:extLst>
          </p:cNvPr>
          <p:cNvSpPr>
            <a:spLocks noGrp="1"/>
          </p:cNvSpPr>
          <p:nvPr>
            <p:ph type="title"/>
          </p:nvPr>
        </p:nvSpPr>
        <p:spPr/>
        <p:txBody>
          <a:bodyPr/>
          <a:lstStyle/>
          <a:p>
            <a:endParaRPr lang="en-NO"/>
          </a:p>
        </p:txBody>
      </p:sp>
      <p:sp>
        <p:nvSpPr>
          <p:cNvPr id="4" name="Footer Placeholder 3">
            <a:extLst>
              <a:ext uri="{FF2B5EF4-FFF2-40B4-BE49-F238E27FC236}">
                <a16:creationId xmlns:a16="http://schemas.microsoft.com/office/drawing/2014/main" id="{BE17A105-2E59-D523-11E4-99E90BC1C8E7}"/>
              </a:ext>
            </a:extLst>
          </p:cNvPr>
          <p:cNvSpPr>
            <a:spLocks noGrp="1"/>
          </p:cNvSpPr>
          <p:nvPr>
            <p:ph type="ftr" sz="quarter" idx="10"/>
          </p:nvPr>
        </p:nvSpPr>
        <p:spPr/>
        <p:txBody>
          <a:bodyPr/>
          <a:lstStyle/>
          <a:p>
            <a:endParaRPr lang="en-GB"/>
          </a:p>
        </p:txBody>
      </p:sp>
      <p:pic>
        <p:nvPicPr>
          <p:cNvPr id="10" name="Content Placeholder 9" descr="A picture containing map, text, atlas&#10;&#10;Description automatically generated">
            <a:extLst>
              <a:ext uri="{FF2B5EF4-FFF2-40B4-BE49-F238E27FC236}">
                <a16:creationId xmlns:a16="http://schemas.microsoft.com/office/drawing/2014/main" id="{6E431108-03D0-304C-0447-E30338B62B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128"/>
            <a:ext cx="12192000" cy="6866128"/>
          </a:xfrm>
        </p:spPr>
      </p:pic>
      <p:sp>
        <p:nvSpPr>
          <p:cNvPr id="11" name="Oval 10">
            <a:extLst>
              <a:ext uri="{FF2B5EF4-FFF2-40B4-BE49-F238E27FC236}">
                <a16:creationId xmlns:a16="http://schemas.microsoft.com/office/drawing/2014/main" id="{338A7A9F-6509-D570-844F-134F26735A35}"/>
              </a:ext>
            </a:extLst>
          </p:cNvPr>
          <p:cNvSpPr/>
          <p:nvPr/>
        </p:nvSpPr>
        <p:spPr>
          <a:xfrm>
            <a:off x="6335672" y="4021016"/>
            <a:ext cx="1467556" cy="1365955"/>
          </a:xfrm>
          <a:prstGeom prst="ellipse">
            <a:avLst/>
          </a:pr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2" name="TextBox 11">
            <a:extLst>
              <a:ext uri="{FF2B5EF4-FFF2-40B4-BE49-F238E27FC236}">
                <a16:creationId xmlns:a16="http://schemas.microsoft.com/office/drawing/2014/main" id="{1C128F7C-2CDB-578C-B804-4CA8E1EDBF89}"/>
              </a:ext>
            </a:extLst>
          </p:cNvPr>
          <p:cNvSpPr txBox="1"/>
          <p:nvPr/>
        </p:nvSpPr>
        <p:spPr>
          <a:xfrm>
            <a:off x="5079929" y="3509374"/>
            <a:ext cx="2032141" cy="699404"/>
          </a:xfrm>
          <a:prstGeom prst="rect">
            <a:avLst/>
          </a:prstGeom>
          <a:noFill/>
        </p:spPr>
        <p:txBody>
          <a:bodyPr wrap="none" lIns="72000" tIns="72000" rIns="72000" bIns="72000" rtlCol="0">
            <a:spAutoFit/>
          </a:bodyPr>
          <a:lstStyle/>
          <a:p>
            <a:pPr marL="180975" indent="-180975" algn="l">
              <a:buClr>
                <a:schemeClr val="accent1"/>
              </a:buClr>
              <a:buFont typeface="Arial" panose="020B0604020202020204" pitchFamily="34" charset="0"/>
              <a:buChar char="•"/>
            </a:pPr>
            <a:r>
              <a:rPr lang="en-NO" sz="3600" dirty="0">
                <a:highlight>
                  <a:srgbClr val="FFDBD8"/>
                </a:highlight>
              </a:rPr>
              <a:t>Kherson</a:t>
            </a:r>
          </a:p>
        </p:txBody>
      </p:sp>
      <p:pic>
        <p:nvPicPr>
          <p:cNvPr id="3" name="Picture 2" descr="A picture containing art, screenshot&#10;&#10;Description automatically generated">
            <a:extLst>
              <a:ext uri="{FF2B5EF4-FFF2-40B4-BE49-F238E27FC236}">
                <a16:creationId xmlns:a16="http://schemas.microsoft.com/office/drawing/2014/main" id="{C9C99D38-4A3E-9D4D-E7D7-0DF257D4A5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8856" y="67732"/>
            <a:ext cx="1447024" cy="1450239"/>
          </a:xfrm>
          <a:prstGeom prst="rect">
            <a:avLst/>
          </a:prstGeom>
        </p:spPr>
      </p:pic>
    </p:spTree>
    <p:extLst>
      <p:ext uri="{BB962C8B-B14F-4D97-AF65-F5344CB8AC3E}">
        <p14:creationId xmlns:p14="http://schemas.microsoft.com/office/powerpoint/2010/main" val="3977642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map of a city&#10;&#10;Description automatically generated with medium confidence">
            <a:extLst>
              <a:ext uri="{FF2B5EF4-FFF2-40B4-BE49-F238E27FC236}">
                <a16:creationId xmlns:a16="http://schemas.microsoft.com/office/drawing/2014/main" id="{F5C0659D-98C6-2DF1-B088-CBDFBAC3B82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8014"/>
          <a:stretch/>
        </p:blipFill>
        <p:spPr>
          <a:xfrm>
            <a:off x="0" y="0"/>
            <a:ext cx="12192000" cy="6874935"/>
          </a:xfrm>
        </p:spPr>
      </p:pic>
      <p:sp>
        <p:nvSpPr>
          <p:cNvPr id="2" name="Title 1">
            <a:extLst>
              <a:ext uri="{FF2B5EF4-FFF2-40B4-BE49-F238E27FC236}">
                <a16:creationId xmlns:a16="http://schemas.microsoft.com/office/drawing/2014/main" id="{C3E8A538-BD3E-5FFB-88D1-127918E840C3}"/>
              </a:ext>
            </a:extLst>
          </p:cNvPr>
          <p:cNvSpPr>
            <a:spLocks noGrp="1"/>
          </p:cNvSpPr>
          <p:nvPr>
            <p:ph type="title"/>
          </p:nvPr>
        </p:nvSpPr>
        <p:spPr>
          <a:xfrm>
            <a:off x="236365" y="457201"/>
            <a:ext cx="5859635" cy="1354806"/>
          </a:xfrm>
        </p:spPr>
        <p:txBody>
          <a:bodyPr>
            <a:normAutofit/>
          </a:bodyPr>
          <a:lstStyle/>
          <a:p>
            <a:r>
              <a:rPr lang="en-NO" sz="7200" dirty="0">
                <a:highlight>
                  <a:srgbClr val="FFDBD8"/>
                </a:highlight>
              </a:rPr>
              <a:t>Kherson</a:t>
            </a:r>
          </a:p>
        </p:txBody>
      </p:sp>
      <p:sp>
        <p:nvSpPr>
          <p:cNvPr id="4" name="Footer Placeholder 3">
            <a:extLst>
              <a:ext uri="{FF2B5EF4-FFF2-40B4-BE49-F238E27FC236}">
                <a16:creationId xmlns:a16="http://schemas.microsoft.com/office/drawing/2014/main" id="{3696F44C-3E9B-CCAD-881F-EA04495F2665}"/>
              </a:ext>
            </a:extLst>
          </p:cNvPr>
          <p:cNvSpPr>
            <a:spLocks noGrp="1"/>
          </p:cNvSpPr>
          <p:nvPr>
            <p:ph type="ftr" sz="quarter" idx="10"/>
          </p:nvPr>
        </p:nvSpPr>
        <p:spPr>
          <a:xfrm>
            <a:off x="1008184" y="6330935"/>
            <a:ext cx="7983415" cy="365125"/>
          </a:xfrm>
        </p:spPr>
        <p:txBody>
          <a:bodyPr/>
          <a:lstStyle/>
          <a:p>
            <a:r>
              <a:rPr lang="en-GB" dirty="0">
                <a:solidFill>
                  <a:schemeClr val="tx1">
                    <a:lumMod val="75000"/>
                    <a:lumOff val="25000"/>
                  </a:schemeClr>
                </a:solidFill>
                <a:highlight>
                  <a:srgbClr val="FFDBD8"/>
                </a:highlight>
              </a:rPr>
              <a:t>Map data from OpenStreetMap, accessed 2023-05-25, Open Database License (</a:t>
            </a:r>
            <a:r>
              <a:rPr lang="en-GB" dirty="0" err="1">
                <a:solidFill>
                  <a:schemeClr val="tx1">
                    <a:lumMod val="75000"/>
                    <a:lumOff val="25000"/>
                  </a:schemeClr>
                </a:solidFill>
                <a:highlight>
                  <a:srgbClr val="FFDBD8"/>
                </a:highlight>
              </a:rPr>
              <a:t>ODbL</a:t>
            </a:r>
            <a:r>
              <a:rPr lang="en-GB" dirty="0">
                <a:solidFill>
                  <a:schemeClr val="tx1">
                    <a:lumMod val="75000"/>
                    <a:lumOff val="25000"/>
                  </a:schemeClr>
                </a:solidFill>
                <a:highlight>
                  <a:srgbClr val="FFDBD8"/>
                </a:highlight>
              </a:rPr>
              <a:t>)</a:t>
            </a:r>
          </a:p>
        </p:txBody>
      </p:sp>
      <p:sp>
        <p:nvSpPr>
          <p:cNvPr id="15" name="TextBox 14">
            <a:extLst>
              <a:ext uri="{FF2B5EF4-FFF2-40B4-BE49-F238E27FC236}">
                <a16:creationId xmlns:a16="http://schemas.microsoft.com/office/drawing/2014/main" id="{5E85C673-B3E6-8A9D-E8B7-3A1028473AEE}"/>
              </a:ext>
            </a:extLst>
          </p:cNvPr>
          <p:cNvSpPr txBox="1"/>
          <p:nvPr/>
        </p:nvSpPr>
        <p:spPr>
          <a:xfrm>
            <a:off x="8461454" y="1930585"/>
            <a:ext cx="3675219" cy="514738"/>
          </a:xfrm>
          <a:prstGeom prst="rect">
            <a:avLst/>
          </a:prstGeom>
          <a:noFill/>
        </p:spPr>
        <p:txBody>
          <a:bodyPr wrap="none" lIns="72000" tIns="72000" rIns="72000" bIns="72000" rtlCol="0">
            <a:spAutoFit/>
          </a:bodyPr>
          <a:lstStyle/>
          <a:p>
            <a:pPr marL="180975" indent="-180975" algn="l">
              <a:buClr>
                <a:schemeClr val="accent1"/>
              </a:buClr>
              <a:buFont typeface="Arial" panose="020B0604020202020204" pitchFamily="34" charset="0"/>
              <a:buChar char="•"/>
            </a:pPr>
            <a:r>
              <a:rPr lang="en-NO" sz="2400" dirty="0">
                <a:highlight>
                  <a:srgbClr val="FFFF00"/>
                </a:highlight>
              </a:rPr>
              <a:t>Kherson State University</a:t>
            </a:r>
          </a:p>
        </p:txBody>
      </p:sp>
      <p:sp>
        <p:nvSpPr>
          <p:cNvPr id="16" name="Oval 15">
            <a:extLst>
              <a:ext uri="{FF2B5EF4-FFF2-40B4-BE49-F238E27FC236}">
                <a16:creationId xmlns:a16="http://schemas.microsoft.com/office/drawing/2014/main" id="{09E5C8AC-FB74-29D9-42BD-E3375F45E2F7}"/>
              </a:ext>
            </a:extLst>
          </p:cNvPr>
          <p:cNvSpPr/>
          <p:nvPr/>
        </p:nvSpPr>
        <p:spPr>
          <a:xfrm>
            <a:off x="7221415" y="4206874"/>
            <a:ext cx="398585" cy="365125"/>
          </a:xfrm>
          <a:prstGeom prst="ellipse">
            <a:avLst/>
          </a:prstGeom>
          <a:noFill/>
          <a:ln w="34925">
            <a:solidFill>
              <a:srgbClr val="FF3DFF"/>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55000" lnSpcReduction="20000"/>
          </a:bodyPr>
          <a:lstStyle/>
          <a:p>
            <a:pPr algn="ctr"/>
            <a:endParaRPr lang="en-NO" sz="1600" dirty="0">
              <a:solidFill>
                <a:schemeClr val="bg1"/>
              </a:solidFill>
            </a:endParaRPr>
          </a:p>
        </p:txBody>
      </p:sp>
      <p:sp>
        <p:nvSpPr>
          <p:cNvPr id="17" name="TextBox 16">
            <a:extLst>
              <a:ext uri="{FF2B5EF4-FFF2-40B4-BE49-F238E27FC236}">
                <a16:creationId xmlns:a16="http://schemas.microsoft.com/office/drawing/2014/main" id="{79E03A44-8DC9-8629-96FA-A900BE41899D}"/>
              </a:ext>
            </a:extLst>
          </p:cNvPr>
          <p:cNvSpPr txBox="1"/>
          <p:nvPr/>
        </p:nvSpPr>
        <p:spPr>
          <a:xfrm>
            <a:off x="5298831" y="3997808"/>
            <a:ext cx="2233991" cy="391628"/>
          </a:xfrm>
          <a:prstGeom prst="rect">
            <a:avLst/>
          </a:prstGeom>
          <a:noFill/>
        </p:spPr>
        <p:txBody>
          <a:bodyPr wrap="none" lIns="72000" tIns="72000" rIns="72000" bIns="72000" rtlCol="0">
            <a:spAutoFit/>
          </a:bodyPr>
          <a:lstStyle/>
          <a:p>
            <a:pPr>
              <a:buClr>
                <a:schemeClr val="accent1"/>
              </a:buClr>
            </a:pPr>
            <a:r>
              <a:rPr lang="en-GB" sz="1600" b="0" i="0" dirty="0">
                <a:solidFill>
                  <a:srgbClr val="202124"/>
                </a:solidFill>
                <a:effectLst/>
                <a:highlight>
                  <a:srgbClr val="FFFF00"/>
                </a:highlight>
                <a:latin typeface="Google Sans"/>
              </a:rPr>
              <a:t>Kherson Nature Museum</a:t>
            </a:r>
          </a:p>
        </p:txBody>
      </p:sp>
      <p:pic>
        <p:nvPicPr>
          <p:cNvPr id="24" name="Picture 23" descr="A picture containing screenshot, light, art, design&#10;&#10;Description automatically generated with medium confidence">
            <a:extLst>
              <a:ext uri="{FF2B5EF4-FFF2-40B4-BE49-F238E27FC236}">
                <a16:creationId xmlns:a16="http://schemas.microsoft.com/office/drawing/2014/main" id="{2EBC2F9A-D792-4F32-47FE-B1F5B048C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88004">
            <a:off x="9229709" y="5031168"/>
            <a:ext cx="365851" cy="1389307"/>
          </a:xfrm>
          <a:prstGeom prst="rect">
            <a:avLst/>
          </a:prstGeom>
        </p:spPr>
      </p:pic>
      <p:pic>
        <p:nvPicPr>
          <p:cNvPr id="25" name="Picture 24" descr="A picture containing screenshot, light, art, design&#10;&#10;Description automatically generated with medium confidence">
            <a:extLst>
              <a:ext uri="{FF2B5EF4-FFF2-40B4-BE49-F238E27FC236}">
                <a16:creationId xmlns:a16="http://schemas.microsoft.com/office/drawing/2014/main" id="{E40C9030-C9FA-BD1F-4781-2E3FCBA47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88004">
            <a:off x="10180888" y="4106576"/>
            <a:ext cx="365851" cy="1389307"/>
          </a:xfrm>
          <a:prstGeom prst="rect">
            <a:avLst/>
          </a:prstGeom>
        </p:spPr>
      </p:pic>
      <p:pic>
        <p:nvPicPr>
          <p:cNvPr id="26" name="Picture 25" descr="A picture containing screenshot, light, art, design&#10;&#10;Description automatically generated with medium confidence">
            <a:extLst>
              <a:ext uri="{FF2B5EF4-FFF2-40B4-BE49-F238E27FC236}">
                <a16:creationId xmlns:a16="http://schemas.microsoft.com/office/drawing/2014/main" id="{BC563F44-D9EC-47A0-D45A-1FB135AAA3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88004">
            <a:off x="11035103" y="3037169"/>
            <a:ext cx="365851" cy="1389307"/>
          </a:xfrm>
          <a:prstGeom prst="rect">
            <a:avLst/>
          </a:prstGeom>
        </p:spPr>
      </p:pic>
      <p:pic>
        <p:nvPicPr>
          <p:cNvPr id="27" name="Picture 26" descr="A picture containing screenshot, light, art, design&#10;&#10;Description automatically generated with medium confidence">
            <a:extLst>
              <a:ext uri="{FF2B5EF4-FFF2-40B4-BE49-F238E27FC236}">
                <a16:creationId xmlns:a16="http://schemas.microsoft.com/office/drawing/2014/main" id="{45F9F68E-6910-8F3B-73B5-5F92D56172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888004">
            <a:off x="8278529" y="5802718"/>
            <a:ext cx="365851" cy="1389307"/>
          </a:xfrm>
          <a:prstGeom prst="rect">
            <a:avLst/>
          </a:prstGeom>
        </p:spPr>
      </p:pic>
      <p:pic>
        <p:nvPicPr>
          <p:cNvPr id="29" name="Picture 28" descr="A picture containing art, screenshot&#10;&#10;Description automatically generated">
            <a:extLst>
              <a:ext uri="{FF2B5EF4-FFF2-40B4-BE49-F238E27FC236}">
                <a16:creationId xmlns:a16="http://schemas.microsoft.com/office/drawing/2014/main" id="{C4897B8A-3D27-A4CB-72B5-8B719E14F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4852322"/>
            <a:ext cx="712177" cy="713760"/>
          </a:xfrm>
          <a:prstGeom prst="rect">
            <a:avLst/>
          </a:prstGeom>
        </p:spPr>
      </p:pic>
      <p:pic>
        <p:nvPicPr>
          <p:cNvPr id="30" name="Picture 29" descr="A picture containing art, screenshot&#10;&#10;Description automatically generated">
            <a:extLst>
              <a:ext uri="{FF2B5EF4-FFF2-40B4-BE49-F238E27FC236}">
                <a16:creationId xmlns:a16="http://schemas.microsoft.com/office/drawing/2014/main" id="{6D7D9516-C74F-F6E4-A264-D3C887AB4C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9265" y="4576084"/>
            <a:ext cx="712177" cy="713760"/>
          </a:xfrm>
          <a:prstGeom prst="rect">
            <a:avLst/>
          </a:prstGeom>
        </p:spPr>
      </p:pic>
      <p:pic>
        <p:nvPicPr>
          <p:cNvPr id="31" name="Picture 30" descr="A picture containing art, screenshot&#10;&#10;Description automatically generated">
            <a:extLst>
              <a:ext uri="{FF2B5EF4-FFF2-40B4-BE49-F238E27FC236}">
                <a16:creationId xmlns:a16="http://schemas.microsoft.com/office/drawing/2014/main" id="{BB7D32B8-2111-549C-3E79-D5851617E7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4001" y="3536911"/>
            <a:ext cx="712177" cy="713760"/>
          </a:xfrm>
          <a:prstGeom prst="rect">
            <a:avLst/>
          </a:prstGeom>
        </p:spPr>
      </p:pic>
      <p:pic>
        <p:nvPicPr>
          <p:cNvPr id="32" name="Picture 31" descr="A picture containing art, screenshot&#10;&#10;Description automatically generated">
            <a:extLst>
              <a:ext uri="{FF2B5EF4-FFF2-40B4-BE49-F238E27FC236}">
                <a16:creationId xmlns:a16="http://schemas.microsoft.com/office/drawing/2014/main" id="{98323D71-F87F-C4C7-2109-7D5583A092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12634" y="2520357"/>
            <a:ext cx="712177" cy="713760"/>
          </a:xfrm>
          <a:prstGeom prst="rect">
            <a:avLst/>
          </a:prstGeom>
        </p:spPr>
      </p:pic>
      <p:pic>
        <p:nvPicPr>
          <p:cNvPr id="33" name="Picture 32" descr="A picture containing art, screenshot&#10;&#10;Description automatically generated">
            <a:extLst>
              <a:ext uri="{FF2B5EF4-FFF2-40B4-BE49-F238E27FC236}">
                <a16:creationId xmlns:a16="http://schemas.microsoft.com/office/drawing/2014/main" id="{A61A7F30-AD6C-532C-138A-DBAA08F087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1118" y="4657503"/>
            <a:ext cx="712177" cy="713760"/>
          </a:xfrm>
          <a:prstGeom prst="rect">
            <a:avLst/>
          </a:prstGeom>
        </p:spPr>
      </p:pic>
      <p:pic>
        <p:nvPicPr>
          <p:cNvPr id="34" name="Picture 33" descr="A picture containing art, screenshot&#10;&#10;Description automatically generated">
            <a:extLst>
              <a:ext uri="{FF2B5EF4-FFF2-40B4-BE49-F238E27FC236}">
                <a16:creationId xmlns:a16="http://schemas.microsoft.com/office/drawing/2014/main" id="{43EEE43D-73A0-4E9A-3C64-858F9B3AFE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1636" y="877664"/>
            <a:ext cx="712177" cy="713760"/>
          </a:xfrm>
          <a:prstGeom prst="rect">
            <a:avLst/>
          </a:prstGeom>
        </p:spPr>
      </p:pic>
      <p:pic>
        <p:nvPicPr>
          <p:cNvPr id="35" name="Picture 34" descr="A picture containing art, screenshot&#10;&#10;Description automatically generated">
            <a:extLst>
              <a:ext uri="{FF2B5EF4-FFF2-40B4-BE49-F238E27FC236}">
                <a16:creationId xmlns:a16="http://schemas.microsoft.com/office/drawing/2014/main" id="{8BADB9E4-6C94-CB76-85D8-57A1343D6F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8530" y="2047700"/>
            <a:ext cx="712177" cy="713760"/>
          </a:xfrm>
          <a:prstGeom prst="rect">
            <a:avLst/>
          </a:prstGeom>
        </p:spPr>
      </p:pic>
      <p:pic>
        <p:nvPicPr>
          <p:cNvPr id="36" name="Picture 35" descr="A picture containing art, screenshot&#10;&#10;Description automatically generated">
            <a:extLst>
              <a:ext uri="{FF2B5EF4-FFF2-40B4-BE49-F238E27FC236}">
                <a16:creationId xmlns:a16="http://schemas.microsoft.com/office/drawing/2014/main" id="{C8F058E9-AE42-19CE-1D99-386351814C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4426" y="2444597"/>
            <a:ext cx="712177" cy="713760"/>
          </a:xfrm>
          <a:prstGeom prst="rect">
            <a:avLst/>
          </a:prstGeom>
        </p:spPr>
      </p:pic>
      <p:pic>
        <p:nvPicPr>
          <p:cNvPr id="37" name="Picture 36" descr="A picture containing art, screenshot&#10;&#10;Description automatically generated">
            <a:extLst>
              <a:ext uri="{FF2B5EF4-FFF2-40B4-BE49-F238E27FC236}">
                <a16:creationId xmlns:a16="http://schemas.microsoft.com/office/drawing/2014/main" id="{EDE72BF3-F81A-0E2E-6DA3-476BB4853B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11149" y="3746833"/>
            <a:ext cx="712177" cy="713760"/>
          </a:xfrm>
          <a:prstGeom prst="rect">
            <a:avLst/>
          </a:prstGeom>
        </p:spPr>
      </p:pic>
    </p:spTree>
    <p:extLst>
      <p:ext uri="{BB962C8B-B14F-4D97-AF65-F5344CB8AC3E}">
        <p14:creationId xmlns:p14="http://schemas.microsoft.com/office/powerpoint/2010/main" val="2097441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view of a city from a window&#10;&#10;Description automatically generated with low confidence">
            <a:extLst>
              <a:ext uri="{FF2B5EF4-FFF2-40B4-BE49-F238E27FC236}">
                <a16:creationId xmlns:a16="http://schemas.microsoft.com/office/drawing/2014/main" id="{95C4E9CF-25E7-BF10-AD5B-F691733693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39925" cy="6884958"/>
          </a:xfrm>
          <a:prstGeom prst="rect">
            <a:avLst/>
          </a:prstGeom>
        </p:spPr>
      </p:pic>
      <p:sp>
        <p:nvSpPr>
          <p:cNvPr id="2" name="Title 1">
            <a:extLst>
              <a:ext uri="{FF2B5EF4-FFF2-40B4-BE49-F238E27FC236}">
                <a16:creationId xmlns:a16="http://schemas.microsoft.com/office/drawing/2014/main" id="{9F29E21B-AD63-F503-D59A-2D7534D3CDEA}"/>
              </a:ext>
            </a:extLst>
          </p:cNvPr>
          <p:cNvSpPr>
            <a:spLocks noGrp="1"/>
          </p:cNvSpPr>
          <p:nvPr>
            <p:ph type="title"/>
          </p:nvPr>
        </p:nvSpPr>
        <p:spPr>
          <a:xfrm>
            <a:off x="236365" y="307245"/>
            <a:ext cx="11701463" cy="708756"/>
          </a:xfrm>
        </p:spPr>
        <p:txBody>
          <a:bodyPr>
            <a:normAutofit fontScale="90000"/>
          </a:bodyPr>
          <a:lstStyle/>
          <a:p>
            <a:r>
              <a:rPr lang="en-NO" sz="3200" dirty="0">
                <a:solidFill>
                  <a:schemeClr val="tx1"/>
                </a:solidFill>
                <a:highlight>
                  <a:srgbClr val="FFDBD8"/>
                </a:highlight>
              </a:rPr>
              <a:t>Kherson State University – Kherson Herbarium (KHER)</a:t>
            </a:r>
          </a:p>
        </p:txBody>
      </p:sp>
      <p:sp>
        <p:nvSpPr>
          <p:cNvPr id="3" name="Content Placeholder 2">
            <a:extLst>
              <a:ext uri="{FF2B5EF4-FFF2-40B4-BE49-F238E27FC236}">
                <a16:creationId xmlns:a16="http://schemas.microsoft.com/office/drawing/2014/main" id="{31AE29EA-263A-F4A6-4E1C-11473FAB6D5F}"/>
              </a:ext>
            </a:extLst>
          </p:cNvPr>
          <p:cNvSpPr>
            <a:spLocks noGrp="1"/>
          </p:cNvSpPr>
          <p:nvPr>
            <p:ph idx="1"/>
          </p:nvPr>
        </p:nvSpPr>
        <p:spPr/>
        <p:txBody>
          <a:bodyPr/>
          <a:lstStyle/>
          <a:p>
            <a:r>
              <a:rPr lang="en-NO" dirty="0"/>
              <a:t> </a:t>
            </a:r>
          </a:p>
        </p:txBody>
      </p:sp>
      <p:sp>
        <p:nvSpPr>
          <p:cNvPr id="4" name="Footer Placeholder 3">
            <a:extLst>
              <a:ext uri="{FF2B5EF4-FFF2-40B4-BE49-F238E27FC236}">
                <a16:creationId xmlns:a16="http://schemas.microsoft.com/office/drawing/2014/main" id="{7453FA45-39F9-0007-DB9E-D88637F7DF0A}"/>
              </a:ext>
            </a:extLst>
          </p:cNvPr>
          <p:cNvSpPr>
            <a:spLocks noGrp="1"/>
          </p:cNvSpPr>
          <p:nvPr>
            <p:ph type="ftr" sz="quarter" idx="10"/>
          </p:nvPr>
        </p:nvSpPr>
        <p:spPr/>
        <p:txBody>
          <a:bodyPr/>
          <a:lstStyle/>
          <a:p>
            <a:r>
              <a:rPr lang="en-GB" dirty="0">
                <a:solidFill>
                  <a:schemeClr val="bg1"/>
                </a:solidFill>
              </a:rPr>
              <a:t>Photo: professor Alexander Khodosovtsev, Kherson State University, 2022-12-22, “</a:t>
            </a:r>
            <a:r>
              <a:rPr lang="en-GB" i="1" dirty="0">
                <a:solidFill>
                  <a:schemeClr val="bg1"/>
                </a:solidFill>
              </a:rPr>
              <a:t>view from windows of university to occupied left bank of Dniper</a:t>
            </a:r>
            <a:r>
              <a:rPr lang="en-GB" dirty="0">
                <a:solidFill>
                  <a:schemeClr val="bg1"/>
                </a:solidFill>
              </a:rPr>
              <a:t>”</a:t>
            </a:r>
            <a:endParaRPr lang="en-NO" dirty="0">
              <a:solidFill>
                <a:schemeClr val="bg1"/>
              </a:solidFill>
            </a:endParaRPr>
          </a:p>
        </p:txBody>
      </p:sp>
      <p:cxnSp>
        <p:nvCxnSpPr>
          <p:cNvPr id="8" name="Straight Arrow Connector 7">
            <a:extLst>
              <a:ext uri="{FF2B5EF4-FFF2-40B4-BE49-F238E27FC236}">
                <a16:creationId xmlns:a16="http://schemas.microsoft.com/office/drawing/2014/main" id="{5539EFD5-11D5-148E-3B49-7B4A06A345FC}"/>
              </a:ext>
            </a:extLst>
          </p:cNvPr>
          <p:cNvCxnSpPr>
            <a:cxnSpLocks/>
          </p:cNvCxnSpPr>
          <p:nvPr/>
        </p:nvCxnSpPr>
        <p:spPr>
          <a:xfrm flipH="1" flipV="1">
            <a:off x="3692769" y="3235570"/>
            <a:ext cx="2813539" cy="926122"/>
          </a:xfrm>
          <a:prstGeom prst="straightConnector1">
            <a:avLst/>
          </a:prstGeom>
          <a:ln w="127000" cap="rnd">
            <a:solidFill>
              <a:srgbClr val="FFDBD8"/>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6641320-A622-5A19-2A1D-4C41F63260D7}"/>
              </a:ext>
            </a:extLst>
          </p:cNvPr>
          <p:cNvSpPr txBox="1"/>
          <p:nvPr/>
        </p:nvSpPr>
        <p:spPr>
          <a:xfrm>
            <a:off x="6407263" y="3838526"/>
            <a:ext cx="2813539" cy="646331"/>
          </a:xfrm>
          <a:prstGeom prst="rect">
            <a:avLst/>
          </a:prstGeom>
          <a:noFill/>
        </p:spPr>
        <p:txBody>
          <a:bodyPr wrap="square">
            <a:spAutoFit/>
          </a:bodyPr>
          <a:lstStyle/>
          <a:p>
            <a:r>
              <a:rPr lang="en-GB" sz="3600" dirty="0">
                <a:highlight>
                  <a:srgbClr val="FFDBD8"/>
                </a:highlight>
              </a:rPr>
              <a:t>Dniper river</a:t>
            </a:r>
            <a:endParaRPr lang="en-NO" sz="3600" dirty="0">
              <a:highlight>
                <a:srgbClr val="FFDBD8"/>
              </a:highlight>
            </a:endParaRPr>
          </a:p>
        </p:txBody>
      </p:sp>
      <p:sp>
        <p:nvSpPr>
          <p:cNvPr id="7" name="TextBox 6">
            <a:extLst>
              <a:ext uri="{FF2B5EF4-FFF2-40B4-BE49-F238E27FC236}">
                <a16:creationId xmlns:a16="http://schemas.microsoft.com/office/drawing/2014/main" id="{2AEE1C57-1CE1-E489-3A77-A9F637BD5398}"/>
              </a:ext>
            </a:extLst>
          </p:cNvPr>
          <p:cNvSpPr txBox="1"/>
          <p:nvPr/>
        </p:nvSpPr>
        <p:spPr>
          <a:xfrm>
            <a:off x="255115" y="1180239"/>
            <a:ext cx="11214396" cy="830997"/>
          </a:xfrm>
          <a:prstGeom prst="rect">
            <a:avLst/>
          </a:prstGeom>
          <a:noFill/>
        </p:spPr>
        <p:txBody>
          <a:bodyPr wrap="square">
            <a:spAutoFit/>
          </a:bodyPr>
          <a:lstStyle/>
          <a:p>
            <a:r>
              <a:rPr lang="en-GB" sz="1600" b="0" dirty="0">
                <a:solidFill>
                  <a:srgbClr val="333333"/>
                </a:solidFill>
                <a:effectLst/>
                <a:highlight>
                  <a:srgbClr val="FFDBD8"/>
                </a:highlight>
                <a:latin typeface="SegoeUI"/>
              </a:rPr>
              <a:t>“</a:t>
            </a:r>
            <a:r>
              <a:rPr lang="en-GB" sz="1600" b="0" i="1" dirty="0">
                <a:solidFill>
                  <a:srgbClr val="333333"/>
                </a:solidFill>
                <a:effectLst/>
                <a:highlight>
                  <a:srgbClr val="FFDBD8"/>
                </a:highlight>
                <a:latin typeface="SegoeUI"/>
              </a:rPr>
              <a:t>Herbarium is situated on 7 floor. The windows overlook the left bank of the Dnipro, from which they are firing. In connection with heavy shelling, it is necessary to lower it from the seventh floor to the first. At least with a collection of lichens and mosses that are in paper boxes, this can be done</a:t>
            </a:r>
            <a:r>
              <a:rPr lang="en-GB" sz="1600" b="0" dirty="0">
                <a:solidFill>
                  <a:srgbClr val="333333"/>
                </a:solidFill>
                <a:effectLst/>
                <a:highlight>
                  <a:srgbClr val="FFDBD8"/>
                </a:highlight>
                <a:latin typeface="SegoeUI"/>
              </a:rPr>
              <a:t>” </a:t>
            </a:r>
            <a:r>
              <a:rPr lang="en-GB" sz="1400" b="0" dirty="0">
                <a:solidFill>
                  <a:srgbClr val="333333"/>
                </a:solidFill>
                <a:effectLst/>
                <a:highlight>
                  <a:srgbClr val="FFDBD8"/>
                </a:highlight>
                <a:latin typeface="SegoeUI"/>
              </a:rPr>
              <a:t>from email by professor Olexander Khodosovtsev on 2022-12-17</a:t>
            </a:r>
            <a:endParaRPr lang="en-GB" sz="4400" dirty="0">
              <a:effectLst/>
              <a:highlight>
                <a:srgbClr val="FFDBD8"/>
              </a:highlight>
            </a:endParaRPr>
          </a:p>
        </p:txBody>
      </p:sp>
    </p:spTree>
    <p:extLst>
      <p:ext uri="{BB962C8B-B14F-4D97-AF65-F5344CB8AC3E}">
        <p14:creationId xmlns:p14="http://schemas.microsoft.com/office/powerpoint/2010/main" val="342408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wo men standing in front of a wall of white boxes&#10;&#10;Description automatically generated with medium confidence">
            <a:extLst>
              <a:ext uri="{FF2B5EF4-FFF2-40B4-BE49-F238E27FC236}">
                <a16:creationId xmlns:a16="http://schemas.microsoft.com/office/drawing/2014/main" id="{A96CB198-735A-E1B4-8B40-D70CB3BCC6E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13" y="0"/>
            <a:ext cx="12204914" cy="6858000"/>
          </a:xfrm>
        </p:spPr>
      </p:pic>
      <p:sp>
        <p:nvSpPr>
          <p:cNvPr id="2" name="Title 1">
            <a:extLst>
              <a:ext uri="{FF2B5EF4-FFF2-40B4-BE49-F238E27FC236}">
                <a16:creationId xmlns:a16="http://schemas.microsoft.com/office/drawing/2014/main" id="{EFE445E3-AC41-B5F5-7383-734332D18B2B}"/>
              </a:ext>
            </a:extLst>
          </p:cNvPr>
          <p:cNvSpPr>
            <a:spLocks noGrp="1"/>
          </p:cNvSpPr>
          <p:nvPr>
            <p:ph type="title"/>
          </p:nvPr>
        </p:nvSpPr>
        <p:spPr>
          <a:xfrm>
            <a:off x="236365" y="304801"/>
            <a:ext cx="11701463" cy="711200"/>
          </a:xfrm>
        </p:spPr>
        <p:txBody>
          <a:bodyPr>
            <a:normAutofit/>
          </a:bodyPr>
          <a:lstStyle/>
          <a:p>
            <a:r>
              <a:rPr lang="en-NO" sz="3600" dirty="0">
                <a:highlight>
                  <a:srgbClr val="FFDBD8"/>
                </a:highlight>
              </a:rPr>
              <a:t>Julaften 24. desember 2022</a:t>
            </a:r>
          </a:p>
        </p:txBody>
      </p:sp>
      <p:sp>
        <p:nvSpPr>
          <p:cNvPr id="4" name="Footer Placeholder 3">
            <a:extLst>
              <a:ext uri="{FF2B5EF4-FFF2-40B4-BE49-F238E27FC236}">
                <a16:creationId xmlns:a16="http://schemas.microsoft.com/office/drawing/2014/main" id="{573BEE0D-9933-B6E5-344F-1CEEC04603A4}"/>
              </a:ext>
            </a:extLst>
          </p:cNvPr>
          <p:cNvSpPr>
            <a:spLocks noGrp="1"/>
          </p:cNvSpPr>
          <p:nvPr>
            <p:ph type="ftr" sz="quarter" idx="10"/>
          </p:nvPr>
        </p:nvSpPr>
        <p:spPr/>
        <p:txBody>
          <a:bodyPr/>
          <a:lstStyle/>
          <a:p>
            <a:r>
              <a:rPr lang="en-GB" dirty="0">
                <a:solidFill>
                  <a:schemeClr val="bg1"/>
                </a:solidFill>
              </a:rPr>
              <a:t>Photo Kherson State University, </a:t>
            </a:r>
            <a:r>
              <a:rPr lang="en-GB" dirty="0" err="1">
                <a:solidFill>
                  <a:schemeClr val="bg1"/>
                </a:solidFill>
              </a:rPr>
              <a:t>Pakking</a:t>
            </a:r>
            <a:r>
              <a:rPr lang="en-GB" dirty="0">
                <a:solidFill>
                  <a:schemeClr val="bg1"/>
                </a:solidFill>
              </a:rPr>
              <a:t> </a:t>
            </a:r>
            <a:r>
              <a:rPr lang="en-GB" dirty="0" err="1">
                <a:solidFill>
                  <a:schemeClr val="bg1"/>
                </a:solidFill>
              </a:rPr>
              <a:t>av</a:t>
            </a:r>
            <a:r>
              <a:rPr lang="en-GB" dirty="0">
                <a:solidFill>
                  <a:schemeClr val="bg1"/>
                </a:solidFill>
              </a:rPr>
              <a:t> </a:t>
            </a:r>
            <a:r>
              <a:rPr lang="en-GB" dirty="0" err="1">
                <a:solidFill>
                  <a:schemeClr val="bg1"/>
                </a:solidFill>
              </a:rPr>
              <a:t>herbariet</a:t>
            </a:r>
            <a:r>
              <a:rPr lang="en-GB" dirty="0">
                <a:solidFill>
                  <a:schemeClr val="bg1"/>
                </a:solidFill>
              </a:rPr>
              <a:t> </a:t>
            </a:r>
            <a:r>
              <a:rPr lang="en-GB" dirty="0" err="1">
                <a:solidFill>
                  <a:schemeClr val="bg1"/>
                </a:solidFill>
              </a:rPr>
              <a:t>desember</a:t>
            </a:r>
            <a:r>
              <a:rPr lang="en-GB" dirty="0">
                <a:solidFill>
                  <a:schemeClr val="bg1"/>
                </a:solidFill>
              </a:rPr>
              <a:t> 2022</a:t>
            </a:r>
          </a:p>
        </p:txBody>
      </p:sp>
      <p:sp>
        <p:nvSpPr>
          <p:cNvPr id="10" name="TextBox 9">
            <a:extLst>
              <a:ext uri="{FF2B5EF4-FFF2-40B4-BE49-F238E27FC236}">
                <a16:creationId xmlns:a16="http://schemas.microsoft.com/office/drawing/2014/main" id="{78A5C455-2D10-4325-C244-D13345DDB11B}"/>
              </a:ext>
            </a:extLst>
          </p:cNvPr>
          <p:cNvSpPr txBox="1"/>
          <p:nvPr/>
        </p:nvSpPr>
        <p:spPr>
          <a:xfrm>
            <a:off x="236364" y="1123246"/>
            <a:ext cx="11701462" cy="1138773"/>
          </a:xfrm>
          <a:prstGeom prst="rect">
            <a:avLst/>
          </a:prstGeom>
          <a:noFill/>
        </p:spPr>
        <p:txBody>
          <a:bodyPr wrap="square">
            <a:spAutoFit/>
          </a:bodyPr>
          <a:lstStyle/>
          <a:p>
            <a:r>
              <a:rPr lang="en-GB" b="0" i="1" dirty="0">
                <a:solidFill>
                  <a:srgbClr val="333333"/>
                </a:solidFill>
                <a:effectLst/>
                <a:highlight>
                  <a:srgbClr val="FFDBD8"/>
                </a:highlight>
                <a:latin typeface="SegoeUI"/>
              </a:rPr>
              <a:t>“Here are two guys out of five, who helped to lower boxes from the seventh floor to the first floor without an elevator. We started doing it on time. In addition to Russian missiles, there is also humidity, which can also damage specimens. University premises without heating and electricity. Some books in my room have already become wavy</a:t>
            </a:r>
            <a:r>
              <a:rPr lang="en-GB" b="0" dirty="0">
                <a:solidFill>
                  <a:srgbClr val="333333"/>
                </a:solidFill>
                <a:effectLst/>
                <a:highlight>
                  <a:srgbClr val="FFDBD8"/>
                </a:highlight>
                <a:latin typeface="SegoeUI"/>
              </a:rPr>
              <a:t>.”</a:t>
            </a:r>
          </a:p>
          <a:p>
            <a:r>
              <a:rPr lang="en-GB" sz="1400" dirty="0">
                <a:solidFill>
                  <a:srgbClr val="333333"/>
                </a:solidFill>
                <a:highlight>
                  <a:srgbClr val="FFDBD8"/>
                </a:highlight>
                <a:latin typeface="SegoeUI"/>
              </a:rPr>
              <a:t>From email 2022-12-24 by Professor </a:t>
            </a:r>
            <a:r>
              <a:rPr lang="en-GB" sz="1400" b="0" dirty="0">
                <a:solidFill>
                  <a:srgbClr val="333333"/>
                </a:solidFill>
                <a:effectLst/>
                <a:highlight>
                  <a:srgbClr val="FFDBD8"/>
                </a:highlight>
                <a:latin typeface="SegoeUI"/>
              </a:rPr>
              <a:t>Olexander Khodosovtsev. </a:t>
            </a:r>
          </a:p>
        </p:txBody>
      </p:sp>
    </p:spTree>
    <p:extLst>
      <p:ext uri="{BB962C8B-B14F-4D97-AF65-F5344CB8AC3E}">
        <p14:creationId xmlns:p14="http://schemas.microsoft.com/office/powerpoint/2010/main" val="1336887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building with a hole in the wall&#10;&#10;Description automatically generated with low confidence">
            <a:extLst>
              <a:ext uri="{FF2B5EF4-FFF2-40B4-BE49-F238E27FC236}">
                <a16:creationId xmlns:a16="http://schemas.microsoft.com/office/drawing/2014/main" id="{CC36E6A3-9D95-85E7-EB39-B4B8010CDBF4}"/>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1740" r="-1" b="18783"/>
          <a:stretch/>
        </p:blipFill>
        <p:spPr>
          <a:xfrm>
            <a:off x="6153150" y="-23"/>
            <a:ext cx="5791699" cy="6157911"/>
          </a:xfrm>
          <a:noFill/>
        </p:spPr>
      </p:pic>
      <p:sp>
        <p:nvSpPr>
          <p:cNvPr id="11" name="Title 2">
            <a:extLst>
              <a:ext uri="{FF2B5EF4-FFF2-40B4-BE49-F238E27FC236}">
                <a16:creationId xmlns:a16="http://schemas.microsoft.com/office/drawing/2014/main" id="{0EF06A82-3158-E943-91E0-D9DFE6E50FB7}"/>
              </a:ext>
            </a:extLst>
          </p:cNvPr>
          <p:cNvSpPr>
            <a:spLocks noGrp="1"/>
          </p:cNvSpPr>
          <p:nvPr>
            <p:ph type="title"/>
          </p:nvPr>
        </p:nvSpPr>
        <p:spPr>
          <a:xfrm>
            <a:off x="0" y="0"/>
            <a:ext cx="6153149" cy="2077234"/>
          </a:xfrm>
        </p:spPr>
        <p:txBody>
          <a:bodyPr>
            <a:normAutofit/>
          </a:bodyPr>
          <a:lstStyle/>
          <a:p>
            <a:r>
              <a:rPr lang="en-US" sz="3200" dirty="0"/>
              <a:t>Kherson Nature Museum</a:t>
            </a:r>
          </a:p>
        </p:txBody>
      </p:sp>
      <p:sp>
        <p:nvSpPr>
          <p:cNvPr id="13" name="Text Placeholder 3">
            <a:extLst>
              <a:ext uri="{FF2B5EF4-FFF2-40B4-BE49-F238E27FC236}">
                <a16:creationId xmlns:a16="http://schemas.microsoft.com/office/drawing/2014/main" id="{88BB7CEC-D082-5F46-F200-F59314CBF777}"/>
              </a:ext>
            </a:extLst>
          </p:cNvPr>
          <p:cNvSpPr>
            <a:spLocks noGrp="1"/>
          </p:cNvSpPr>
          <p:nvPr>
            <p:ph type="body" sz="quarter" idx="14"/>
          </p:nvPr>
        </p:nvSpPr>
        <p:spPr>
          <a:xfrm>
            <a:off x="246063" y="2459251"/>
            <a:ext cx="5791699" cy="3525623"/>
          </a:xfrm>
        </p:spPr>
        <p:txBody>
          <a:bodyPr/>
          <a:lstStyle/>
          <a:p>
            <a:r>
              <a:rPr lang="nb-NO" dirty="0">
                <a:solidFill>
                  <a:schemeClr val="bg1"/>
                </a:solidFill>
              </a:rPr>
              <a:t>Samme uken som Herbariet i Kherson ble pakket ned – ble også </a:t>
            </a:r>
            <a:r>
              <a:rPr lang="nb-NO" i="1" dirty="0">
                <a:solidFill>
                  <a:schemeClr val="bg1"/>
                </a:solidFill>
              </a:rPr>
              <a:t>Kherson Regional Museum </a:t>
            </a:r>
            <a:r>
              <a:rPr lang="nb-NO" i="1" dirty="0" err="1">
                <a:solidFill>
                  <a:schemeClr val="bg1"/>
                </a:solidFill>
              </a:rPr>
              <a:t>of</a:t>
            </a:r>
            <a:r>
              <a:rPr lang="nb-NO" i="1" dirty="0">
                <a:solidFill>
                  <a:schemeClr val="bg1"/>
                </a:solidFill>
              </a:rPr>
              <a:t> </a:t>
            </a:r>
            <a:r>
              <a:rPr lang="nb-NO" i="1" dirty="0" err="1">
                <a:solidFill>
                  <a:schemeClr val="bg1"/>
                </a:solidFill>
              </a:rPr>
              <a:t>Local</a:t>
            </a:r>
            <a:r>
              <a:rPr lang="nb-NO" i="1" dirty="0">
                <a:solidFill>
                  <a:schemeClr val="bg1"/>
                </a:solidFill>
              </a:rPr>
              <a:t> </a:t>
            </a:r>
            <a:r>
              <a:rPr lang="nb-NO" i="1" dirty="0" err="1">
                <a:solidFill>
                  <a:schemeClr val="bg1"/>
                </a:solidFill>
              </a:rPr>
              <a:t>Lore</a:t>
            </a:r>
            <a:r>
              <a:rPr lang="nb-NO" dirty="0">
                <a:solidFill>
                  <a:schemeClr val="bg1"/>
                </a:solidFill>
              </a:rPr>
              <a:t> (KHEM) truffet av et russisk missil!!</a:t>
            </a:r>
          </a:p>
          <a:p>
            <a:r>
              <a:rPr lang="nb-NO" dirty="0">
                <a:solidFill>
                  <a:schemeClr val="bg1"/>
                </a:solidFill>
              </a:rPr>
              <a:t>Kherson Nature Museum har tilsvarende naturhistoriske samlinger (som har blitt delvis evakuert senere i vår).</a:t>
            </a:r>
          </a:p>
          <a:p>
            <a:r>
              <a:rPr lang="nb-NO" dirty="0">
                <a:solidFill>
                  <a:schemeClr val="bg1"/>
                </a:solidFill>
              </a:rPr>
              <a:t>KHEM herbarium har ca. 22 000 herbariebelegg karplanter, inkludert innsamlinger fra professor Joseph Paczoski.</a:t>
            </a:r>
          </a:p>
        </p:txBody>
      </p:sp>
      <p:sp>
        <p:nvSpPr>
          <p:cNvPr id="15" name="Footer Placeholder 4">
            <a:extLst>
              <a:ext uri="{FF2B5EF4-FFF2-40B4-BE49-F238E27FC236}">
                <a16:creationId xmlns:a16="http://schemas.microsoft.com/office/drawing/2014/main" id="{6F47EA60-95BF-F61E-8792-88B60F604032}"/>
              </a:ext>
            </a:extLst>
          </p:cNvPr>
          <p:cNvSpPr>
            <a:spLocks noGrp="1"/>
          </p:cNvSpPr>
          <p:nvPr>
            <p:ph type="ftr" sz="quarter" idx="15"/>
          </p:nvPr>
        </p:nvSpPr>
        <p:spPr>
          <a:xfrm>
            <a:off x="255116" y="6330935"/>
            <a:ext cx="8736484" cy="365125"/>
          </a:xfrm>
        </p:spPr>
        <p:txBody>
          <a:bodyPr/>
          <a:lstStyle/>
          <a:p>
            <a:r>
              <a:rPr lang="en-GB" dirty="0">
                <a:solidFill>
                  <a:schemeClr val="bg1"/>
                </a:solidFill>
              </a:rPr>
              <a:t>Kherson Regional Museum of Local Lore (Kherson Nature Museum)</a:t>
            </a:r>
          </a:p>
        </p:txBody>
      </p:sp>
    </p:spTree>
    <p:extLst>
      <p:ext uri="{BB962C8B-B14F-4D97-AF65-F5344CB8AC3E}">
        <p14:creationId xmlns:p14="http://schemas.microsoft.com/office/powerpoint/2010/main" val="2241532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indoor, window, building, wall&#10;&#10;Description automatically generated">
            <a:extLst>
              <a:ext uri="{FF2B5EF4-FFF2-40B4-BE49-F238E27FC236}">
                <a16:creationId xmlns:a16="http://schemas.microsoft.com/office/drawing/2014/main" id="{427F13B2-8D86-C9B7-D2F2-0FE772C00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6166" y="1"/>
            <a:ext cx="5875833" cy="4018843"/>
          </a:xfrm>
          <a:prstGeom prst="rect">
            <a:avLst/>
          </a:prstGeom>
        </p:spPr>
      </p:pic>
      <p:pic>
        <p:nvPicPr>
          <p:cNvPr id="14" name="Picture 13" descr="A picture containing window, building, outdoor, porch&#10;&#10;Description automatically generated">
            <a:extLst>
              <a:ext uri="{FF2B5EF4-FFF2-40B4-BE49-F238E27FC236}">
                <a16:creationId xmlns:a16="http://schemas.microsoft.com/office/drawing/2014/main" id="{3413BB9C-05CB-C3F3-97C5-19A8F254F16F}"/>
              </a:ext>
            </a:extLst>
          </p:cNvPr>
          <p:cNvPicPr>
            <a:picLocks noChangeAspect="1"/>
          </p:cNvPicPr>
          <p:nvPr/>
        </p:nvPicPr>
        <p:blipFill rotWithShape="1">
          <a:blip r:embed="rId4">
            <a:extLst>
              <a:ext uri="{28A0092B-C50C-407E-A947-70E740481C1C}">
                <a14:useLocalDpi xmlns:a14="http://schemas.microsoft.com/office/drawing/2010/main" val="0"/>
              </a:ext>
            </a:extLst>
          </a:blip>
          <a:srcRect t="19873"/>
          <a:stretch/>
        </p:blipFill>
        <p:spPr>
          <a:xfrm>
            <a:off x="6316166" y="3338719"/>
            <a:ext cx="5856140" cy="3519280"/>
          </a:xfrm>
          <a:prstGeom prst="rect">
            <a:avLst/>
          </a:prstGeom>
        </p:spPr>
      </p:pic>
      <p:pic>
        <p:nvPicPr>
          <p:cNvPr id="7" name="Picture 6" descr="A picture containing outdoor, sky, building, composite material&#10;&#10;Description automatically generated">
            <a:extLst>
              <a:ext uri="{FF2B5EF4-FFF2-40B4-BE49-F238E27FC236}">
                <a16:creationId xmlns:a16="http://schemas.microsoft.com/office/drawing/2014/main" id="{5A08AACD-DF13-BA4C-E4F7-6E453E9243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3086100" cy="6858000"/>
          </a:xfrm>
          <a:prstGeom prst="rect">
            <a:avLst/>
          </a:prstGeom>
        </p:spPr>
      </p:pic>
      <p:pic>
        <p:nvPicPr>
          <p:cNvPr id="10" name="Picture 9" descr="A picture containing indoor, window, furniture, room&#10;&#10;Description automatically generated">
            <a:extLst>
              <a:ext uri="{FF2B5EF4-FFF2-40B4-BE49-F238E27FC236}">
                <a16:creationId xmlns:a16="http://schemas.microsoft.com/office/drawing/2014/main" id="{3600074F-6C7D-7F85-0D22-4F46553AED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7428" y="-1"/>
            <a:ext cx="3166467" cy="6858000"/>
          </a:xfrm>
          <a:prstGeom prst="rect">
            <a:avLst/>
          </a:prstGeom>
        </p:spPr>
      </p:pic>
      <p:sp>
        <p:nvSpPr>
          <p:cNvPr id="2" name="Title 1">
            <a:extLst>
              <a:ext uri="{FF2B5EF4-FFF2-40B4-BE49-F238E27FC236}">
                <a16:creationId xmlns:a16="http://schemas.microsoft.com/office/drawing/2014/main" id="{9F29E21B-AD63-F503-D59A-2D7534D3CDEA}"/>
              </a:ext>
            </a:extLst>
          </p:cNvPr>
          <p:cNvSpPr>
            <a:spLocks noGrp="1"/>
          </p:cNvSpPr>
          <p:nvPr>
            <p:ph type="title"/>
          </p:nvPr>
        </p:nvSpPr>
        <p:spPr>
          <a:xfrm>
            <a:off x="236365" y="457201"/>
            <a:ext cx="11701463" cy="748812"/>
          </a:xfrm>
        </p:spPr>
        <p:txBody>
          <a:bodyPr>
            <a:normAutofit/>
          </a:bodyPr>
          <a:lstStyle/>
          <a:p>
            <a:r>
              <a:rPr lang="en-NO" sz="2800" dirty="0">
                <a:solidFill>
                  <a:schemeClr val="tx1"/>
                </a:solidFill>
                <a:highlight>
                  <a:srgbClr val="FFDBD8"/>
                </a:highlight>
              </a:rPr>
              <a:t>Kherson State University - December 2022 &amp; January 2023</a:t>
            </a:r>
          </a:p>
        </p:txBody>
      </p:sp>
      <p:sp>
        <p:nvSpPr>
          <p:cNvPr id="3" name="Content Placeholder 2">
            <a:extLst>
              <a:ext uri="{FF2B5EF4-FFF2-40B4-BE49-F238E27FC236}">
                <a16:creationId xmlns:a16="http://schemas.microsoft.com/office/drawing/2014/main" id="{31AE29EA-263A-F4A6-4E1C-11473FAB6D5F}"/>
              </a:ext>
            </a:extLst>
          </p:cNvPr>
          <p:cNvSpPr>
            <a:spLocks noGrp="1"/>
          </p:cNvSpPr>
          <p:nvPr>
            <p:ph idx="1"/>
          </p:nvPr>
        </p:nvSpPr>
        <p:spPr/>
        <p:txBody>
          <a:bodyPr/>
          <a:lstStyle/>
          <a:p>
            <a:r>
              <a:rPr lang="en-NO" dirty="0"/>
              <a:t> </a:t>
            </a:r>
          </a:p>
        </p:txBody>
      </p:sp>
      <p:sp>
        <p:nvSpPr>
          <p:cNvPr id="4" name="Footer Placeholder 3">
            <a:extLst>
              <a:ext uri="{FF2B5EF4-FFF2-40B4-BE49-F238E27FC236}">
                <a16:creationId xmlns:a16="http://schemas.microsoft.com/office/drawing/2014/main" id="{7453FA45-39F9-0007-DB9E-D88637F7DF0A}"/>
              </a:ext>
            </a:extLst>
          </p:cNvPr>
          <p:cNvSpPr>
            <a:spLocks noGrp="1"/>
          </p:cNvSpPr>
          <p:nvPr>
            <p:ph type="ftr" sz="quarter" idx="10"/>
          </p:nvPr>
        </p:nvSpPr>
        <p:spPr/>
        <p:txBody>
          <a:bodyPr/>
          <a:lstStyle/>
          <a:p>
            <a:r>
              <a:rPr lang="en-GB" dirty="0">
                <a:solidFill>
                  <a:schemeClr val="bg1"/>
                </a:solidFill>
              </a:rPr>
              <a:t>Photo: Kherson State University, December 2022 and January 2023 (during the evacuation of the herbarium collection)</a:t>
            </a:r>
            <a:endParaRPr lang="en-NO" dirty="0">
              <a:solidFill>
                <a:schemeClr val="bg1"/>
              </a:solidFill>
            </a:endParaRPr>
          </a:p>
        </p:txBody>
      </p:sp>
      <p:sp>
        <p:nvSpPr>
          <p:cNvPr id="6" name="TextBox 5">
            <a:extLst>
              <a:ext uri="{FF2B5EF4-FFF2-40B4-BE49-F238E27FC236}">
                <a16:creationId xmlns:a16="http://schemas.microsoft.com/office/drawing/2014/main" id="{8EB6C97E-C73E-85C3-8780-5C2F857CE523}"/>
              </a:ext>
            </a:extLst>
          </p:cNvPr>
          <p:cNvSpPr txBox="1"/>
          <p:nvPr/>
        </p:nvSpPr>
        <p:spPr>
          <a:xfrm>
            <a:off x="217317" y="5337998"/>
            <a:ext cx="10789350" cy="830997"/>
          </a:xfrm>
          <a:prstGeom prst="rect">
            <a:avLst/>
          </a:prstGeom>
          <a:noFill/>
        </p:spPr>
        <p:txBody>
          <a:bodyPr wrap="square">
            <a:spAutoFit/>
          </a:bodyPr>
          <a:lstStyle/>
          <a:p>
            <a:r>
              <a:rPr lang="en-GB" sz="1600" b="0" dirty="0">
                <a:solidFill>
                  <a:srgbClr val="333333"/>
                </a:solidFill>
                <a:effectLst/>
                <a:highlight>
                  <a:srgbClr val="FFDBD8"/>
                </a:highlight>
                <a:latin typeface="SegoeUI"/>
              </a:rPr>
              <a:t>“</a:t>
            </a:r>
            <a:r>
              <a:rPr lang="en-GB" sz="1600" b="0" i="1" dirty="0">
                <a:solidFill>
                  <a:srgbClr val="333333"/>
                </a:solidFill>
                <a:effectLst/>
                <a:highlight>
                  <a:srgbClr val="FFDBD8"/>
                </a:highlight>
                <a:latin typeface="SegoeUI"/>
              </a:rPr>
              <a:t>Unfortunately, on New Year's Eve, the university was shelled again. The library, some administrative buildings, and the swimming pool were damaged. Today while working in the herbarium we heard explosions all day long. But we have to hope for the best.”</a:t>
            </a:r>
            <a:r>
              <a:rPr lang="en-GB" sz="1600" i="1" dirty="0">
                <a:solidFill>
                  <a:srgbClr val="333333"/>
                </a:solidFill>
                <a:highlight>
                  <a:srgbClr val="FFDBD8"/>
                </a:highlight>
                <a:latin typeface="SegoeUI"/>
              </a:rPr>
              <a:t> </a:t>
            </a:r>
            <a:r>
              <a:rPr lang="en-GB" sz="1400" dirty="0">
                <a:solidFill>
                  <a:srgbClr val="333333"/>
                </a:solidFill>
                <a:highlight>
                  <a:srgbClr val="FFDBD8"/>
                </a:highlight>
                <a:latin typeface="SegoeUI"/>
              </a:rPr>
              <a:t>From email 2023-01-02 by professor Ivan Moysiyenko</a:t>
            </a:r>
            <a:endParaRPr lang="en-GB" sz="4400" dirty="0">
              <a:effectLst/>
              <a:highlight>
                <a:srgbClr val="FFDBD8"/>
              </a:highlight>
            </a:endParaRPr>
          </a:p>
        </p:txBody>
      </p:sp>
    </p:spTree>
    <p:extLst>
      <p:ext uri="{BB962C8B-B14F-4D97-AF65-F5344CB8AC3E}">
        <p14:creationId xmlns:p14="http://schemas.microsoft.com/office/powerpoint/2010/main" val="176985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and person taking a selfie&#10;&#10;Description automatically generated">
            <a:extLst>
              <a:ext uri="{FF2B5EF4-FFF2-40B4-BE49-F238E27FC236}">
                <a16:creationId xmlns:a16="http://schemas.microsoft.com/office/drawing/2014/main" id="{2D696FDC-4CC1-9D44-8889-CFB5A80D1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0455" y="3428999"/>
            <a:ext cx="4581547" cy="3429001"/>
          </a:xfrm>
          <a:prstGeom prst="rect">
            <a:avLst/>
          </a:prstGeom>
        </p:spPr>
      </p:pic>
      <p:pic>
        <p:nvPicPr>
          <p:cNvPr id="6" name="Content Placeholder 5" descr="A picture containing shelving, book, indoor, wood&#10;&#10;Description automatically generated">
            <a:extLst>
              <a:ext uri="{FF2B5EF4-FFF2-40B4-BE49-F238E27FC236}">
                <a16:creationId xmlns:a16="http://schemas.microsoft.com/office/drawing/2014/main" id="{1601E39B-FFCF-E8C3-CAEB-321BCA1C71D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87099" y="0"/>
            <a:ext cx="3094892" cy="6877539"/>
          </a:xfrm>
        </p:spPr>
      </p:pic>
      <p:pic>
        <p:nvPicPr>
          <p:cNvPr id="8" name="Picture 7" descr="A stack of plastic bins&#10;&#10;Description automatically generated with low confidence">
            <a:extLst>
              <a:ext uri="{FF2B5EF4-FFF2-40B4-BE49-F238E27FC236}">
                <a16:creationId xmlns:a16="http://schemas.microsoft.com/office/drawing/2014/main" id="{D3634259-BF55-0131-D729-B99C25EBEFF4}"/>
              </a:ext>
            </a:extLst>
          </p:cNvPr>
          <p:cNvPicPr>
            <a:picLocks noChangeAspect="1"/>
          </p:cNvPicPr>
          <p:nvPr/>
        </p:nvPicPr>
        <p:blipFill rotWithShape="1">
          <a:blip r:embed="rId5">
            <a:extLst>
              <a:ext uri="{28A0092B-C50C-407E-A947-70E740481C1C}">
                <a14:useLocalDpi xmlns:a14="http://schemas.microsoft.com/office/drawing/2010/main" val="0"/>
              </a:ext>
            </a:extLst>
          </a:blip>
          <a:srcRect r="9544"/>
          <a:stretch/>
        </p:blipFill>
        <p:spPr>
          <a:xfrm>
            <a:off x="5281456" y="16224"/>
            <a:ext cx="6892737" cy="3428999"/>
          </a:xfrm>
          <a:prstGeom prst="rect">
            <a:avLst/>
          </a:prstGeom>
        </p:spPr>
      </p:pic>
      <p:pic>
        <p:nvPicPr>
          <p:cNvPr id="12" name="Picture 11" descr="A picture containing indoor, wall&#10;&#10;Description automatically generated">
            <a:extLst>
              <a:ext uri="{FF2B5EF4-FFF2-40B4-BE49-F238E27FC236}">
                <a16:creationId xmlns:a16="http://schemas.microsoft.com/office/drawing/2014/main" id="{14504AF9-86CE-7F59-56E6-93172A1785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3857625" cy="6858000"/>
          </a:xfrm>
          <a:prstGeom prst="rect">
            <a:avLst/>
          </a:prstGeom>
        </p:spPr>
      </p:pic>
      <p:sp>
        <p:nvSpPr>
          <p:cNvPr id="2" name="Title 1">
            <a:extLst>
              <a:ext uri="{FF2B5EF4-FFF2-40B4-BE49-F238E27FC236}">
                <a16:creationId xmlns:a16="http://schemas.microsoft.com/office/drawing/2014/main" id="{933F1251-E4BF-11C8-CB69-FAFF4DF6E1F1}"/>
              </a:ext>
            </a:extLst>
          </p:cNvPr>
          <p:cNvSpPr>
            <a:spLocks noGrp="1"/>
          </p:cNvSpPr>
          <p:nvPr>
            <p:ph type="title"/>
          </p:nvPr>
        </p:nvSpPr>
        <p:spPr>
          <a:xfrm>
            <a:off x="236365" y="349957"/>
            <a:ext cx="11701463" cy="666044"/>
          </a:xfrm>
        </p:spPr>
        <p:txBody>
          <a:bodyPr>
            <a:normAutofit/>
          </a:bodyPr>
          <a:lstStyle/>
          <a:p>
            <a:r>
              <a:rPr lang="en-NO" sz="3600" dirty="0">
                <a:highlight>
                  <a:srgbClr val="FFDBD8"/>
                </a:highlight>
              </a:rPr>
              <a:t>Pakking av herbariet – januar 2023</a:t>
            </a:r>
          </a:p>
        </p:txBody>
      </p:sp>
      <p:sp>
        <p:nvSpPr>
          <p:cNvPr id="4" name="Footer Placeholder 3">
            <a:extLst>
              <a:ext uri="{FF2B5EF4-FFF2-40B4-BE49-F238E27FC236}">
                <a16:creationId xmlns:a16="http://schemas.microsoft.com/office/drawing/2014/main" id="{8D537FEC-0218-7F77-A06D-D0716E61267A}"/>
              </a:ext>
            </a:extLst>
          </p:cNvPr>
          <p:cNvSpPr>
            <a:spLocks noGrp="1"/>
          </p:cNvSpPr>
          <p:nvPr>
            <p:ph type="ftr" sz="quarter" idx="10"/>
          </p:nvPr>
        </p:nvSpPr>
        <p:spPr/>
        <p:txBody>
          <a:bodyPr/>
          <a:lstStyle/>
          <a:p>
            <a:endParaRPr lang="en-GB" dirty="0">
              <a:solidFill>
                <a:schemeClr val="tx1"/>
              </a:solidFill>
            </a:endParaRPr>
          </a:p>
        </p:txBody>
      </p:sp>
      <p:pic>
        <p:nvPicPr>
          <p:cNvPr id="14" name="Picture 13" descr="A picture containing human face, person, book, indoor&#10;&#10;Description automatically generated">
            <a:extLst>
              <a:ext uri="{FF2B5EF4-FFF2-40B4-BE49-F238E27FC236}">
                <a16:creationId xmlns:a16="http://schemas.microsoft.com/office/drawing/2014/main" id="{23953A3E-C01C-6E67-0697-9BB51DAD95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10844" y="3445223"/>
            <a:ext cx="2576252" cy="3442085"/>
          </a:xfrm>
          <a:prstGeom prst="rect">
            <a:avLst/>
          </a:prstGeom>
        </p:spPr>
      </p:pic>
      <p:pic>
        <p:nvPicPr>
          <p:cNvPr id="16" name="Picture 15" descr="A person standing in front of stacks of boxes&#10;&#10;Description automatically generated with medium confidence">
            <a:extLst>
              <a:ext uri="{FF2B5EF4-FFF2-40B4-BE49-F238E27FC236}">
                <a16:creationId xmlns:a16="http://schemas.microsoft.com/office/drawing/2014/main" id="{EAC76E65-3E7E-FD00-BC9E-8900BA1754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0" y="3420233"/>
            <a:ext cx="1952978" cy="3471961"/>
          </a:xfrm>
          <a:prstGeom prst="rect">
            <a:avLst/>
          </a:prstGeom>
        </p:spPr>
      </p:pic>
      <p:sp>
        <p:nvSpPr>
          <p:cNvPr id="18" name="TextBox 17">
            <a:extLst>
              <a:ext uri="{FF2B5EF4-FFF2-40B4-BE49-F238E27FC236}">
                <a16:creationId xmlns:a16="http://schemas.microsoft.com/office/drawing/2014/main" id="{D70E5EF5-7200-3194-4F95-157DEBFE47E9}"/>
              </a:ext>
            </a:extLst>
          </p:cNvPr>
          <p:cNvSpPr txBox="1"/>
          <p:nvPr/>
        </p:nvSpPr>
        <p:spPr>
          <a:xfrm>
            <a:off x="9762847" y="6338480"/>
            <a:ext cx="1819553" cy="261610"/>
          </a:xfrm>
          <a:prstGeom prst="rect">
            <a:avLst/>
          </a:prstGeom>
          <a:noFill/>
        </p:spPr>
        <p:txBody>
          <a:bodyPr wrap="square">
            <a:spAutoFit/>
          </a:bodyPr>
          <a:lstStyle/>
          <a:p>
            <a:r>
              <a:rPr lang="en-NO" sz="1100" dirty="0">
                <a:highlight>
                  <a:srgbClr val="FFDBD8"/>
                </a:highlight>
              </a:rPr>
              <a:t>Professor Ivan Moysienko </a:t>
            </a:r>
          </a:p>
        </p:txBody>
      </p:sp>
      <p:sp>
        <p:nvSpPr>
          <p:cNvPr id="20" name="TextBox 19">
            <a:extLst>
              <a:ext uri="{FF2B5EF4-FFF2-40B4-BE49-F238E27FC236}">
                <a16:creationId xmlns:a16="http://schemas.microsoft.com/office/drawing/2014/main" id="{985BBDA9-1546-51E5-3680-CF2D97119074}"/>
              </a:ext>
            </a:extLst>
          </p:cNvPr>
          <p:cNvSpPr txBox="1"/>
          <p:nvPr/>
        </p:nvSpPr>
        <p:spPr>
          <a:xfrm>
            <a:off x="6550289" y="6330935"/>
            <a:ext cx="2873019" cy="261610"/>
          </a:xfrm>
          <a:prstGeom prst="rect">
            <a:avLst/>
          </a:prstGeom>
          <a:noFill/>
        </p:spPr>
        <p:txBody>
          <a:bodyPr wrap="square">
            <a:spAutoFit/>
          </a:bodyPr>
          <a:lstStyle/>
          <a:p>
            <a:r>
              <a:rPr lang="en-GB" sz="1100" dirty="0">
                <a:highlight>
                  <a:srgbClr val="FFDBD8"/>
                </a:highlight>
              </a:rPr>
              <a:t>Bryophytes curator </a:t>
            </a:r>
            <a:r>
              <a:rPr lang="en-GB" sz="1100" dirty="0" err="1">
                <a:highlight>
                  <a:srgbClr val="FFDBD8"/>
                </a:highlight>
              </a:rPr>
              <a:t>Nataliia_Zahorodniuk</a:t>
            </a:r>
            <a:endParaRPr lang="en-NO" sz="1100" dirty="0">
              <a:highlight>
                <a:srgbClr val="FFDBD8"/>
              </a:highlight>
            </a:endParaRPr>
          </a:p>
        </p:txBody>
      </p:sp>
      <p:sp>
        <p:nvSpPr>
          <p:cNvPr id="22" name="TextBox 21">
            <a:extLst>
              <a:ext uri="{FF2B5EF4-FFF2-40B4-BE49-F238E27FC236}">
                <a16:creationId xmlns:a16="http://schemas.microsoft.com/office/drawing/2014/main" id="{177C0E93-A586-9030-4C87-3E32B42CAC3D}"/>
              </a:ext>
            </a:extLst>
          </p:cNvPr>
          <p:cNvSpPr txBox="1"/>
          <p:nvPr/>
        </p:nvSpPr>
        <p:spPr>
          <a:xfrm>
            <a:off x="3751366" y="6330935"/>
            <a:ext cx="2469445" cy="261610"/>
          </a:xfrm>
          <a:prstGeom prst="rect">
            <a:avLst/>
          </a:prstGeom>
          <a:noFill/>
        </p:spPr>
        <p:txBody>
          <a:bodyPr wrap="square">
            <a:spAutoFit/>
          </a:bodyPr>
          <a:lstStyle/>
          <a:p>
            <a:r>
              <a:rPr lang="en-GB" sz="1100" dirty="0">
                <a:highlight>
                  <a:srgbClr val="FFDBD8"/>
                </a:highlight>
              </a:rPr>
              <a:t>Professor Alexander Khodosovtsev</a:t>
            </a:r>
          </a:p>
        </p:txBody>
      </p:sp>
      <p:sp>
        <p:nvSpPr>
          <p:cNvPr id="5" name="TextBox 4">
            <a:extLst>
              <a:ext uri="{FF2B5EF4-FFF2-40B4-BE49-F238E27FC236}">
                <a16:creationId xmlns:a16="http://schemas.microsoft.com/office/drawing/2014/main" id="{603B2158-DF28-B8D6-CA61-DEBD1D75095B}"/>
              </a:ext>
            </a:extLst>
          </p:cNvPr>
          <p:cNvSpPr txBox="1"/>
          <p:nvPr/>
        </p:nvSpPr>
        <p:spPr>
          <a:xfrm>
            <a:off x="236364" y="1303924"/>
            <a:ext cx="11018657" cy="923330"/>
          </a:xfrm>
          <a:prstGeom prst="rect">
            <a:avLst/>
          </a:prstGeom>
          <a:noFill/>
        </p:spPr>
        <p:txBody>
          <a:bodyPr wrap="square">
            <a:spAutoFit/>
          </a:bodyPr>
          <a:lstStyle/>
          <a:p>
            <a:r>
              <a:rPr lang="en-GB" b="0" dirty="0">
                <a:solidFill>
                  <a:srgbClr val="333333"/>
                </a:solidFill>
                <a:effectLst/>
                <a:highlight>
                  <a:srgbClr val="FFDBD8"/>
                </a:highlight>
                <a:latin typeface="SegoeUI"/>
              </a:rPr>
              <a:t>“</a:t>
            </a:r>
            <a:r>
              <a:rPr lang="en-GB" b="0" i="1" dirty="0">
                <a:solidFill>
                  <a:srgbClr val="333333"/>
                </a:solidFill>
                <a:effectLst/>
                <a:highlight>
                  <a:srgbClr val="FFDBD8"/>
                </a:highlight>
                <a:latin typeface="SegoeUI"/>
              </a:rPr>
              <a:t>Unfortunately, due to the lack of electricity and curfew, the work must be completed by 15.30. Therefore, the work is progressing slowly. But we hope to complete it on January 4. On January 5, we plan to load the truck. And we hope that on January 6 it will go to its destination</a:t>
            </a:r>
            <a:r>
              <a:rPr lang="en-GB" b="0" dirty="0">
                <a:solidFill>
                  <a:srgbClr val="333333"/>
                </a:solidFill>
                <a:effectLst/>
                <a:highlight>
                  <a:srgbClr val="FFDBD8"/>
                </a:highlight>
                <a:latin typeface="SegoeUI"/>
              </a:rPr>
              <a:t>” </a:t>
            </a:r>
            <a:r>
              <a:rPr lang="en-GB" sz="1400" b="0" dirty="0">
                <a:solidFill>
                  <a:srgbClr val="333333"/>
                </a:solidFill>
                <a:effectLst/>
                <a:highlight>
                  <a:srgbClr val="FFDBD8"/>
                </a:highlight>
                <a:latin typeface="SegoeUI"/>
              </a:rPr>
              <a:t>email 2023-01-02 from professor Ivan Moysiyenko</a:t>
            </a:r>
            <a:endParaRPr lang="en-GB" dirty="0">
              <a:effectLst/>
              <a:highlight>
                <a:srgbClr val="FFDBD8"/>
              </a:highlight>
            </a:endParaRPr>
          </a:p>
        </p:txBody>
      </p:sp>
    </p:spTree>
    <p:extLst>
      <p:ext uri="{BB962C8B-B14F-4D97-AF65-F5344CB8AC3E}">
        <p14:creationId xmlns:p14="http://schemas.microsoft.com/office/powerpoint/2010/main" val="1614939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people loading boxes into a truck&#10;&#10;Description automatically generated with medium confidence">
            <a:extLst>
              <a:ext uri="{FF2B5EF4-FFF2-40B4-BE49-F238E27FC236}">
                <a16:creationId xmlns:a16="http://schemas.microsoft.com/office/drawing/2014/main" id="{AEB4381D-8B3A-375A-1EFD-4EBB2044CDB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9224" r="8969"/>
          <a:stretch/>
        </p:blipFill>
        <p:spPr>
          <a:xfrm>
            <a:off x="0" y="0"/>
            <a:ext cx="12192001" cy="6858000"/>
          </a:xfrm>
        </p:spPr>
      </p:pic>
      <p:sp>
        <p:nvSpPr>
          <p:cNvPr id="2" name="Title 1">
            <a:extLst>
              <a:ext uri="{FF2B5EF4-FFF2-40B4-BE49-F238E27FC236}">
                <a16:creationId xmlns:a16="http://schemas.microsoft.com/office/drawing/2014/main" id="{E9992DE6-F583-AFC9-948A-0BBCF910EBC6}"/>
              </a:ext>
            </a:extLst>
          </p:cNvPr>
          <p:cNvSpPr>
            <a:spLocks noGrp="1"/>
          </p:cNvSpPr>
          <p:nvPr>
            <p:ph type="title"/>
          </p:nvPr>
        </p:nvSpPr>
        <p:spPr/>
        <p:txBody>
          <a:bodyPr>
            <a:normAutofit fontScale="90000"/>
          </a:bodyPr>
          <a:lstStyle/>
          <a:p>
            <a:r>
              <a:rPr lang="en-NO" sz="3200" dirty="0">
                <a:highlight>
                  <a:srgbClr val="FFDBD8"/>
                </a:highlight>
              </a:rPr>
              <a:t>Avreise fra Kherson</a:t>
            </a:r>
          </a:p>
        </p:txBody>
      </p:sp>
      <p:sp>
        <p:nvSpPr>
          <p:cNvPr id="4" name="Footer Placeholder 3">
            <a:extLst>
              <a:ext uri="{FF2B5EF4-FFF2-40B4-BE49-F238E27FC236}">
                <a16:creationId xmlns:a16="http://schemas.microsoft.com/office/drawing/2014/main" id="{3EFFE061-A93F-90F6-37C4-5060B3FA8904}"/>
              </a:ext>
            </a:extLst>
          </p:cNvPr>
          <p:cNvSpPr>
            <a:spLocks noGrp="1"/>
          </p:cNvSpPr>
          <p:nvPr>
            <p:ph type="ftr" sz="quarter" idx="10"/>
          </p:nvPr>
        </p:nvSpPr>
        <p:spPr/>
        <p:txBody>
          <a:bodyPr/>
          <a:lstStyle/>
          <a:p>
            <a:r>
              <a:rPr lang="en-GB" dirty="0" err="1">
                <a:highlight>
                  <a:srgbClr val="FFDBD8"/>
                </a:highlight>
              </a:rPr>
              <a:t>Avreise</a:t>
            </a:r>
            <a:r>
              <a:rPr lang="en-GB" dirty="0">
                <a:highlight>
                  <a:srgbClr val="FFDBD8"/>
                </a:highlight>
              </a:rPr>
              <a:t> </a:t>
            </a:r>
            <a:r>
              <a:rPr lang="en-GB" dirty="0" err="1">
                <a:highlight>
                  <a:srgbClr val="FFDBD8"/>
                </a:highlight>
              </a:rPr>
              <a:t>fra</a:t>
            </a:r>
            <a:r>
              <a:rPr lang="en-GB" dirty="0">
                <a:highlight>
                  <a:srgbClr val="FFDBD8"/>
                </a:highlight>
              </a:rPr>
              <a:t> Kherson 2023-01-05 at 06:00 AM</a:t>
            </a:r>
          </a:p>
        </p:txBody>
      </p:sp>
      <p:sp>
        <p:nvSpPr>
          <p:cNvPr id="8" name="TextBox 7">
            <a:extLst>
              <a:ext uri="{FF2B5EF4-FFF2-40B4-BE49-F238E27FC236}">
                <a16:creationId xmlns:a16="http://schemas.microsoft.com/office/drawing/2014/main" id="{8FA46986-2145-2174-9E4F-35C068D1E42D}"/>
              </a:ext>
            </a:extLst>
          </p:cNvPr>
          <p:cNvSpPr txBox="1"/>
          <p:nvPr/>
        </p:nvSpPr>
        <p:spPr>
          <a:xfrm>
            <a:off x="255116" y="1769363"/>
            <a:ext cx="3571817" cy="37856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lumMod val="75000"/>
                    <a:lumOff val="25000"/>
                  </a:schemeClr>
                </a:solidFill>
                <a:effectLst/>
                <a:highlight>
                  <a:srgbClr val="FFDBD8"/>
                </a:highlight>
                <a:latin typeface="Helvetica" pitchFamily="2" charset="0"/>
              </a:rPr>
              <a:t>“</a:t>
            </a:r>
            <a:r>
              <a:rPr lang="en-GB" i="1" dirty="0">
                <a:solidFill>
                  <a:schemeClr val="tx1">
                    <a:lumMod val="75000"/>
                    <a:lumOff val="25000"/>
                  </a:schemeClr>
                </a:solidFill>
                <a:effectLst/>
                <a:highlight>
                  <a:srgbClr val="FFDBD8"/>
                </a:highlight>
                <a:latin typeface="Helvetica" pitchFamily="2" charset="0"/>
              </a:rPr>
              <a:t>The truck with the herbarium is moving to Ivano-Frankivsk today. It left at 6 am from Kherson </a:t>
            </a:r>
            <a:r>
              <a:rPr lang="en-GB" dirty="0">
                <a:solidFill>
                  <a:schemeClr val="tx1">
                    <a:lumMod val="75000"/>
                    <a:lumOff val="25000"/>
                  </a:schemeClr>
                </a:solidFill>
                <a:effectLst/>
                <a:highlight>
                  <a:srgbClr val="FFDBD8"/>
                </a:highlight>
                <a:latin typeface="Helvetica" pitchFamily="2" charset="0"/>
              </a:rPr>
              <a:t>… </a:t>
            </a:r>
            <a:r>
              <a:rPr lang="en-GB" i="1" dirty="0">
                <a:solidFill>
                  <a:schemeClr val="tx1">
                    <a:lumMod val="75000"/>
                    <a:lumOff val="25000"/>
                  </a:schemeClr>
                </a:solidFill>
                <a:effectLst/>
                <a:highlight>
                  <a:srgbClr val="FFDBD8"/>
                </a:highlight>
                <a:latin typeface="Helvetica" pitchFamily="2" charset="0"/>
              </a:rPr>
              <a:t>explosions were heard all the time. A residential building was shelled today near the university, where a young man was killed. A fire station and other buildings were also destroyed. Therefore, I was once again convinced that we did the right thing by evacuating the herbarium</a:t>
            </a:r>
            <a:r>
              <a:rPr lang="en-GB" dirty="0">
                <a:solidFill>
                  <a:schemeClr val="tx1">
                    <a:lumMod val="75000"/>
                    <a:lumOff val="25000"/>
                  </a:schemeClr>
                </a:solidFill>
                <a:effectLst/>
                <a:highlight>
                  <a:srgbClr val="FFDBD8"/>
                </a:highlight>
                <a:latin typeface="Helvetica" pitchFamily="2" charset="0"/>
              </a:rPr>
              <a:t>.”</a:t>
            </a:r>
            <a:endParaRPr lang="en-GB" dirty="0">
              <a:solidFill>
                <a:schemeClr val="tx1">
                  <a:lumMod val="75000"/>
                  <a:lumOff val="25000"/>
                </a:schemeClr>
              </a:solidFill>
              <a:effectLst/>
              <a:highlight>
                <a:srgbClr val="FFDBD8"/>
              </a:highlight>
            </a:endParaRPr>
          </a:p>
          <a:p>
            <a:endParaRPr lang="en-NO" sz="1200" dirty="0">
              <a:solidFill>
                <a:schemeClr val="tx1">
                  <a:lumMod val="75000"/>
                  <a:lumOff val="25000"/>
                </a:schemeClr>
              </a:solidFill>
              <a:highlight>
                <a:srgbClr val="FFDBD8"/>
              </a:highlight>
            </a:endParaRPr>
          </a:p>
          <a:p>
            <a:r>
              <a:rPr lang="en-NO" sz="1200" dirty="0">
                <a:solidFill>
                  <a:schemeClr val="tx1">
                    <a:lumMod val="75000"/>
                    <a:lumOff val="25000"/>
                  </a:schemeClr>
                </a:solidFill>
                <a:highlight>
                  <a:srgbClr val="FFDBD8"/>
                </a:highlight>
              </a:rPr>
              <a:t>Professor Ivan Moysienko (email 2023-01-05)</a:t>
            </a:r>
          </a:p>
        </p:txBody>
      </p:sp>
    </p:spTree>
    <p:extLst>
      <p:ext uri="{BB962C8B-B14F-4D97-AF65-F5344CB8AC3E}">
        <p14:creationId xmlns:p14="http://schemas.microsoft.com/office/powerpoint/2010/main" val="2077411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map of a country&#10;&#10;Description automatically generated with low confidence">
            <a:extLst>
              <a:ext uri="{FF2B5EF4-FFF2-40B4-BE49-F238E27FC236}">
                <a16:creationId xmlns:a16="http://schemas.microsoft.com/office/drawing/2014/main" id="{616A5C47-D15B-5CB7-9B00-12DBA2B8FF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2" name="Title 1">
            <a:extLst>
              <a:ext uri="{FF2B5EF4-FFF2-40B4-BE49-F238E27FC236}">
                <a16:creationId xmlns:a16="http://schemas.microsoft.com/office/drawing/2014/main" id="{8CE66E85-B3CA-E690-8797-1D51C128D0AB}"/>
              </a:ext>
            </a:extLst>
          </p:cNvPr>
          <p:cNvSpPr>
            <a:spLocks noGrp="1"/>
          </p:cNvSpPr>
          <p:nvPr>
            <p:ph type="title"/>
          </p:nvPr>
        </p:nvSpPr>
        <p:spPr/>
        <p:txBody>
          <a:bodyPr>
            <a:normAutofit fontScale="90000"/>
          </a:bodyPr>
          <a:lstStyle/>
          <a:p>
            <a:r>
              <a:rPr lang="en-NO" sz="3200" dirty="0">
                <a:highlight>
                  <a:srgbClr val="FFDBD8"/>
                </a:highlight>
              </a:rPr>
              <a:t>Kherson </a:t>
            </a:r>
            <a:r>
              <a:rPr lang="en-NO" sz="3200" dirty="0">
                <a:highlight>
                  <a:srgbClr val="FFDBD8"/>
                </a:highlight>
                <a:sym typeface="Wingdings" pitchFamily="2" charset="2"/>
              </a:rPr>
              <a:t> Ivano-Frankivsk</a:t>
            </a:r>
            <a:endParaRPr lang="en-NO" sz="3200" dirty="0">
              <a:highlight>
                <a:srgbClr val="FFDBD8"/>
              </a:highlight>
            </a:endParaRPr>
          </a:p>
        </p:txBody>
      </p:sp>
      <p:sp>
        <p:nvSpPr>
          <p:cNvPr id="4" name="Footer Placeholder 3">
            <a:extLst>
              <a:ext uri="{FF2B5EF4-FFF2-40B4-BE49-F238E27FC236}">
                <a16:creationId xmlns:a16="http://schemas.microsoft.com/office/drawing/2014/main" id="{5F085A6D-F483-0FC1-3961-AF8C93C767B9}"/>
              </a:ext>
            </a:extLst>
          </p:cNvPr>
          <p:cNvSpPr>
            <a:spLocks noGrp="1"/>
          </p:cNvSpPr>
          <p:nvPr>
            <p:ph type="ftr" sz="quarter" idx="10"/>
          </p:nvPr>
        </p:nvSpPr>
        <p:spPr/>
        <p:txBody>
          <a:bodyPr/>
          <a:lstStyle/>
          <a:p>
            <a:endParaRPr lang="en-GB" dirty="0"/>
          </a:p>
        </p:txBody>
      </p:sp>
    </p:spTree>
    <p:extLst>
      <p:ext uri="{BB962C8B-B14F-4D97-AF65-F5344CB8AC3E}">
        <p14:creationId xmlns:p14="http://schemas.microsoft.com/office/powerpoint/2010/main" val="3498982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men standing in a room with stacks of boxes&#10;&#10;Description automatically generated with low confidence">
            <a:extLst>
              <a:ext uri="{FF2B5EF4-FFF2-40B4-BE49-F238E27FC236}">
                <a16:creationId xmlns:a16="http://schemas.microsoft.com/office/drawing/2014/main" id="{F7F51233-28E8-77CC-38B5-1D81B08900B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4885" r="5115"/>
          <a:stretch/>
        </p:blipFill>
        <p:spPr>
          <a:xfrm>
            <a:off x="20" y="10"/>
            <a:ext cx="12191980" cy="6857990"/>
          </a:xfrm>
          <a:noFill/>
        </p:spPr>
      </p:pic>
      <p:sp>
        <p:nvSpPr>
          <p:cNvPr id="7" name="Title 1">
            <a:extLst>
              <a:ext uri="{FF2B5EF4-FFF2-40B4-BE49-F238E27FC236}">
                <a16:creationId xmlns:a16="http://schemas.microsoft.com/office/drawing/2014/main" id="{66BDDD9E-A1B7-0888-A90C-5D6EAACF3194}"/>
              </a:ext>
            </a:extLst>
          </p:cNvPr>
          <p:cNvSpPr>
            <a:spLocks noGrp="1"/>
          </p:cNvSpPr>
          <p:nvPr>
            <p:ph type="title"/>
          </p:nvPr>
        </p:nvSpPr>
        <p:spPr>
          <a:xfrm>
            <a:off x="236365" y="457201"/>
            <a:ext cx="11701463" cy="558799"/>
          </a:xfrm>
        </p:spPr>
        <p:txBody>
          <a:bodyPr>
            <a:noAutofit/>
          </a:bodyPr>
          <a:lstStyle/>
          <a:p>
            <a:r>
              <a:rPr lang="en-GB" dirty="0">
                <a:highlight>
                  <a:srgbClr val="FFDBD8"/>
                </a:highlight>
                <a:sym typeface="Wingdings" pitchFamily="2" charset="2"/>
              </a:rPr>
              <a:t>IH Vasyl </a:t>
            </a:r>
            <a:r>
              <a:rPr lang="en-GB" dirty="0" err="1">
                <a:highlight>
                  <a:srgbClr val="FFDBD8"/>
                </a:highlight>
                <a:sym typeface="Wingdings" pitchFamily="2" charset="2"/>
              </a:rPr>
              <a:t>Stefanyk</a:t>
            </a:r>
            <a:r>
              <a:rPr lang="en-GB" dirty="0">
                <a:highlight>
                  <a:srgbClr val="FFDBD8"/>
                </a:highlight>
                <a:sym typeface="Wingdings" pitchFamily="2" charset="2"/>
              </a:rPr>
              <a:t> </a:t>
            </a:r>
            <a:r>
              <a:rPr lang="en-GB" dirty="0" err="1">
                <a:highlight>
                  <a:srgbClr val="FFDBD8"/>
                </a:highlight>
                <a:sym typeface="Wingdings" pitchFamily="2" charset="2"/>
              </a:rPr>
              <a:t>Prycarpathian</a:t>
            </a:r>
            <a:r>
              <a:rPr lang="en-GB" dirty="0">
                <a:highlight>
                  <a:srgbClr val="FFDBD8"/>
                </a:highlight>
                <a:sym typeface="Wingdings" pitchFamily="2" charset="2"/>
              </a:rPr>
              <a:t> National University, </a:t>
            </a:r>
            <a:r>
              <a:rPr lang="en-NO" dirty="0">
                <a:highlight>
                  <a:srgbClr val="FFDBD8"/>
                </a:highlight>
                <a:sym typeface="Wingdings" pitchFamily="2" charset="2"/>
              </a:rPr>
              <a:t>Ivano-Frankivsk</a:t>
            </a:r>
            <a:endParaRPr lang="en-NO" dirty="0">
              <a:highlight>
                <a:srgbClr val="FFDBD8"/>
              </a:highlight>
            </a:endParaRPr>
          </a:p>
        </p:txBody>
      </p:sp>
      <p:sp>
        <p:nvSpPr>
          <p:cNvPr id="8" name="Footer Placeholder 3">
            <a:extLst>
              <a:ext uri="{FF2B5EF4-FFF2-40B4-BE49-F238E27FC236}">
                <a16:creationId xmlns:a16="http://schemas.microsoft.com/office/drawing/2014/main" id="{8CB3BF20-1695-AB8A-1E2B-DA71ADDC9200}"/>
              </a:ext>
            </a:extLst>
          </p:cNvPr>
          <p:cNvSpPr>
            <a:spLocks noGrp="1"/>
          </p:cNvSpPr>
          <p:nvPr>
            <p:ph type="ftr" sz="quarter" idx="10"/>
          </p:nvPr>
        </p:nvSpPr>
        <p:spPr>
          <a:xfrm>
            <a:off x="255116" y="6330935"/>
            <a:ext cx="11045062" cy="365125"/>
          </a:xfrm>
        </p:spPr>
        <p:txBody>
          <a:bodyPr/>
          <a:lstStyle/>
          <a:p>
            <a:r>
              <a:rPr lang="en-GB" sz="1200" dirty="0">
                <a:solidFill>
                  <a:schemeClr val="bg1"/>
                </a:solidFill>
              </a:rPr>
              <a:t>Kherson Herbarium (KHER) </a:t>
            </a:r>
            <a:r>
              <a:rPr lang="en-GB" sz="1200" dirty="0" err="1">
                <a:solidFill>
                  <a:schemeClr val="bg1"/>
                </a:solidFill>
              </a:rPr>
              <a:t>trygt</a:t>
            </a:r>
            <a:r>
              <a:rPr lang="en-GB" sz="1200" dirty="0">
                <a:solidFill>
                  <a:schemeClr val="bg1"/>
                </a:solidFill>
              </a:rPr>
              <a:t> </a:t>
            </a:r>
            <a:r>
              <a:rPr lang="en-GB" sz="1200" dirty="0" err="1">
                <a:solidFill>
                  <a:schemeClr val="bg1"/>
                </a:solidFill>
              </a:rPr>
              <a:t>fremme</a:t>
            </a:r>
            <a:r>
              <a:rPr lang="en-GB" sz="1200" dirty="0">
                <a:solidFill>
                  <a:schemeClr val="bg1"/>
                </a:solidFill>
              </a:rPr>
              <a:t> </a:t>
            </a:r>
            <a:r>
              <a:rPr lang="en-GB" sz="1200" dirty="0" err="1">
                <a:solidFill>
                  <a:schemeClr val="bg1"/>
                </a:solidFill>
              </a:rPr>
              <a:t>hos</a:t>
            </a:r>
            <a:r>
              <a:rPr lang="en-GB" sz="1200" dirty="0">
                <a:solidFill>
                  <a:schemeClr val="bg1"/>
                </a:solidFill>
              </a:rPr>
              <a:t> Vasyl </a:t>
            </a:r>
            <a:r>
              <a:rPr lang="en-GB" sz="1200" dirty="0" err="1">
                <a:solidFill>
                  <a:schemeClr val="bg1"/>
                </a:solidFill>
              </a:rPr>
              <a:t>Stefanyk</a:t>
            </a:r>
            <a:r>
              <a:rPr lang="en-GB" sz="1200" dirty="0">
                <a:solidFill>
                  <a:schemeClr val="bg1"/>
                </a:solidFill>
              </a:rPr>
              <a:t> </a:t>
            </a:r>
            <a:r>
              <a:rPr lang="en-GB" sz="1200" dirty="0" err="1">
                <a:solidFill>
                  <a:schemeClr val="bg1"/>
                </a:solidFill>
              </a:rPr>
              <a:t>Precarpathian</a:t>
            </a:r>
            <a:r>
              <a:rPr lang="en-GB" sz="1200" dirty="0">
                <a:solidFill>
                  <a:schemeClr val="bg1"/>
                </a:solidFill>
              </a:rPr>
              <a:t> National University, Ivano-Frankivsk 2023-01-07 – 1000 km </a:t>
            </a:r>
            <a:r>
              <a:rPr lang="en-GB" sz="1200" dirty="0" err="1">
                <a:solidFill>
                  <a:schemeClr val="bg1"/>
                </a:solidFill>
              </a:rPr>
              <a:t>nordvest</a:t>
            </a:r>
            <a:r>
              <a:rPr lang="en-GB" sz="1200" dirty="0">
                <a:solidFill>
                  <a:schemeClr val="bg1"/>
                </a:solidFill>
              </a:rPr>
              <a:t> for Kherson</a:t>
            </a:r>
          </a:p>
        </p:txBody>
      </p:sp>
      <p:sp>
        <p:nvSpPr>
          <p:cNvPr id="10" name="TextBox 9">
            <a:extLst>
              <a:ext uri="{FF2B5EF4-FFF2-40B4-BE49-F238E27FC236}">
                <a16:creationId xmlns:a16="http://schemas.microsoft.com/office/drawing/2014/main" id="{F78C3E01-733D-DD76-A395-A5FB3FABED11}"/>
              </a:ext>
            </a:extLst>
          </p:cNvPr>
          <p:cNvSpPr txBox="1"/>
          <p:nvPr/>
        </p:nvSpPr>
        <p:spPr>
          <a:xfrm>
            <a:off x="266405" y="6139189"/>
            <a:ext cx="618631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bg1"/>
                </a:solidFill>
              </a:rPr>
              <a:t>Professor Alexander Khodosovtsev &amp; Associate Professor  Oleh </a:t>
            </a:r>
            <a:r>
              <a:rPr lang="en-GB" sz="1100" dirty="0" err="1">
                <a:solidFill>
                  <a:schemeClr val="bg1"/>
                </a:solidFill>
              </a:rPr>
              <a:t>Prylutskyi</a:t>
            </a:r>
            <a:endParaRPr lang="en-GB" sz="1100" dirty="0">
              <a:solidFill>
                <a:schemeClr val="bg1"/>
              </a:solidFill>
            </a:endParaRPr>
          </a:p>
        </p:txBody>
      </p:sp>
    </p:spTree>
    <p:extLst>
      <p:ext uri="{BB962C8B-B14F-4D97-AF65-F5344CB8AC3E}">
        <p14:creationId xmlns:p14="http://schemas.microsoft.com/office/powerpoint/2010/main" val="391836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927E2-72EB-1E4F-A173-9EBFBD18E3EA}"/>
              </a:ext>
            </a:extLst>
          </p:cNvPr>
          <p:cNvSpPr>
            <a:spLocks noGrp="1"/>
          </p:cNvSpPr>
          <p:nvPr>
            <p:ph type="title"/>
          </p:nvPr>
        </p:nvSpPr>
        <p:spPr>
          <a:xfrm>
            <a:off x="609600" y="275167"/>
            <a:ext cx="10972800" cy="793751"/>
          </a:xfrm>
        </p:spPr>
        <p:txBody>
          <a:bodyPr/>
          <a:lstStyle/>
          <a:p>
            <a:pPr defTabSz="609570">
              <a:defRPr/>
            </a:pPr>
            <a:r>
              <a:rPr lang="en-GB" dirty="0"/>
              <a:t>BioDATA 2018 - 2021</a:t>
            </a:r>
          </a:p>
        </p:txBody>
      </p:sp>
      <p:sp>
        <p:nvSpPr>
          <p:cNvPr id="17412" name="Text Placeholder 8">
            <a:extLst>
              <a:ext uri="{FF2B5EF4-FFF2-40B4-BE49-F238E27FC236}">
                <a16:creationId xmlns:a16="http://schemas.microsoft.com/office/drawing/2014/main" id="{B6C63152-A846-7A42-AD6B-C506292CD677}"/>
              </a:ext>
            </a:extLst>
          </p:cNvPr>
          <p:cNvSpPr>
            <a:spLocks noGrp="1" noChangeArrowheads="1"/>
          </p:cNvSpPr>
          <p:nvPr>
            <p:ph type="body" sz="quarter" idx="11"/>
          </p:nvPr>
        </p:nvSpPr>
        <p:spPr>
          <a:xfrm>
            <a:off x="609600" y="806452"/>
            <a:ext cx="1890184" cy="222249"/>
          </a:xfrm>
        </p:spPr>
        <p:txBody>
          <a:bodyPr/>
          <a:lstStyle/>
          <a:p>
            <a:endParaRPr lang="en-GB" altLang="da-DK"/>
          </a:p>
        </p:txBody>
      </p:sp>
      <p:pic>
        <p:nvPicPr>
          <p:cNvPr id="7" name="Picture 6">
            <a:extLst>
              <a:ext uri="{FF2B5EF4-FFF2-40B4-BE49-F238E27FC236}">
                <a16:creationId xmlns:a16="http://schemas.microsoft.com/office/drawing/2014/main" id="{8B2DD5BF-0963-3B4D-BA31-10091E2EF23E}"/>
              </a:ext>
            </a:extLst>
          </p:cNvPr>
          <p:cNvPicPr>
            <a:picLocks noChangeAspect="1"/>
          </p:cNvPicPr>
          <p:nvPr/>
        </p:nvPicPr>
        <p:blipFill>
          <a:blip r:embed="rId3"/>
          <a:stretch>
            <a:fillRect/>
          </a:stretch>
        </p:blipFill>
        <p:spPr>
          <a:xfrm>
            <a:off x="0" y="1"/>
            <a:ext cx="12192000" cy="6858000"/>
          </a:xfrm>
          <a:prstGeom prst="rect">
            <a:avLst/>
          </a:prstGeom>
        </p:spPr>
      </p:pic>
      <p:cxnSp>
        <p:nvCxnSpPr>
          <p:cNvPr id="8" name="Straight Connector 7">
            <a:extLst>
              <a:ext uri="{FF2B5EF4-FFF2-40B4-BE49-F238E27FC236}">
                <a16:creationId xmlns:a16="http://schemas.microsoft.com/office/drawing/2014/main" id="{820680CA-5031-4443-B06F-42A8A71E0A0B}"/>
              </a:ext>
            </a:extLst>
          </p:cNvPr>
          <p:cNvCxnSpPr>
            <a:cxnSpLocks/>
          </p:cNvCxnSpPr>
          <p:nvPr/>
        </p:nvCxnSpPr>
        <p:spPr>
          <a:xfrm flipH="1" flipV="1">
            <a:off x="1028701" y="1372960"/>
            <a:ext cx="424809" cy="804745"/>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9B3F9F94-718C-4444-B58A-781C47F38F36}"/>
              </a:ext>
            </a:extLst>
          </p:cNvPr>
          <p:cNvSpPr/>
          <p:nvPr/>
        </p:nvSpPr>
        <p:spPr>
          <a:xfrm>
            <a:off x="110701" y="859536"/>
            <a:ext cx="1954381" cy="461665"/>
          </a:xfrm>
          <a:prstGeom prst="rect">
            <a:avLst/>
          </a:prstGeom>
          <a:noFill/>
        </p:spPr>
        <p:txBody>
          <a:bodyPr wrap="none">
            <a:spAutoFit/>
          </a:bodyPr>
          <a:lstStyle/>
          <a:p>
            <a:r>
              <a:rPr lang="en-US" sz="2400" spc="800" dirty="0">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Norway</a:t>
            </a:r>
          </a:p>
        </p:txBody>
      </p:sp>
      <p:cxnSp>
        <p:nvCxnSpPr>
          <p:cNvPr id="10" name="Straight Connector 9">
            <a:extLst>
              <a:ext uri="{FF2B5EF4-FFF2-40B4-BE49-F238E27FC236}">
                <a16:creationId xmlns:a16="http://schemas.microsoft.com/office/drawing/2014/main" id="{CB0668B5-50C3-A745-B645-719C2F258320}"/>
              </a:ext>
            </a:extLst>
          </p:cNvPr>
          <p:cNvCxnSpPr>
            <a:cxnSpLocks/>
          </p:cNvCxnSpPr>
          <p:nvPr/>
        </p:nvCxnSpPr>
        <p:spPr>
          <a:xfrm flipH="1">
            <a:off x="2790801" y="3627473"/>
            <a:ext cx="1182544" cy="386296"/>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105CEC58-129F-994C-A07E-3766DF98848B}"/>
              </a:ext>
            </a:extLst>
          </p:cNvPr>
          <p:cNvSpPr/>
          <p:nvPr/>
        </p:nvSpPr>
        <p:spPr>
          <a:xfrm>
            <a:off x="885349" y="3958372"/>
            <a:ext cx="1951175" cy="461665"/>
          </a:xfrm>
          <a:prstGeom prst="rect">
            <a:avLst/>
          </a:prstGeom>
          <a:solidFill>
            <a:schemeClr val="bg1">
              <a:alpha val="80000"/>
            </a:schemeClr>
          </a:solidFill>
        </p:spPr>
        <p:txBody>
          <a:bodyPr wrap="none">
            <a:spAutoFit/>
          </a:bodyPr>
          <a:lstStyle/>
          <a:p>
            <a:r>
              <a:rPr lang="en-US" sz="2400" spc="800" dirty="0">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Belarus</a:t>
            </a:r>
          </a:p>
        </p:txBody>
      </p:sp>
      <p:sp>
        <p:nvSpPr>
          <p:cNvPr id="12" name="Rectangle 11">
            <a:extLst>
              <a:ext uri="{FF2B5EF4-FFF2-40B4-BE49-F238E27FC236}">
                <a16:creationId xmlns:a16="http://schemas.microsoft.com/office/drawing/2014/main" id="{F1241FAA-EE5D-FC44-AE87-622AC0B0DA90}"/>
              </a:ext>
            </a:extLst>
          </p:cNvPr>
          <p:cNvSpPr/>
          <p:nvPr/>
        </p:nvSpPr>
        <p:spPr>
          <a:xfrm>
            <a:off x="2019882" y="5033402"/>
            <a:ext cx="2010487" cy="461665"/>
          </a:xfrm>
          <a:prstGeom prst="rect">
            <a:avLst/>
          </a:prstGeom>
          <a:solidFill>
            <a:schemeClr val="bg1">
              <a:alpha val="82000"/>
            </a:schemeClr>
          </a:solidFill>
        </p:spPr>
        <p:txBody>
          <a:bodyPr wrap="none">
            <a:spAutoFit/>
          </a:bodyPr>
          <a:lstStyle/>
          <a:p>
            <a:r>
              <a:rPr lang="en-US" sz="2400" spc="800" dirty="0">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Ukraine</a:t>
            </a:r>
          </a:p>
        </p:txBody>
      </p:sp>
      <p:cxnSp>
        <p:nvCxnSpPr>
          <p:cNvPr id="13" name="Straight Connector 12">
            <a:extLst>
              <a:ext uri="{FF2B5EF4-FFF2-40B4-BE49-F238E27FC236}">
                <a16:creationId xmlns:a16="http://schemas.microsoft.com/office/drawing/2014/main" id="{6D888848-47DA-4741-B149-F0EEA4CB2D6F}"/>
              </a:ext>
            </a:extLst>
          </p:cNvPr>
          <p:cNvCxnSpPr>
            <a:cxnSpLocks/>
          </p:cNvCxnSpPr>
          <p:nvPr/>
        </p:nvCxnSpPr>
        <p:spPr>
          <a:xfrm flipV="1">
            <a:off x="3895944" y="4323906"/>
            <a:ext cx="813136" cy="748173"/>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CAEFBC9-FFD9-234F-899A-C5A931F2D52E}"/>
              </a:ext>
            </a:extLst>
          </p:cNvPr>
          <p:cNvSpPr/>
          <p:nvPr/>
        </p:nvSpPr>
        <p:spPr>
          <a:xfrm>
            <a:off x="9385019" y="4666465"/>
            <a:ext cx="2512226" cy="461665"/>
          </a:xfrm>
          <a:prstGeom prst="rect">
            <a:avLst/>
          </a:prstGeom>
          <a:solidFill>
            <a:schemeClr val="bg1">
              <a:alpha val="80000"/>
            </a:schemeClr>
          </a:solidFill>
        </p:spPr>
        <p:txBody>
          <a:bodyPr wrap="none">
            <a:spAutoFit/>
          </a:bodyPr>
          <a:lstStyle/>
          <a:p>
            <a:r>
              <a:rPr lang="en-US" sz="2400" spc="800" dirty="0">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Tajikistan</a:t>
            </a:r>
          </a:p>
        </p:txBody>
      </p:sp>
      <p:cxnSp>
        <p:nvCxnSpPr>
          <p:cNvPr id="15" name="Straight Connector 14">
            <a:extLst>
              <a:ext uri="{FF2B5EF4-FFF2-40B4-BE49-F238E27FC236}">
                <a16:creationId xmlns:a16="http://schemas.microsoft.com/office/drawing/2014/main" id="{FC9926B3-2307-8D4B-9A27-CA8DF79D63E4}"/>
              </a:ext>
            </a:extLst>
          </p:cNvPr>
          <p:cNvCxnSpPr>
            <a:cxnSpLocks/>
          </p:cNvCxnSpPr>
          <p:nvPr/>
        </p:nvCxnSpPr>
        <p:spPr>
          <a:xfrm flipV="1">
            <a:off x="10514629" y="5152834"/>
            <a:ext cx="200055" cy="839100"/>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D3408301-44A1-D442-BD8F-52843B963632}"/>
              </a:ext>
            </a:extLst>
          </p:cNvPr>
          <p:cNvSpPr/>
          <p:nvPr/>
        </p:nvSpPr>
        <p:spPr>
          <a:xfrm>
            <a:off x="6449554" y="4540993"/>
            <a:ext cx="2170787" cy="461665"/>
          </a:xfrm>
          <a:prstGeom prst="rect">
            <a:avLst/>
          </a:prstGeom>
          <a:solidFill>
            <a:schemeClr val="bg1">
              <a:alpha val="80000"/>
            </a:schemeClr>
          </a:solidFill>
        </p:spPr>
        <p:txBody>
          <a:bodyPr wrap="none">
            <a:spAutoFit/>
          </a:bodyPr>
          <a:lstStyle/>
          <a:p>
            <a:r>
              <a:rPr lang="en-US" sz="2400" spc="800" dirty="0">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Armenia</a:t>
            </a:r>
          </a:p>
        </p:txBody>
      </p:sp>
      <p:cxnSp>
        <p:nvCxnSpPr>
          <p:cNvPr id="17" name="Straight Connector 16">
            <a:extLst>
              <a:ext uri="{FF2B5EF4-FFF2-40B4-BE49-F238E27FC236}">
                <a16:creationId xmlns:a16="http://schemas.microsoft.com/office/drawing/2014/main" id="{6C461229-A699-BE4D-A9B8-050B9CD13E21}"/>
              </a:ext>
            </a:extLst>
          </p:cNvPr>
          <p:cNvCxnSpPr>
            <a:cxnSpLocks/>
          </p:cNvCxnSpPr>
          <p:nvPr/>
        </p:nvCxnSpPr>
        <p:spPr>
          <a:xfrm flipV="1">
            <a:off x="6816466" y="5152834"/>
            <a:ext cx="186929" cy="642476"/>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pic>
        <p:nvPicPr>
          <p:cNvPr id="18" name="Picture 17">
            <a:extLst>
              <a:ext uri="{FF2B5EF4-FFF2-40B4-BE49-F238E27FC236}">
                <a16:creationId xmlns:a16="http://schemas.microsoft.com/office/drawing/2014/main" id="{362DDD45-F8F5-CD49-B770-2934D15109B6}"/>
              </a:ext>
            </a:extLst>
          </p:cNvPr>
          <p:cNvPicPr>
            <a:picLocks noChangeAspect="1"/>
          </p:cNvPicPr>
          <p:nvPr/>
        </p:nvPicPr>
        <p:blipFill>
          <a:blip r:embed="rId4"/>
          <a:stretch>
            <a:fillRect/>
          </a:stretch>
        </p:blipFill>
        <p:spPr>
          <a:xfrm>
            <a:off x="5428988" y="2880852"/>
            <a:ext cx="1024976" cy="649040"/>
          </a:xfrm>
          <a:prstGeom prst="rect">
            <a:avLst/>
          </a:prstGeom>
        </p:spPr>
      </p:pic>
      <p:pic>
        <p:nvPicPr>
          <p:cNvPr id="19" name="Picture 18">
            <a:extLst>
              <a:ext uri="{FF2B5EF4-FFF2-40B4-BE49-F238E27FC236}">
                <a16:creationId xmlns:a16="http://schemas.microsoft.com/office/drawing/2014/main" id="{AF553C72-321A-7241-934B-39999A3F74F1}"/>
              </a:ext>
            </a:extLst>
          </p:cNvPr>
          <p:cNvPicPr>
            <a:picLocks noChangeAspect="1"/>
          </p:cNvPicPr>
          <p:nvPr/>
        </p:nvPicPr>
        <p:blipFill>
          <a:blip r:embed="rId5"/>
          <a:stretch>
            <a:fillRect/>
          </a:stretch>
        </p:blipFill>
        <p:spPr>
          <a:xfrm>
            <a:off x="6648099" y="2872600"/>
            <a:ext cx="1024976" cy="649040"/>
          </a:xfrm>
          <a:prstGeom prst="rect">
            <a:avLst/>
          </a:prstGeom>
        </p:spPr>
      </p:pic>
      <p:pic>
        <p:nvPicPr>
          <p:cNvPr id="20" name="Picture 19">
            <a:extLst>
              <a:ext uri="{FF2B5EF4-FFF2-40B4-BE49-F238E27FC236}">
                <a16:creationId xmlns:a16="http://schemas.microsoft.com/office/drawing/2014/main" id="{E7E37CAC-7BD7-4344-BCCE-A5406554DF1C}"/>
              </a:ext>
            </a:extLst>
          </p:cNvPr>
          <p:cNvPicPr>
            <a:picLocks noChangeAspect="1"/>
          </p:cNvPicPr>
          <p:nvPr/>
        </p:nvPicPr>
        <p:blipFill>
          <a:blip r:embed="rId6"/>
          <a:stretch>
            <a:fillRect/>
          </a:stretch>
        </p:blipFill>
        <p:spPr>
          <a:xfrm>
            <a:off x="7886015" y="2868715"/>
            <a:ext cx="940885" cy="649040"/>
          </a:xfrm>
          <a:prstGeom prst="rect">
            <a:avLst/>
          </a:prstGeom>
        </p:spPr>
      </p:pic>
      <p:pic>
        <p:nvPicPr>
          <p:cNvPr id="21" name="Picture 20">
            <a:extLst>
              <a:ext uri="{FF2B5EF4-FFF2-40B4-BE49-F238E27FC236}">
                <a16:creationId xmlns:a16="http://schemas.microsoft.com/office/drawing/2014/main" id="{6739D1B9-214A-644F-AC89-BB70C94D8DCA}"/>
              </a:ext>
            </a:extLst>
          </p:cNvPr>
          <p:cNvPicPr>
            <a:picLocks noChangeAspect="1"/>
          </p:cNvPicPr>
          <p:nvPr/>
        </p:nvPicPr>
        <p:blipFill>
          <a:blip r:embed="rId7"/>
          <a:stretch>
            <a:fillRect/>
          </a:stretch>
        </p:blipFill>
        <p:spPr>
          <a:xfrm>
            <a:off x="9039840" y="2880852"/>
            <a:ext cx="1024976" cy="649040"/>
          </a:xfrm>
          <a:prstGeom prst="rect">
            <a:avLst/>
          </a:prstGeom>
        </p:spPr>
      </p:pic>
      <p:pic>
        <p:nvPicPr>
          <p:cNvPr id="22" name="Picture 21">
            <a:extLst>
              <a:ext uri="{FF2B5EF4-FFF2-40B4-BE49-F238E27FC236}">
                <a16:creationId xmlns:a16="http://schemas.microsoft.com/office/drawing/2014/main" id="{05283C77-8953-C946-82E4-226449B0194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0264873" y="2875544"/>
            <a:ext cx="1024977" cy="665837"/>
          </a:xfrm>
          <a:prstGeom prst="rect">
            <a:avLst/>
          </a:prstGeom>
        </p:spPr>
      </p:pic>
      <p:pic>
        <p:nvPicPr>
          <p:cNvPr id="23" name="Picture 22">
            <a:extLst>
              <a:ext uri="{FF2B5EF4-FFF2-40B4-BE49-F238E27FC236}">
                <a16:creationId xmlns:a16="http://schemas.microsoft.com/office/drawing/2014/main" id="{3B1CE987-DDD6-0046-AB87-D70182B0DCA9}"/>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5380799" y="1739597"/>
            <a:ext cx="3487351" cy="901288"/>
          </a:xfrm>
          <a:prstGeom prst="rect">
            <a:avLst/>
          </a:prstGeom>
        </p:spPr>
      </p:pic>
      <p:sp>
        <p:nvSpPr>
          <p:cNvPr id="24" name="Rectangle 23">
            <a:extLst>
              <a:ext uri="{FF2B5EF4-FFF2-40B4-BE49-F238E27FC236}">
                <a16:creationId xmlns:a16="http://schemas.microsoft.com/office/drawing/2014/main" id="{3701DDD9-8296-E546-9C5A-D35A7A318CF4}"/>
              </a:ext>
            </a:extLst>
          </p:cNvPr>
          <p:cNvSpPr/>
          <p:nvPr/>
        </p:nvSpPr>
        <p:spPr>
          <a:xfrm>
            <a:off x="8932720" y="2234303"/>
            <a:ext cx="2649681" cy="502766"/>
          </a:xfrm>
          <a:prstGeom prst="rect">
            <a:avLst/>
          </a:prstGeom>
        </p:spPr>
        <p:txBody>
          <a:bodyPr wrap="square">
            <a:spAutoFit/>
          </a:bodyPr>
          <a:lstStyle/>
          <a:p>
            <a:r>
              <a:rPr lang="en-US" sz="2667" spc="400" dirty="0">
                <a:latin typeface="Century Gothic" panose="020B0502020202020204" pitchFamily="34" charset="0"/>
              </a:rPr>
              <a:t>2018 - 2022</a:t>
            </a:r>
          </a:p>
        </p:txBody>
      </p:sp>
      <p:pic>
        <p:nvPicPr>
          <p:cNvPr id="3" name="Picture 2" descr="HKDir logo">
            <a:extLst>
              <a:ext uri="{FF2B5EF4-FFF2-40B4-BE49-F238E27FC236}">
                <a16:creationId xmlns:a16="http://schemas.microsoft.com/office/drawing/2014/main" id="{FB0C798B-AC7F-80F9-54BE-71772696E6E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304" y="117538"/>
            <a:ext cx="2755652" cy="6889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3FEB-CEC8-8D45-AE13-085F1B0FE907}"/>
              </a:ext>
            </a:extLst>
          </p:cNvPr>
          <p:cNvSpPr>
            <a:spLocks noGrp="1"/>
          </p:cNvSpPr>
          <p:nvPr>
            <p:ph type="title"/>
          </p:nvPr>
        </p:nvSpPr>
        <p:spPr>
          <a:xfrm>
            <a:off x="450106" y="628733"/>
            <a:ext cx="5363673" cy="643787"/>
          </a:xfrm>
        </p:spPr>
        <p:txBody>
          <a:bodyPr>
            <a:normAutofit fontScale="90000"/>
          </a:bodyPr>
          <a:lstStyle/>
          <a:p>
            <a:pPr algn="ctr"/>
            <a:r>
              <a:rPr lang="nb-NO" sz="3733" dirty="0">
                <a:solidFill>
                  <a:srgbClr val="86C14F"/>
                </a:solidFill>
              </a:rPr>
              <a:t>Prosjekt partnere</a:t>
            </a:r>
          </a:p>
        </p:txBody>
      </p:sp>
      <p:sp>
        <p:nvSpPr>
          <p:cNvPr id="8" name="Content Placeholder 7">
            <a:extLst>
              <a:ext uri="{FF2B5EF4-FFF2-40B4-BE49-F238E27FC236}">
                <a16:creationId xmlns:a16="http://schemas.microsoft.com/office/drawing/2014/main" id="{ACB0CB41-170F-614A-8487-5212130880FB}"/>
              </a:ext>
            </a:extLst>
          </p:cNvPr>
          <p:cNvSpPr>
            <a:spLocks noGrp="1"/>
          </p:cNvSpPr>
          <p:nvPr>
            <p:ph idx="1"/>
          </p:nvPr>
        </p:nvSpPr>
        <p:spPr>
          <a:xfrm>
            <a:off x="428977" y="1651100"/>
            <a:ext cx="5363673" cy="3531864"/>
          </a:xfrm>
          <a:prstGeom prst="rect">
            <a:avLst/>
          </a:prstGeom>
        </p:spPr>
        <p:txBody>
          <a:bodyPr wrap="square">
            <a:spAutoFit/>
          </a:bodyPr>
          <a:lstStyle/>
          <a:p>
            <a:pPr algn="ctr">
              <a:spcAft>
                <a:spcPts val="1600"/>
              </a:spcAft>
            </a:pPr>
            <a:r>
              <a:rPr lang="en-US" sz="2133" dirty="0">
                <a:solidFill>
                  <a:schemeClr val="bg1">
                    <a:lumMod val="95000"/>
                  </a:schemeClr>
                </a:solidFill>
              </a:rPr>
              <a:t>University of Oslo (ForBio &amp; GBIF Norway)</a:t>
            </a:r>
          </a:p>
          <a:p>
            <a:pPr algn="ctr">
              <a:spcAft>
                <a:spcPts val="1600"/>
              </a:spcAft>
            </a:pPr>
            <a:r>
              <a:rPr lang="en-US" sz="2133" dirty="0">
                <a:solidFill>
                  <a:schemeClr val="bg1">
                    <a:lumMod val="95000"/>
                  </a:schemeClr>
                </a:solidFill>
              </a:rPr>
              <a:t>Armenian National Agrarian University</a:t>
            </a:r>
          </a:p>
          <a:p>
            <a:pPr algn="ctr">
              <a:spcAft>
                <a:spcPts val="1600"/>
              </a:spcAft>
            </a:pPr>
            <a:r>
              <a:rPr lang="en-US" sz="2133" dirty="0">
                <a:solidFill>
                  <a:schemeClr val="bg1">
                    <a:lumMod val="95000"/>
                  </a:schemeClr>
                </a:solidFill>
              </a:rPr>
              <a:t>National Academy of Sciences of Belarus</a:t>
            </a:r>
          </a:p>
          <a:p>
            <a:pPr algn="ctr">
              <a:spcAft>
                <a:spcPts val="1600"/>
              </a:spcAft>
            </a:pPr>
            <a:r>
              <a:rPr lang="en-US" sz="2133" dirty="0">
                <a:solidFill>
                  <a:schemeClr val="bg1">
                    <a:lumMod val="95000"/>
                  </a:schemeClr>
                </a:solidFill>
              </a:rPr>
              <a:t>Academy of Science &amp; Zan </a:t>
            </a:r>
            <a:r>
              <a:rPr lang="en-US" sz="2133" dirty="0" err="1">
                <a:solidFill>
                  <a:schemeClr val="bg1">
                    <a:lumMod val="95000"/>
                  </a:schemeClr>
                </a:solidFill>
              </a:rPr>
              <a:t>va</a:t>
            </a:r>
            <a:r>
              <a:rPr lang="en-US" sz="2133" dirty="0">
                <a:solidFill>
                  <a:schemeClr val="bg1">
                    <a:lumMod val="95000"/>
                  </a:schemeClr>
                </a:solidFill>
              </a:rPr>
              <a:t> Zamin, Tajikistan</a:t>
            </a:r>
          </a:p>
          <a:p>
            <a:pPr algn="ctr">
              <a:spcAft>
                <a:spcPts val="1600"/>
              </a:spcAft>
            </a:pPr>
            <a:r>
              <a:rPr lang="en-US" sz="2133" dirty="0">
                <a:solidFill>
                  <a:srgbClr val="FFFF00"/>
                </a:solidFill>
              </a:rPr>
              <a:t>V.N. Karazin Kharkiv National University, Ukraine</a:t>
            </a:r>
          </a:p>
          <a:p>
            <a:pPr algn="ctr">
              <a:spcAft>
                <a:spcPts val="1600"/>
              </a:spcAft>
            </a:pPr>
            <a:r>
              <a:rPr lang="en-US" sz="2133" dirty="0">
                <a:solidFill>
                  <a:schemeClr val="bg1">
                    <a:lumMod val="95000"/>
                  </a:schemeClr>
                </a:solidFill>
              </a:rPr>
              <a:t>GBIF Secretariat, Copenhagen</a:t>
            </a:r>
          </a:p>
        </p:txBody>
      </p:sp>
      <p:sp>
        <p:nvSpPr>
          <p:cNvPr id="9" name="Rectangle 8">
            <a:extLst>
              <a:ext uri="{FF2B5EF4-FFF2-40B4-BE49-F238E27FC236}">
                <a16:creationId xmlns:a16="http://schemas.microsoft.com/office/drawing/2014/main" id="{FC2EE90C-8F82-8343-91CF-6BCD58C88815}"/>
              </a:ext>
            </a:extLst>
          </p:cNvPr>
          <p:cNvSpPr/>
          <p:nvPr/>
        </p:nvSpPr>
        <p:spPr>
          <a:xfrm>
            <a:off x="6096000" y="0"/>
            <a:ext cx="6096000" cy="6876179"/>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tx1"/>
              </a:solidFill>
            </a:endParaRPr>
          </a:p>
        </p:txBody>
      </p:sp>
      <p:pic>
        <p:nvPicPr>
          <p:cNvPr id="10" name="Picture 9" descr="GBIF_NO_2_transp.png">
            <a:extLst>
              <a:ext uri="{FF2B5EF4-FFF2-40B4-BE49-F238E27FC236}">
                <a16:creationId xmlns:a16="http://schemas.microsoft.com/office/drawing/2014/main" id="{957EBE65-3A08-8048-BF65-59EF21C57D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3745" y="1350408"/>
            <a:ext cx="2417052" cy="771880"/>
          </a:xfrm>
          <a:prstGeom prst="rect">
            <a:avLst/>
          </a:prstGeom>
        </p:spPr>
      </p:pic>
      <p:pic>
        <p:nvPicPr>
          <p:cNvPr id="11" name="Picture 10" descr="UiO transp.png">
            <a:extLst>
              <a:ext uri="{FF2B5EF4-FFF2-40B4-BE49-F238E27FC236}">
                <a16:creationId xmlns:a16="http://schemas.microsoft.com/office/drawing/2014/main" id="{91ADBBE2-29B6-B940-9D42-4076EFD283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03806" y="328660"/>
            <a:ext cx="1661945" cy="1661945"/>
          </a:xfrm>
          <a:prstGeom prst="rect">
            <a:avLst/>
          </a:prstGeom>
        </p:spPr>
      </p:pic>
      <p:pic>
        <p:nvPicPr>
          <p:cNvPr id="12" name="Picture 11">
            <a:extLst>
              <a:ext uri="{FF2B5EF4-FFF2-40B4-BE49-F238E27FC236}">
                <a16:creationId xmlns:a16="http://schemas.microsoft.com/office/drawing/2014/main" id="{20FC15E5-DFA6-E44E-9194-31DEBEFFB7EB}"/>
              </a:ext>
            </a:extLst>
          </p:cNvPr>
          <p:cNvPicPr>
            <a:picLocks noChangeAspect="1"/>
          </p:cNvPicPr>
          <p:nvPr/>
        </p:nvPicPr>
        <p:blipFill>
          <a:blip r:embed="rId5"/>
          <a:stretch>
            <a:fillRect/>
          </a:stretch>
        </p:blipFill>
        <p:spPr>
          <a:xfrm>
            <a:off x="8705395" y="182779"/>
            <a:ext cx="2908751" cy="1077315"/>
          </a:xfrm>
          <a:prstGeom prst="rect">
            <a:avLst/>
          </a:prstGeom>
        </p:spPr>
      </p:pic>
      <p:pic>
        <p:nvPicPr>
          <p:cNvPr id="13" name="Picture 12">
            <a:extLst>
              <a:ext uri="{FF2B5EF4-FFF2-40B4-BE49-F238E27FC236}">
                <a16:creationId xmlns:a16="http://schemas.microsoft.com/office/drawing/2014/main" id="{A4B2668D-2EF2-3F40-A700-B3455D4575AD}"/>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09340" y="2335596"/>
            <a:ext cx="4437341" cy="541733"/>
          </a:xfrm>
          <a:prstGeom prst="rect">
            <a:avLst/>
          </a:prstGeom>
        </p:spPr>
      </p:pic>
      <p:pic>
        <p:nvPicPr>
          <p:cNvPr id="14" name="Picture 13">
            <a:extLst>
              <a:ext uri="{FF2B5EF4-FFF2-40B4-BE49-F238E27FC236}">
                <a16:creationId xmlns:a16="http://schemas.microsoft.com/office/drawing/2014/main" id="{8A3F6A80-C15B-884A-A0FD-46C0C8B050E8}"/>
              </a:ext>
            </a:extLst>
          </p:cNvPr>
          <p:cNvPicPr>
            <a:picLocks noChangeAspect="1"/>
          </p:cNvPicPr>
          <p:nvPr/>
        </p:nvPicPr>
        <p:blipFill>
          <a:blip r:embed="rId7"/>
          <a:stretch>
            <a:fillRect/>
          </a:stretch>
        </p:blipFill>
        <p:spPr>
          <a:xfrm>
            <a:off x="6803805" y="4777800"/>
            <a:ext cx="1657043" cy="1624552"/>
          </a:xfrm>
          <a:prstGeom prst="rect">
            <a:avLst/>
          </a:prstGeom>
        </p:spPr>
      </p:pic>
      <p:pic>
        <p:nvPicPr>
          <p:cNvPr id="15" name="Picture 14">
            <a:extLst>
              <a:ext uri="{FF2B5EF4-FFF2-40B4-BE49-F238E27FC236}">
                <a16:creationId xmlns:a16="http://schemas.microsoft.com/office/drawing/2014/main" id="{1EFAE8F0-55ED-7E46-82C4-A3772348F498}"/>
              </a:ext>
            </a:extLst>
          </p:cNvPr>
          <p:cNvPicPr>
            <a:picLocks noChangeAspect="1"/>
          </p:cNvPicPr>
          <p:nvPr/>
        </p:nvPicPr>
        <p:blipFill>
          <a:blip r:embed="rId8"/>
          <a:stretch>
            <a:fillRect/>
          </a:stretch>
        </p:blipFill>
        <p:spPr>
          <a:xfrm>
            <a:off x="9853007" y="4974091"/>
            <a:ext cx="1428261" cy="1428261"/>
          </a:xfrm>
          <a:prstGeom prst="rect">
            <a:avLst/>
          </a:prstGeom>
        </p:spPr>
      </p:pic>
      <p:pic>
        <p:nvPicPr>
          <p:cNvPr id="16" name="Picture 15">
            <a:extLst>
              <a:ext uri="{FF2B5EF4-FFF2-40B4-BE49-F238E27FC236}">
                <a16:creationId xmlns:a16="http://schemas.microsoft.com/office/drawing/2014/main" id="{235B8A20-81AD-9741-BF1A-D8C21D8FFBFE}"/>
              </a:ext>
            </a:extLst>
          </p:cNvPr>
          <p:cNvPicPr>
            <a:picLocks noChangeAspect="1"/>
          </p:cNvPicPr>
          <p:nvPr/>
        </p:nvPicPr>
        <p:blipFill>
          <a:blip r:embed="rId9"/>
          <a:stretch>
            <a:fillRect/>
          </a:stretch>
        </p:blipFill>
        <p:spPr>
          <a:xfrm>
            <a:off x="9711520" y="3045321"/>
            <a:ext cx="1711235" cy="1694123"/>
          </a:xfrm>
          <a:prstGeom prst="rect">
            <a:avLst/>
          </a:prstGeom>
        </p:spPr>
      </p:pic>
      <p:pic>
        <p:nvPicPr>
          <p:cNvPr id="17" name="Picture 16">
            <a:extLst>
              <a:ext uri="{FF2B5EF4-FFF2-40B4-BE49-F238E27FC236}">
                <a16:creationId xmlns:a16="http://schemas.microsoft.com/office/drawing/2014/main" id="{6BD8CF6A-612F-6C41-A415-7F7A5BBCD68F}"/>
              </a:ext>
            </a:extLst>
          </p:cNvPr>
          <p:cNvPicPr>
            <a:picLocks noChangeAspect="1"/>
          </p:cNvPicPr>
          <p:nvPr/>
        </p:nvPicPr>
        <p:blipFill>
          <a:blip r:embed="rId10"/>
          <a:stretch>
            <a:fillRect/>
          </a:stretch>
        </p:blipFill>
        <p:spPr>
          <a:xfrm>
            <a:off x="7846596" y="5275852"/>
            <a:ext cx="1428261" cy="1428261"/>
          </a:xfrm>
          <a:prstGeom prst="rect">
            <a:avLst/>
          </a:prstGeom>
        </p:spPr>
      </p:pic>
      <p:pic>
        <p:nvPicPr>
          <p:cNvPr id="18" name="Picture 17">
            <a:extLst>
              <a:ext uri="{FF2B5EF4-FFF2-40B4-BE49-F238E27FC236}">
                <a16:creationId xmlns:a16="http://schemas.microsoft.com/office/drawing/2014/main" id="{746C9445-B02B-6940-93C2-EF878B59EB38}"/>
              </a:ext>
            </a:extLst>
          </p:cNvPr>
          <p:cNvPicPr>
            <a:picLocks noChangeAspect="1"/>
          </p:cNvPicPr>
          <p:nvPr/>
        </p:nvPicPr>
        <p:blipFill>
          <a:blip r:embed="rId11"/>
          <a:stretch>
            <a:fillRect/>
          </a:stretch>
        </p:blipFill>
        <p:spPr>
          <a:xfrm>
            <a:off x="6862931" y="3106492"/>
            <a:ext cx="2104940" cy="1475337"/>
          </a:xfrm>
          <a:prstGeom prst="rect">
            <a:avLst/>
          </a:prstGeom>
        </p:spPr>
      </p:pic>
      <p:pic>
        <p:nvPicPr>
          <p:cNvPr id="4" name="Picture 3" descr="HKDir logo">
            <a:extLst>
              <a:ext uri="{FF2B5EF4-FFF2-40B4-BE49-F238E27FC236}">
                <a16:creationId xmlns:a16="http://schemas.microsoft.com/office/drawing/2014/main" id="{E9CBBD3C-998F-4091-77B7-F319A708AEF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8902" y="5448654"/>
            <a:ext cx="4043156" cy="101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20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636FDF4-4B2D-4B45-BB15-A9137632F81D}"/>
              </a:ext>
            </a:extLst>
          </p:cNvPr>
          <p:cNvSpPr>
            <a:spLocks noGrp="1"/>
          </p:cNvSpPr>
          <p:nvPr>
            <p:ph type="body" sz="quarter" idx="14"/>
          </p:nvPr>
        </p:nvSpPr>
        <p:spPr>
          <a:xfrm>
            <a:off x="0" y="1206500"/>
            <a:ext cx="4007556" cy="4956167"/>
          </a:xfrm>
        </p:spPr>
        <p:txBody>
          <a:bodyPr>
            <a:normAutofit/>
          </a:bodyPr>
          <a:lstStyle/>
          <a:p>
            <a:pPr>
              <a:lnSpc>
                <a:spcPct val="120000"/>
              </a:lnSpc>
              <a:spcAft>
                <a:spcPts val="1200"/>
              </a:spcAft>
            </a:pPr>
            <a:r>
              <a:rPr lang="en-US" sz="1800" b="1" dirty="0">
                <a:solidFill>
                  <a:srgbClr val="FFFF00"/>
                </a:solidFill>
              </a:rPr>
              <a:t>Intergovernmental</a:t>
            </a:r>
            <a:r>
              <a:rPr lang="en-US" sz="1800" dirty="0"/>
              <a:t> network and research infrastructure</a:t>
            </a:r>
            <a:endParaRPr lang="en-US" sz="800" dirty="0"/>
          </a:p>
          <a:p>
            <a:pPr>
              <a:lnSpc>
                <a:spcPct val="120000"/>
              </a:lnSpc>
              <a:spcAft>
                <a:spcPts val="1200"/>
              </a:spcAft>
            </a:pPr>
            <a:r>
              <a:rPr lang="en-US" sz="1800" dirty="0"/>
              <a:t>Provides anyone, anywhere,  </a:t>
            </a:r>
            <a:r>
              <a:rPr lang="en-US" sz="1800" b="1" dirty="0">
                <a:solidFill>
                  <a:srgbClr val="FFFF00"/>
                </a:solidFill>
              </a:rPr>
              <a:t>free and open access to data </a:t>
            </a:r>
            <a:r>
              <a:rPr lang="en-US" sz="1800" dirty="0"/>
              <a:t>about all types of life on Earth</a:t>
            </a:r>
            <a:endParaRPr lang="en-US" sz="800" dirty="0"/>
          </a:p>
          <a:p>
            <a:pPr>
              <a:lnSpc>
                <a:spcPct val="120000"/>
              </a:lnSpc>
              <a:spcAft>
                <a:spcPts val="1200"/>
              </a:spcAft>
            </a:pPr>
            <a:r>
              <a:rPr lang="en-US" sz="1800" b="1" dirty="0">
                <a:solidFill>
                  <a:srgbClr val="FFFF00"/>
                </a:solidFill>
              </a:rPr>
              <a:t>Distributed</a:t>
            </a:r>
            <a:r>
              <a:rPr lang="en-US" sz="1800" dirty="0"/>
              <a:t> research data infrastructure based on </a:t>
            </a:r>
            <a:r>
              <a:rPr lang="en-US" sz="1800" b="1" dirty="0">
                <a:solidFill>
                  <a:srgbClr val="FFFF00"/>
                </a:solidFill>
              </a:rPr>
              <a:t>national participant NODES</a:t>
            </a:r>
          </a:p>
          <a:p>
            <a:pPr>
              <a:lnSpc>
                <a:spcPct val="120000"/>
              </a:lnSpc>
              <a:spcAft>
                <a:spcPts val="1200"/>
              </a:spcAft>
            </a:pPr>
            <a:r>
              <a:rPr lang="en-US" sz="1800" dirty="0"/>
              <a:t>Secretariat in Copenhagen, Denmark</a:t>
            </a:r>
          </a:p>
        </p:txBody>
      </p:sp>
      <p:sp>
        <p:nvSpPr>
          <p:cNvPr id="8" name="Title 7">
            <a:extLst>
              <a:ext uri="{FF2B5EF4-FFF2-40B4-BE49-F238E27FC236}">
                <a16:creationId xmlns:a16="http://schemas.microsoft.com/office/drawing/2014/main" id="{8F6E5225-23F1-9C48-9DF5-C1D902C4E103}"/>
              </a:ext>
            </a:extLst>
          </p:cNvPr>
          <p:cNvSpPr>
            <a:spLocks noGrp="1"/>
          </p:cNvSpPr>
          <p:nvPr>
            <p:ph type="title"/>
          </p:nvPr>
        </p:nvSpPr>
        <p:spPr>
          <a:xfrm>
            <a:off x="236365" y="271463"/>
            <a:ext cx="11701463" cy="744537"/>
          </a:xfrm>
        </p:spPr>
        <p:txBody>
          <a:bodyPr>
            <a:normAutofit/>
          </a:bodyPr>
          <a:lstStyle/>
          <a:p>
            <a:r>
              <a:rPr lang="en-US" sz="3600" dirty="0" err="1">
                <a:solidFill>
                  <a:schemeClr val="bg1"/>
                </a:solidFill>
              </a:rPr>
              <a:t>Hva</a:t>
            </a:r>
            <a:r>
              <a:rPr lang="en-US" sz="3600" dirty="0">
                <a:solidFill>
                  <a:schemeClr val="bg1"/>
                </a:solidFill>
              </a:rPr>
              <a:t> er GBIF?</a:t>
            </a:r>
          </a:p>
        </p:txBody>
      </p:sp>
      <p:sp>
        <p:nvSpPr>
          <p:cNvPr id="11" name="TextBox 10">
            <a:extLst>
              <a:ext uri="{FF2B5EF4-FFF2-40B4-BE49-F238E27FC236}">
                <a16:creationId xmlns:a16="http://schemas.microsoft.com/office/drawing/2014/main" id="{F5EE1B32-57A4-5942-9104-B797E627EE08}"/>
              </a:ext>
            </a:extLst>
          </p:cNvPr>
          <p:cNvSpPr txBox="1"/>
          <p:nvPr/>
        </p:nvSpPr>
        <p:spPr>
          <a:xfrm>
            <a:off x="6800767" y="6301515"/>
            <a:ext cx="2241567" cy="391628"/>
          </a:xfrm>
          <a:prstGeom prst="rect">
            <a:avLst/>
          </a:prstGeom>
          <a:noFill/>
        </p:spPr>
        <p:txBody>
          <a:bodyPr wrap="square" lIns="72000" tIns="72000" rIns="72000" bIns="72000" rtlCol="0">
            <a:spAutoFit/>
          </a:bodyPr>
          <a:lstStyle/>
          <a:p>
            <a:pPr>
              <a:buClr>
                <a:schemeClr val="accent1"/>
              </a:buClr>
            </a:pPr>
            <a:r>
              <a:rPr lang="en-US" sz="1600" dirty="0">
                <a:solidFill>
                  <a:schemeClr val="bg1"/>
                </a:solidFill>
                <a:hlinkClick r:id="rId3">
                  <a:extLst>
                    <a:ext uri="{A12FA001-AC4F-418D-AE19-62706E023703}">
                      <ahyp:hlinkClr xmlns:ahyp="http://schemas.microsoft.com/office/drawing/2018/hyperlinkcolor" val="tx"/>
                    </a:ext>
                  </a:extLst>
                </a:hlinkClick>
              </a:rPr>
              <a:t>https://www.gbif.org</a:t>
            </a:r>
            <a:endParaRPr lang="en-US" sz="1600" dirty="0">
              <a:solidFill>
                <a:schemeClr val="bg1"/>
              </a:solidFill>
            </a:endParaRPr>
          </a:p>
        </p:txBody>
      </p:sp>
      <p:pic>
        <p:nvPicPr>
          <p:cNvPr id="12" name="Picture Placeholder 11" descr="A map of the world&#10;&#10;Description automatically generated with medium confidence">
            <a:extLst>
              <a:ext uri="{FF2B5EF4-FFF2-40B4-BE49-F238E27FC236}">
                <a16:creationId xmlns:a16="http://schemas.microsoft.com/office/drawing/2014/main" id="{3C52E16B-4761-0FBE-6D8B-2C477871382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7235" r="7235"/>
          <a:stretch>
            <a:fillRect/>
          </a:stretch>
        </p:blipFill>
        <p:spPr>
          <a:prstGeom prst="rect">
            <a:avLst/>
          </a:prstGeom>
        </p:spPr>
      </p:pic>
    </p:spTree>
    <p:extLst>
      <p:ext uri="{BB962C8B-B14F-4D97-AF65-F5344CB8AC3E}">
        <p14:creationId xmlns:p14="http://schemas.microsoft.com/office/powerpoint/2010/main" val="1980736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3FEB-CEC8-8D45-AE13-085F1B0FE907}"/>
              </a:ext>
            </a:extLst>
          </p:cNvPr>
          <p:cNvSpPr>
            <a:spLocks noGrp="1"/>
          </p:cNvSpPr>
          <p:nvPr>
            <p:ph type="title"/>
          </p:nvPr>
        </p:nvSpPr>
        <p:spPr>
          <a:xfrm>
            <a:off x="817290" y="436820"/>
            <a:ext cx="4737980" cy="643787"/>
          </a:xfrm>
        </p:spPr>
        <p:txBody>
          <a:bodyPr>
            <a:normAutofit fontScale="90000"/>
          </a:bodyPr>
          <a:lstStyle/>
          <a:p>
            <a:pPr algn="ctr"/>
            <a:r>
              <a:rPr lang="en-US" sz="3733" dirty="0"/>
              <a:t>Activities</a:t>
            </a:r>
          </a:p>
        </p:txBody>
      </p:sp>
      <p:pic>
        <p:nvPicPr>
          <p:cNvPr id="9" name="Picture 8">
            <a:extLst>
              <a:ext uri="{FF2B5EF4-FFF2-40B4-BE49-F238E27FC236}">
                <a16:creationId xmlns:a16="http://schemas.microsoft.com/office/drawing/2014/main" id="{0354C599-3AFA-944E-8A30-B548F6F6DDA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0"/>
            <a:ext cx="6095991" cy="6858000"/>
          </a:xfrm>
          <a:prstGeom prst="rect">
            <a:avLst/>
          </a:prstGeom>
          <a:ln>
            <a:solidFill>
              <a:schemeClr val="bg1">
                <a:lumMod val="50000"/>
              </a:schemeClr>
            </a:solidFill>
          </a:ln>
        </p:spPr>
      </p:pic>
      <p:pic>
        <p:nvPicPr>
          <p:cNvPr id="13" name="Picture 12">
            <a:extLst>
              <a:ext uri="{FF2B5EF4-FFF2-40B4-BE49-F238E27FC236}">
                <a16:creationId xmlns:a16="http://schemas.microsoft.com/office/drawing/2014/main" id="{968698A4-0DCE-1D47-97EB-9588787D508C}"/>
              </a:ext>
            </a:extLst>
          </p:cNvPr>
          <p:cNvPicPr>
            <a:picLocks noChangeAspect="1"/>
          </p:cNvPicPr>
          <p:nvPr/>
        </p:nvPicPr>
        <p:blipFill>
          <a:blip r:embed="rId4"/>
          <a:stretch>
            <a:fillRect/>
          </a:stretch>
        </p:blipFill>
        <p:spPr>
          <a:xfrm>
            <a:off x="6095991" y="3648815"/>
            <a:ext cx="6096004" cy="3194555"/>
          </a:xfrm>
          <a:prstGeom prst="rect">
            <a:avLst/>
          </a:prstGeom>
        </p:spPr>
      </p:pic>
      <p:pic>
        <p:nvPicPr>
          <p:cNvPr id="15" name="Picture 14">
            <a:extLst>
              <a:ext uri="{FF2B5EF4-FFF2-40B4-BE49-F238E27FC236}">
                <a16:creationId xmlns:a16="http://schemas.microsoft.com/office/drawing/2014/main" id="{522DAD75-EF25-B34F-BD4B-56E33AF484B9}"/>
              </a:ext>
            </a:extLst>
          </p:cNvPr>
          <p:cNvPicPr>
            <a:picLocks noChangeAspect="1"/>
          </p:cNvPicPr>
          <p:nvPr/>
        </p:nvPicPr>
        <p:blipFill>
          <a:blip r:embed="rId5"/>
          <a:stretch>
            <a:fillRect/>
          </a:stretch>
        </p:blipFill>
        <p:spPr>
          <a:xfrm>
            <a:off x="6095991" y="14631"/>
            <a:ext cx="6096005" cy="3282335"/>
          </a:xfrm>
          <a:prstGeom prst="rect">
            <a:avLst/>
          </a:prstGeom>
        </p:spPr>
      </p:pic>
      <p:sp>
        <p:nvSpPr>
          <p:cNvPr id="11" name="Rectangle 10">
            <a:extLst>
              <a:ext uri="{FF2B5EF4-FFF2-40B4-BE49-F238E27FC236}">
                <a16:creationId xmlns:a16="http://schemas.microsoft.com/office/drawing/2014/main" id="{DA1DEA80-3292-8A46-9F95-C398D10D7C77}"/>
              </a:ext>
            </a:extLst>
          </p:cNvPr>
          <p:cNvSpPr/>
          <p:nvPr/>
        </p:nvSpPr>
        <p:spPr>
          <a:xfrm>
            <a:off x="6095994" y="3239713"/>
            <a:ext cx="6096005" cy="379656"/>
          </a:xfrm>
          <a:prstGeom prst="rect">
            <a:avLst/>
          </a:prstGeom>
          <a:solidFill>
            <a:schemeClr val="bg2">
              <a:lumMod val="25000"/>
            </a:schemeClr>
          </a:solidFill>
        </p:spPr>
        <p:txBody>
          <a:bodyPr wrap="square">
            <a:spAutoFit/>
          </a:bodyPr>
          <a:lstStyle/>
          <a:p>
            <a:pPr algn="ctr"/>
            <a:r>
              <a:rPr lang="en-US" sz="1867" dirty="0">
                <a:solidFill>
                  <a:schemeClr val="bg1">
                    <a:lumMod val="95000"/>
                  </a:schemeClr>
                </a:solidFill>
              </a:rPr>
              <a:t>Train-the-mentors| February 2019 | Minsk, Belarus</a:t>
            </a:r>
          </a:p>
        </p:txBody>
      </p:sp>
      <p:sp>
        <p:nvSpPr>
          <p:cNvPr id="8" name="Rectangle 7">
            <a:extLst>
              <a:ext uri="{FF2B5EF4-FFF2-40B4-BE49-F238E27FC236}">
                <a16:creationId xmlns:a16="http://schemas.microsoft.com/office/drawing/2014/main" id="{78329F7E-B181-6846-957A-6F0F718D81CF}"/>
              </a:ext>
            </a:extLst>
          </p:cNvPr>
          <p:cNvSpPr/>
          <p:nvPr/>
        </p:nvSpPr>
        <p:spPr>
          <a:xfrm>
            <a:off x="523872" y="413630"/>
            <a:ext cx="3466267" cy="954300"/>
          </a:xfrm>
          <a:prstGeom prst="rect">
            <a:avLst/>
          </a:prstGeom>
          <a:solidFill>
            <a:schemeClr val="bg2">
              <a:lumMod val="25000"/>
              <a:alpha val="50000"/>
            </a:schemeClr>
          </a:solidFill>
        </p:spPr>
        <p:txBody>
          <a:bodyPr wrap="square">
            <a:spAutoFit/>
          </a:bodyPr>
          <a:lstStyle/>
          <a:p>
            <a:r>
              <a:rPr lang="en-US" sz="1867" i="1" dirty="0">
                <a:solidFill>
                  <a:schemeClr val="bg1">
                    <a:lumMod val="95000"/>
                  </a:schemeClr>
                </a:solidFill>
              </a:rPr>
              <a:t>Train-the-mentors course</a:t>
            </a:r>
          </a:p>
          <a:p>
            <a:r>
              <a:rPr lang="en-US" sz="1867" i="1" dirty="0">
                <a:solidFill>
                  <a:schemeClr val="bg1">
                    <a:lumMod val="95000"/>
                  </a:schemeClr>
                </a:solidFill>
              </a:rPr>
              <a:t>Staff from the project partners</a:t>
            </a:r>
          </a:p>
          <a:p>
            <a:r>
              <a:rPr lang="en-US" sz="1867" i="1" dirty="0">
                <a:solidFill>
                  <a:schemeClr val="bg1">
                    <a:lumMod val="95000"/>
                  </a:schemeClr>
                </a:solidFill>
              </a:rPr>
              <a:t>Including from Ukraine</a:t>
            </a:r>
          </a:p>
        </p:txBody>
      </p:sp>
    </p:spTree>
    <p:extLst>
      <p:ext uri="{BB962C8B-B14F-4D97-AF65-F5344CB8AC3E}">
        <p14:creationId xmlns:p14="http://schemas.microsoft.com/office/powerpoint/2010/main" val="2995821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5A2509-12AA-B29F-A2A3-E55DB18258F5}"/>
              </a:ext>
            </a:extLst>
          </p:cNvPr>
          <p:cNvPicPr>
            <a:picLocks noChangeAspect="1"/>
          </p:cNvPicPr>
          <p:nvPr/>
        </p:nvPicPr>
        <p:blipFill>
          <a:blip r:embed="rId3"/>
          <a:stretch>
            <a:fillRect/>
          </a:stretch>
        </p:blipFill>
        <p:spPr>
          <a:xfrm>
            <a:off x="0" y="755373"/>
            <a:ext cx="10363200" cy="5999747"/>
          </a:xfrm>
          <a:prstGeom prst="rect">
            <a:avLst/>
          </a:prstGeom>
        </p:spPr>
      </p:pic>
      <p:sp>
        <p:nvSpPr>
          <p:cNvPr id="2" name="Title 1">
            <a:extLst>
              <a:ext uri="{FF2B5EF4-FFF2-40B4-BE49-F238E27FC236}">
                <a16:creationId xmlns:a16="http://schemas.microsoft.com/office/drawing/2014/main" id="{B6D03FEB-CEC8-8D45-AE13-085F1B0FE907}"/>
              </a:ext>
            </a:extLst>
          </p:cNvPr>
          <p:cNvSpPr>
            <a:spLocks noGrp="1"/>
          </p:cNvSpPr>
          <p:nvPr>
            <p:ph type="title"/>
          </p:nvPr>
        </p:nvSpPr>
        <p:spPr>
          <a:xfrm>
            <a:off x="193686" y="102880"/>
            <a:ext cx="11739453" cy="710981"/>
          </a:xfrm>
        </p:spPr>
        <p:txBody>
          <a:bodyPr>
            <a:normAutofit/>
          </a:bodyPr>
          <a:lstStyle/>
          <a:p>
            <a:pPr algn="ctr"/>
            <a:r>
              <a:rPr lang="en-US" sz="3733" dirty="0">
                <a:solidFill>
                  <a:srgbClr val="86C14F"/>
                </a:solidFill>
              </a:rPr>
              <a:t>Online Course August 2022 Ukraine</a:t>
            </a:r>
          </a:p>
        </p:txBody>
      </p:sp>
      <p:pic>
        <p:nvPicPr>
          <p:cNvPr id="5" name="Picture 4">
            <a:extLst>
              <a:ext uri="{FF2B5EF4-FFF2-40B4-BE49-F238E27FC236}">
                <a16:creationId xmlns:a16="http://schemas.microsoft.com/office/drawing/2014/main" id="{948D4B5A-DDD3-4677-7069-312E268E373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532027" y="1630999"/>
            <a:ext cx="1520383" cy="987659"/>
          </a:xfrm>
          <a:prstGeom prst="rect">
            <a:avLst/>
          </a:prstGeom>
        </p:spPr>
      </p:pic>
      <p:pic>
        <p:nvPicPr>
          <p:cNvPr id="6" name="Picture 5">
            <a:extLst>
              <a:ext uri="{FF2B5EF4-FFF2-40B4-BE49-F238E27FC236}">
                <a16:creationId xmlns:a16="http://schemas.microsoft.com/office/drawing/2014/main" id="{332C4319-13D2-AC9A-2C2B-96B84899E76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532027" y="2915553"/>
            <a:ext cx="1497419" cy="1497419"/>
          </a:xfrm>
          <a:prstGeom prst="rect">
            <a:avLst/>
          </a:prstGeom>
        </p:spPr>
      </p:pic>
    </p:spTree>
    <p:extLst>
      <p:ext uri="{BB962C8B-B14F-4D97-AF65-F5344CB8AC3E}">
        <p14:creationId xmlns:p14="http://schemas.microsoft.com/office/powerpoint/2010/main" val="430484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the world&#10;&#10;Description automatically generated">
            <a:extLst>
              <a:ext uri="{FF2B5EF4-FFF2-40B4-BE49-F238E27FC236}">
                <a16:creationId xmlns:a16="http://schemas.microsoft.com/office/drawing/2014/main" id="{B19008AA-A2FA-F14C-4F62-69A934D68F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118CAC95-156B-12DE-57F4-509384D8465F}"/>
              </a:ext>
            </a:extLst>
          </p:cNvPr>
          <p:cNvSpPr>
            <a:spLocks noGrp="1"/>
          </p:cNvSpPr>
          <p:nvPr>
            <p:ph type="title"/>
          </p:nvPr>
        </p:nvSpPr>
        <p:spPr>
          <a:xfrm>
            <a:off x="330286" y="276578"/>
            <a:ext cx="11531428" cy="558799"/>
          </a:xfrm>
        </p:spPr>
        <p:txBody>
          <a:bodyPr/>
          <a:lstStyle/>
          <a:p>
            <a:r>
              <a:rPr lang="en-NO" dirty="0">
                <a:solidFill>
                  <a:srgbClr val="FFFF00"/>
                </a:solidFill>
              </a:rPr>
              <a:t>Data publisert fra institusjoner </a:t>
            </a:r>
            <a:r>
              <a:rPr lang="en-GB" dirty="0">
                <a:solidFill>
                  <a:srgbClr val="FFFF00"/>
                </a:solidFill>
              </a:rPr>
              <a:t>I</a:t>
            </a:r>
            <a:r>
              <a:rPr lang="en-NO" dirty="0">
                <a:solidFill>
                  <a:srgbClr val="FFFF00"/>
                </a:solidFill>
              </a:rPr>
              <a:t> Ukraina</a:t>
            </a:r>
          </a:p>
        </p:txBody>
      </p:sp>
    </p:spTree>
    <p:extLst>
      <p:ext uri="{BB962C8B-B14F-4D97-AF65-F5344CB8AC3E}">
        <p14:creationId xmlns:p14="http://schemas.microsoft.com/office/powerpoint/2010/main" val="843794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plot, line, diagram&#10;&#10;Description automatically generated">
            <a:extLst>
              <a:ext uri="{FF2B5EF4-FFF2-40B4-BE49-F238E27FC236}">
                <a16:creationId xmlns:a16="http://schemas.microsoft.com/office/drawing/2014/main" id="{8A91B4F1-BFB4-F63B-F966-6B7E07BFA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118CAC95-156B-12DE-57F4-509384D8465F}"/>
              </a:ext>
            </a:extLst>
          </p:cNvPr>
          <p:cNvSpPr>
            <a:spLocks noGrp="1"/>
          </p:cNvSpPr>
          <p:nvPr>
            <p:ph type="title"/>
          </p:nvPr>
        </p:nvSpPr>
        <p:spPr>
          <a:xfrm>
            <a:off x="1324707" y="293078"/>
            <a:ext cx="9827673" cy="643900"/>
          </a:xfrm>
        </p:spPr>
        <p:txBody>
          <a:bodyPr>
            <a:normAutofit/>
          </a:bodyPr>
          <a:lstStyle/>
          <a:p>
            <a:r>
              <a:rPr lang="en-NO" sz="3200" dirty="0">
                <a:solidFill>
                  <a:srgbClr val="000000"/>
                </a:solidFill>
                <a:highlight>
                  <a:srgbClr val="FFDBD8"/>
                </a:highlight>
              </a:rPr>
              <a:t>Data publisert åpent fra Ukraina </a:t>
            </a:r>
            <a:r>
              <a:rPr lang="en-GB" sz="3200" dirty="0">
                <a:solidFill>
                  <a:srgbClr val="000000"/>
                </a:solidFill>
                <a:highlight>
                  <a:srgbClr val="FFDBD8"/>
                </a:highlight>
              </a:rPr>
              <a:t>I                 .</a:t>
            </a:r>
            <a:endParaRPr lang="en-NO" sz="3200" dirty="0">
              <a:solidFill>
                <a:srgbClr val="000000"/>
              </a:solidFill>
              <a:highlight>
                <a:srgbClr val="FFDBD8"/>
              </a:highlight>
            </a:endParaRPr>
          </a:p>
        </p:txBody>
      </p:sp>
      <p:pic>
        <p:nvPicPr>
          <p:cNvPr id="7" name="Picture 6" descr="A picture containing text, font, graphics, design&#10;&#10;Description automatically generated">
            <a:extLst>
              <a:ext uri="{FF2B5EF4-FFF2-40B4-BE49-F238E27FC236}">
                <a16:creationId xmlns:a16="http://schemas.microsoft.com/office/drawing/2014/main" id="{A49FB55A-965C-ECD3-8E35-EBB467CD3E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1305" y="-68054"/>
            <a:ext cx="2025650" cy="1342717"/>
          </a:xfrm>
          <a:prstGeom prst="rect">
            <a:avLst/>
          </a:prstGeom>
        </p:spPr>
      </p:pic>
    </p:spTree>
    <p:extLst>
      <p:ext uri="{BB962C8B-B14F-4D97-AF65-F5344CB8AC3E}">
        <p14:creationId xmlns:p14="http://schemas.microsoft.com/office/powerpoint/2010/main" val="50944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map of the world&#10;&#10;Description automatically generated with medium confidence">
            <a:extLst>
              <a:ext uri="{FF2B5EF4-FFF2-40B4-BE49-F238E27FC236}">
                <a16:creationId xmlns:a16="http://schemas.microsoft.com/office/drawing/2014/main" id="{03D8851C-7955-4B9A-41E8-294CAE16D35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itle 1">
            <a:extLst>
              <a:ext uri="{FF2B5EF4-FFF2-40B4-BE49-F238E27FC236}">
                <a16:creationId xmlns:a16="http://schemas.microsoft.com/office/drawing/2014/main" id="{199BD466-0819-0888-58BF-D4BE97325FAB}"/>
              </a:ext>
            </a:extLst>
          </p:cNvPr>
          <p:cNvSpPr>
            <a:spLocks noGrp="1"/>
          </p:cNvSpPr>
          <p:nvPr>
            <p:ph type="title"/>
          </p:nvPr>
        </p:nvSpPr>
        <p:spPr/>
        <p:txBody>
          <a:bodyPr/>
          <a:lstStyle/>
          <a:p>
            <a:r>
              <a:rPr lang="en-NO" dirty="0">
                <a:solidFill>
                  <a:srgbClr val="FFFF00"/>
                </a:solidFill>
              </a:rPr>
              <a:t>Data fra Herbariet </a:t>
            </a:r>
            <a:r>
              <a:rPr lang="en-GB" dirty="0">
                <a:solidFill>
                  <a:srgbClr val="FFFF00"/>
                </a:solidFill>
              </a:rPr>
              <a:t>I</a:t>
            </a:r>
            <a:r>
              <a:rPr lang="en-NO" dirty="0">
                <a:solidFill>
                  <a:srgbClr val="FFFF00"/>
                </a:solidFill>
              </a:rPr>
              <a:t> Kherson er publisert åpent </a:t>
            </a:r>
            <a:r>
              <a:rPr lang="en-GB" dirty="0">
                <a:solidFill>
                  <a:srgbClr val="FFFF00"/>
                </a:solidFill>
              </a:rPr>
              <a:t>I</a:t>
            </a:r>
            <a:r>
              <a:rPr lang="en-NO" dirty="0">
                <a:solidFill>
                  <a:srgbClr val="FFFF00"/>
                </a:solidFill>
              </a:rPr>
              <a:t> GBIF</a:t>
            </a:r>
          </a:p>
        </p:txBody>
      </p:sp>
      <p:sp>
        <p:nvSpPr>
          <p:cNvPr id="4" name="Footer Placeholder 3">
            <a:extLst>
              <a:ext uri="{FF2B5EF4-FFF2-40B4-BE49-F238E27FC236}">
                <a16:creationId xmlns:a16="http://schemas.microsoft.com/office/drawing/2014/main" id="{B6866423-0B67-BBE1-DA5B-9585AB876667}"/>
              </a:ext>
            </a:extLst>
          </p:cNvPr>
          <p:cNvSpPr>
            <a:spLocks noGrp="1"/>
          </p:cNvSpPr>
          <p:nvPr>
            <p:ph type="ftr" sz="quarter" idx="10"/>
          </p:nvPr>
        </p:nvSpPr>
        <p:spPr/>
        <p:txBody>
          <a:bodyPr/>
          <a:lstStyle/>
          <a:p>
            <a:r>
              <a:rPr lang="en-GB" dirty="0">
                <a:solidFill>
                  <a:schemeClr val="bg1"/>
                </a:solidFill>
                <a:hlinkClick r:id="rId4">
                  <a:extLst>
                    <a:ext uri="{A12FA001-AC4F-418D-AE19-62706E023703}">
                      <ahyp:hlinkClr xmlns:ahyp="http://schemas.microsoft.com/office/drawing/2018/hyperlinkcolor" val="tx"/>
                    </a:ext>
                  </a:extLst>
                </a:hlinkClick>
              </a:rPr>
              <a:t>https://doi.org/10.15468/7c7xxz</a:t>
            </a:r>
            <a:r>
              <a:rPr lang="en-GB" dirty="0">
                <a:solidFill>
                  <a:schemeClr val="bg1"/>
                </a:solidFill>
              </a:rPr>
              <a:t> </a:t>
            </a:r>
            <a:endParaRPr lang="en-GB" dirty="0"/>
          </a:p>
        </p:txBody>
      </p:sp>
      <p:sp>
        <p:nvSpPr>
          <p:cNvPr id="14" name="TextBox 13">
            <a:extLst>
              <a:ext uri="{FF2B5EF4-FFF2-40B4-BE49-F238E27FC236}">
                <a16:creationId xmlns:a16="http://schemas.microsoft.com/office/drawing/2014/main" id="{9314B7C3-43EE-4832-92B4-898E8B907669}"/>
              </a:ext>
            </a:extLst>
          </p:cNvPr>
          <p:cNvSpPr txBox="1"/>
          <p:nvPr/>
        </p:nvSpPr>
        <p:spPr>
          <a:xfrm>
            <a:off x="236365" y="1031013"/>
            <a:ext cx="5339860" cy="369332"/>
          </a:xfrm>
          <a:prstGeom prst="rect">
            <a:avLst/>
          </a:prstGeom>
          <a:noFill/>
        </p:spPr>
        <p:txBody>
          <a:bodyPr wrap="square">
            <a:spAutoFit/>
          </a:bodyPr>
          <a:lstStyle/>
          <a:p>
            <a:r>
              <a:rPr lang="en-GB" dirty="0">
                <a:solidFill>
                  <a:schemeClr val="bg1"/>
                </a:solidFill>
              </a:rPr>
              <a:t>7 659 </a:t>
            </a:r>
            <a:r>
              <a:rPr lang="en-GB" dirty="0" err="1">
                <a:solidFill>
                  <a:schemeClr val="bg1"/>
                </a:solidFill>
              </a:rPr>
              <a:t>herbariebelegg</a:t>
            </a:r>
            <a:r>
              <a:rPr lang="en-GB" dirty="0">
                <a:solidFill>
                  <a:schemeClr val="bg1"/>
                </a:solidFill>
              </a:rPr>
              <a:t> </a:t>
            </a:r>
            <a:r>
              <a:rPr lang="en-GB" dirty="0" err="1">
                <a:solidFill>
                  <a:schemeClr val="bg1"/>
                </a:solidFill>
              </a:rPr>
              <a:t>digitalisert</a:t>
            </a:r>
            <a:r>
              <a:rPr lang="en-GB" dirty="0">
                <a:solidFill>
                  <a:schemeClr val="bg1"/>
                </a:solidFill>
              </a:rPr>
              <a:t> (</a:t>
            </a:r>
            <a:r>
              <a:rPr lang="en-GB" dirty="0" err="1">
                <a:solidFill>
                  <a:schemeClr val="bg1"/>
                </a:solidFill>
              </a:rPr>
              <a:t>så</a:t>
            </a:r>
            <a:r>
              <a:rPr lang="en-GB" dirty="0">
                <a:solidFill>
                  <a:schemeClr val="bg1"/>
                </a:solidFill>
              </a:rPr>
              <a:t> </a:t>
            </a:r>
            <a:r>
              <a:rPr lang="en-GB" dirty="0" err="1">
                <a:solidFill>
                  <a:schemeClr val="bg1"/>
                </a:solidFill>
              </a:rPr>
              <a:t>langt</a:t>
            </a:r>
            <a:r>
              <a:rPr lang="en-GB" dirty="0">
                <a:solidFill>
                  <a:schemeClr val="bg1"/>
                </a:solidFill>
              </a:rPr>
              <a:t>)</a:t>
            </a:r>
          </a:p>
        </p:txBody>
      </p:sp>
      <p:pic>
        <p:nvPicPr>
          <p:cNvPr id="13" name="Picture 12" descr="A picture containing logo, font, graphics, symbol&#10;&#10;Description automatically generated">
            <a:extLst>
              <a:ext uri="{FF2B5EF4-FFF2-40B4-BE49-F238E27FC236}">
                <a16:creationId xmlns:a16="http://schemas.microsoft.com/office/drawing/2014/main" id="{41646F20-FE3A-7883-50D2-1DC25E25FE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832" y="5376122"/>
            <a:ext cx="1600200" cy="939800"/>
          </a:xfrm>
          <a:prstGeom prst="rect">
            <a:avLst/>
          </a:prstGeom>
        </p:spPr>
      </p:pic>
    </p:spTree>
    <p:extLst>
      <p:ext uri="{BB962C8B-B14F-4D97-AF65-F5344CB8AC3E}">
        <p14:creationId xmlns:p14="http://schemas.microsoft.com/office/powerpoint/2010/main" val="1001431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Content Placeholder 9" descr="A map of the world&#10;&#10;Description automatically generated">
            <a:extLst>
              <a:ext uri="{FF2B5EF4-FFF2-40B4-BE49-F238E27FC236}">
                <a16:creationId xmlns:a16="http://schemas.microsoft.com/office/drawing/2014/main" id="{1BD613C8-D0F3-2179-790E-6F4348F48B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2" name="Title 1">
            <a:extLst>
              <a:ext uri="{FF2B5EF4-FFF2-40B4-BE49-F238E27FC236}">
                <a16:creationId xmlns:a16="http://schemas.microsoft.com/office/drawing/2014/main" id="{199BD466-0819-0888-58BF-D4BE97325FAB}"/>
              </a:ext>
            </a:extLst>
          </p:cNvPr>
          <p:cNvSpPr>
            <a:spLocks noGrp="1"/>
          </p:cNvSpPr>
          <p:nvPr>
            <p:ph type="title"/>
          </p:nvPr>
        </p:nvSpPr>
        <p:spPr/>
        <p:txBody>
          <a:bodyPr/>
          <a:lstStyle/>
          <a:p>
            <a:r>
              <a:rPr lang="en-NO" dirty="0">
                <a:highlight>
                  <a:srgbClr val="FFDBD8"/>
                </a:highlight>
              </a:rPr>
              <a:t>Data fra KHerson Herbariet er publisert åpent </a:t>
            </a:r>
            <a:r>
              <a:rPr lang="en-GB" dirty="0">
                <a:highlight>
                  <a:srgbClr val="FFDBD8"/>
                </a:highlight>
              </a:rPr>
              <a:t>I</a:t>
            </a:r>
            <a:r>
              <a:rPr lang="en-NO" dirty="0">
                <a:highlight>
                  <a:srgbClr val="FFDBD8"/>
                </a:highlight>
              </a:rPr>
              <a:t> GBIF</a:t>
            </a:r>
          </a:p>
        </p:txBody>
      </p:sp>
      <p:sp>
        <p:nvSpPr>
          <p:cNvPr id="4" name="Footer Placeholder 3">
            <a:extLst>
              <a:ext uri="{FF2B5EF4-FFF2-40B4-BE49-F238E27FC236}">
                <a16:creationId xmlns:a16="http://schemas.microsoft.com/office/drawing/2014/main" id="{B6866423-0B67-BBE1-DA5B-9585AB876667}"/>
              </a:ext>
            </a:extLst>
          </p:cNvPr>
          <p:cNvSpPr>
            <a:spLocks noGrp="1"/>
          </p:cNvSpPr>
          <p:nvPr>
            <p:ph type="ftr" sz="quarter" idx="10"/>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https://doi.org/10.15468/7c7xxz</a:t>
            </a:r>
            <a:r>
              <a:rPr lang="en-GB" dirty="0">
                <a:solidFill>
                  <a:schemeClr val="bg1"/>
                </a:solidFill>
              </a:rPr>
              <a:t> </a:t>
            </a:r>
            <a:endParaRPr lang="en-GB" dirty="0"/>
          </a:p>
        </p:txBody>
      </p:sp>
      <p:pic>
        <p:nvPicPr>
          <p:cNvPr id="12" name="Picture 11" descr="A picture containing text, font, graphics, design&#10;&#10;Description automatically generated">
            <a:extLst>
              <a:ext uri="{FF2B5EF4-FFF2-40B4-BE49-F238E27FC236}">
                <a16:creationId xmlns:a16="http://schemas.microsoft.com/office/drawing/2014/main" id="{8EBF7A0B-1CAD-BAE7-4695-1EDC2A5676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50" y="5283338"/>
            <a:ext cx="2025650" cy="1342717"/>
          </a:xfrm>
          <a:prstGeom prst="rect">
            <a:avLst/>
          </a:prstGeom>
        </p:spPr>
      </p:pic>
      <p:sp>
        <p:nvSpPr>
          <p:cNvPr id="14" name="TextBox 13">
            <a:extLst>
              <a:ext uri="{FF2B5EF4-FFF2-40B4-BE49-F238E27FC236}">
                <a16:creationId xmlns:a16="http://schemas.microsoft.com/office/drawing/2014/main" id="{9314B7C3-43EE-4832-92B4-898E8B907669}"/>
              </a:ext>
            </a:extLst>
          </p:cNvPr>
          <p:cNvSpPr txBox="1"/>
          <p:nvPr/>
        </p:nvSpPr>
        <p:spPr>
          <a:xfrm>
            <a:off x="345832" y="1103869"/>
            <a:ext cx="5339860" cy="369332"/>
          </a:xfrm>
          <a:prstGeom prst="rect">
            <a:avLst/>
          </a:prstGeom>
          <a:noFill/>
        </p:spPr>
        <p:txBody>
          <a:bodyPr wrap="square">
            <a:spAutoFit/>
          </a:bodyPr>
          <a:lstStyle/>
          <a:p>
            <a:r>
              <a:rPr lang="en-GB" dirty="0">
                <a:solidFill>
                  <a:schemeClr val="bg1"/>
                </a:solidFill>
              </a:rPr>
              <a:t>7 659 </a:t>
            </a:r>
            <a:r>
              <a:rPr lang="en-GB" dirty="0" err="1">
                <a:solidFill>
                  <a:schemeClr val="bg1"/>
                </a:solidFill>
              </a:rPr>
              <a:t>herbariebelegg</a:t>
            </a:r>
            <a:r>
              <a:rPr lang="en-GB" dirty="0">
                <a:solidFill>
                  <a:schemeClr val="bg1"/>
                </a:solidFill>
              </a:rPr>
              <a:t> </a:t>
            </a:r>
            <a:r>
              <a:rPr lang="en-GB" dirty="0" err="1">
                <a:solidFill>
                  <a:schemeClr val="bg1"/>
                </a:solidFill>
              </a:rPr>
              <a:t>digitalisert</a:t>
            </a:r>
            <a:r>
              <a:rPr lang="en-GB" dirty="0">
                <a:solidFill>
                  <a:schemeClr val="bg1"/>
                </a:solidFill>
              </a:rPr>
              <a:t> (</a:t>
            </a:r>
            <a:r>
              <a:rPr lang="en-GB" dirty="0" err="1">
                <a:solidFill>
                  <a:schemeClr val="bg1"/>
                </a:solidFill>
              </a:rPr>
              <a:t>så</a:t>
            </a:r>
            <a:r>
              <a:rPr lang="en-GB" dirty="0">
                <a:solidFill>
                  <a:schemeClr val="bg1"/>
                </a:solidFill>
              </a:rPr>
              <a:t> </a:t>
            </a:r>
            <a:r>
              <a:rPr lang="en-GB" dirty="0" err="1">
                <a:solidFill>
                  <a:schemeClr val="bg1"/>
                </a:solidFill>
              </a:rPr>
              <a:t>langt</a:t>
            </a:r>
            <a:r>
              <a:rPr lang="en-GB" dirty="0">
                <a:solidFill>
                  <a:schemeClr val="bg1"/>
                </a:solidFill>
              </a:rPr>
              <a:t>)</a:t>
            </a:r>
          </a:p>
        </p:txBody>
      </p:sp>
    </p:spTree>
    <p:extLst>
      <p:ext uri="{BB962C8B-B14F-4D97-AF65-F5344CB8AC3E}">
        <p14:creationId xmlns:p14="http://schemas.microsoft.com/office/powerpoint/2010/main" val="1729836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B6ACB5-5681-6805-E442-14725118D195}"/>
              </a:ext>
            </a:extLst>
          </p:cNvPr>
          <p:cNvSpPr>
            <a:spLocks noGrp="1"/>
          </p:cNvSpPr>
          <p:nvPr>
            <p:ph type="title"/>
          </p:nvPr>
        </p:nvSpPr>
        <p:spPr>
          <a:xfrm>
            <a:off x="236366" y="457201"/>
            <a:ext cx="2542004" cy="1698977"/>
          </a:xfrm>
        </p:spPr>
        <p:txBody>
          <a:bodyPr anchor="ctr">
            <a:normAutofit/>
          </a:bodyPr>
          <a:lstStyle/>
          <a:p>
            <a:r>
              <a:rPr lang="en-NO" sz="3200" dirty="0">
                <a:solidFill>
                  <a:schemeClr val="bg1"/>
                </a:solidFill>
              </a:rPr>
              <a:t>Kerson Herbarium datasett</a:t>
            </a:r>
          </a:p>
        </p:txBody>
      </p:sp>
      <p:pic>
        <p:nvPicPr>
          <p:cNvPr id="15" name="Picture 14" descr="A screenshot of a web page&#10;&#10;Description automatically generated with medium confidence">
            <a:extLst>
              <a:ext uri="{FF2B5EF4-FFF2-40B4-BE49-F238E27FC236}">
                <a16:creationId xmlns:a16="http://schemas.microsoft.com/office/drawing/2014/main" id="{210AAF74-DCD4-7D55-7209-76992C6798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9311" y="0"/>
            <a:ext cx="9272689" cy="6166338"/>
          </a:xfrm>
          <a:prstGeom prst="rect">
            <a:avLst/>
          </a:prstGeom>
          <a:noFill/>
        </p:spPr>
      </p:pic>
      <p:sp>
        <p:nvSpPr>
          <p:cNvPr id="20" name="Footer Placeholder 3">
            <a:extLst>
              <a:ext uri="{FF2B5EF4-FFF2-40B4-BE49-F238E27FC236}">
                <a16:creationId xmlns:a16="http://schemas.microsoft.com/office/drawing/2014/main" id="{7919A703-20E1-3F5E-3741-07522E72A125}"/>
              </a:ext>
            </a:extLst>
          </p:cNvPr>
          <p:cNvSpPr>
            <a:spLocks noGrp="1"/>
          </p:cNvSpPr>
          <p:nvPr>
            <p:ph type="ftr" sz="quarter" idx="10"/>
          </p:nvPr>
        </p:nvSpPr>
        <p:spPr>
          <a:xfrm>
            <a:off x="255116" y="6330935"/>
            <a:ext cx="8736484" cy="365125"/>
          </a:xfrm>
        </p:spPr>
        <p:txBody>
          <a:bodyPr/>
          <a:lstStyle/>
          <a:p>
            <a:r>
              <a:rPr lang="en-GB" dirty="0">
                <a:solidFill>
                  <a:schemeClr val="bg1"/>
                </a:solidFill>
                <a:hlinkClick r:id="rId4">
                  <a:extLst>
                    <a:ext uri="{A12FA001-AC4F-418D-AE19-62706E023703}">
                      <ahyp:hlinkClr xmlns:ahyp="http://schemas.microsoft.com/office/drawing/2018/hyperlinkcolor" val="tx"/>
                    </a:ext>
                  </a:extLst>
                </a:hlinkClick>
              </a:rPr>
              <a:t>https://doi.org/10.15468/7c7xxz</a:t>
            </a:r>
            <a:r>
              <a:rPr lang="en-GB" dirty="0">
                <a:solidFill>
                  <a:schemeClr val="bg1"/>
                </a:solidFill>
              </a:rPr>
              <a:t> </a:t>
            </a:r>
            <a:endParaRPr lang="en-NO" dirty="0">
              <a:solidFill>
                <a:schemeClr val="bg1"/>
              </a:solidFill>
            </a:endParaRPr>
          </a:p>
        </p:txBody>
      </p:sp>
      <p:sp>
        <p:nvSpPr>
          <p:cNvPr id="19" name="TextBox 18">
            <a:extLst>
              <a:ext uri="{FF2B5EF4-FFF2-40B4-BE49-F238E27FC236}">
                <a16:creationId xmlns:a16="http://schemas.microsoft.com/office/drawing/2014/main" id="{D68E3366-889D-CD79-E721-EF3223422842}"/>
              </a:ext>
            </a:extLst>
          </p:cNvPr>
          <p:cNvSpPr txBox="1"/>
          <p:nvPr/>
        </p:nvSpPr>
        <p:spPr>
          <a:xfrm>
            <a:off x="245741" y="3046480"/>
            <a:ext cx="2523254" cy="1477328"/>
          </a:xfrm>
          <a:prstGeom prst="rect">
            <a:avLst/>
          </a:prstGeom>
          <a:noFill/>
        </p:spPr>
        <p:txBody>
          <a:bodyPr wrap="square">
            <a:spAutoFit/>
          </a:bodyPr>
          <a:lstStyle/>
          <a:p>
            <a:r>
              <a:rPr lang="en-NO" dirty="0">
                <a:solidFill>
                  <a:schemeClr val="bg1"/>
                </a:solidFill>
                <a:hlinkClick r:id="rId4">
                  <a:extLst>
                    <a:ext uri="{A12FA001-AC4F-418D-AE19-62706E023703}">
                      <ahyp:hlinkClr xmlns:ahyp="http://schemas.microsoft.com/office/drawing/2018/hyperlinkcolor" val="tx"/>
                    </a:ext>
                  </a:extLst>
                </a:hlinkClick>
              </a:rPr>
              <a:t>doi:</a:t>
            </a:r>
            <a:r>
              <a:rPr lang="en-GB" dirty="0">
                <a:solidFill>
                  <a:schemeClr val="bg1"/>
                </a:solidFill>
                <a:hlinkClick r:id="rId4">
                  <a:extLst>
                    <a:ext uri="{A12FA001-AC4F-418D-AE19-62706E023703}">
                      <ahyp:hlinkClr xmlns:ahyp="http://schemas.microsoft.com/office/drawing/2018/hyperlinkcolor" val="tx"/>
                    </a:ext>
                  </a:extLst>
                </a:hlinkClick>
              </a:rPr>
              <a:t>10.15468/7c7xxz</a:t>
            </a:r>
            <a:endParaRPr lang="en-GB" dirty="0">
              <a:solidFill>
                <a:schemeClr val="bg1"/>
              </a:solidFill>
            </a:endParaRPr>
          </a:p>
          <a:p>
            <a:endParaRPr lang="en-GB" dirty="0">
              <a:solidFill>
                <a:schemeClr val="bg1"/>
              </a:solidFill>
            </a:endParaRPr>
          </a:p>
          <a:p>
            <a:r>
              <a:rPr lang="en-GB" dirty="0">
                <a:solidFill>
                  <a:schemeClr val="bg1"/>
                </a:solidFill>
              </a:rPr>
              <a:t>&gt; 31 000 </a:t>
            </a:r>
            <a:r>
              <a:rPr lang="en-GB" dirty="0" err="1">
                <a:solidFill>
                  <a:schemeClr val="bg1"/>
                </a:solidFill>
              </a:rPr>
              <a:t>objekter</a:t>
            </a:r>
            <a:endParaRPr lang="en-GB" dirty="0">
              <a:solidFill>
                <a:schemeClr val="bg1"/>
              </a:solidFill>
            </a:endParaRPr>
          </a:p>
          <a:p>
            <a:r>
              <a:rPr lang="en-GB" dirty="0">
                <a:solidFill>
                  <a:schemeClr val="bg1"/>
                </a:solidFill>
              </a:rPr>
              <a:t>7 659 </a:t>
            </a:r>
            <a:r>
              <a:rPr lang="en-GB" dirty="0" err="1">
                <a:solidFill>
                  <a:schemeClr val="bg1"/>
                </a:solidFill>
              </a:rPr>
              <a:t>digitalisert</a:t>
            </a:r>
            <a:endParaRPr lang="en-GB" dirty="0">
              <a:solidFill>
                <a:schemeClr val="bg1"/>
              </a:solidFill>
            </a:endParaRPr>
          </a:p>
          <a:p>
            <a:r>
              <a:rPr lang="en-GB" dirty="0">
                <a:solidFill>
                  <a:schemeClr val="bg1"/>
                </a:solidFill>
              </a:rPr>
              <a:t>&gt; 100 </a:t>
            </a:r>
            <a:r>
              <a:rPr lang="en-GB" dirty="0" err="1">
                <a:solidFill>
                  <a:schemeClr val="bg1"/>
                </a:solidFill>
              </a:rPr>
              <a:t>typer</a:t>
            </a:r>
            <a:endParaRPr lang="en-GB" dirty="0">
              <a:solidFill>
                <a:schemeClr val="bg1"/>
              </a:solidFill>
            </a:endParaRPr>
          </a:p>
        </p:txBody>
      </p:sp>
    </p:spTree>
    <p:extLst>
      <p:ext uri="{BB962C8B-B14F-4D97-AF65-F5344CB8AC3E}">
        <p14:creationId xmlns:p14="http://schemas.microsoft.com/office/powerpoint/2010/main" val="557987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tack of magazines on a table&#10;&#10;Description automatically generated with medium confidence">
            <a:extLst>
              <a:ext uri="{FF2B5EF4-FFF2-40B4-BE49-F238E27FC236}">
                <a16:creationId xmlns:a16="http://schemas.microsoft.com/office/drawing/2014/main" id="{75A42C43-879D-90AD-10F8-C6AAAA8E58BF}"/>
              </a:ext>
            </a:extLst>
          </p:cNvPr>
          <p:cNvPicPr>
            <a:picLocks noChangeAspect="1"/>
          </p:cNvPicPr>
          <p:nvPr/>
        </p:nvPicPr>
        <p:blipFill rotWithShape="1">
          <a:blip r:embed="rId3">
            <a:extLst>
              <a:ext uri="{28A0092B-C50C-407E-A947-70E740481C1C}">
                <a14:useLocalDpi xmlns:a14="http://schemas.microsoft.com/office/drawing/2010/main" val="0"/>
              </a:ext>
            </a:extLst>
          </a:blip>
          <a:srcRect r="-1" b="7232"/>
          <a:stretch/>
        </p:blipFill>
        <p:spPr>
          <a:xfrm>
            <a:off x="6153150" y="-23"/>
            <a:ext cx="5791699" cy="6157911"/>
          </a:xfrm>
          <a:prstGeom prst="rect">
            <a:avLst/>
          </a:prstGeom>
          <a:noFill/>
        </p:spPr>
      </p:pic>
      <p:sp>
        <p:nvSpPr>
          <p:cNvPr id="2" name="Title 1">
            <a:extLst>
              <a:ext uri="{FF2B5EF4-FFF2-40B4-BE49-F238E27FC236}">
                <a16:creationId xmlns:a16="http://schemas.microsoft.com/office/drawing/2014/main" id="{5823F149-A5F3-89C7-D848-02F152D24FD6}"/>
              </a:ext>
            </a:extLst>
          </p:cNvPr>
          <p:cNvSpPr>
            <a:spLocks noGrp="1"/>
          </p:cNvSpPr>
          <p:nvPr>
            <p:ph type="title"/>
          </p:nvPr>
        </p:nvSpPr>
        <p:spPr>
          <a:xfrm>
            <a:off x="0" y="0"/>
            <a:ext cx="6153149" cy="2077234"/>
          </a:xfrm>
        </p:spPr>
        <p:txBody>
          <a:bodyPr anchor="ctr">
            <a:normAutofit/>
          </a:bodyPr>
          <a:lstStyle/>
          <a:p>
            <a:r>
              <a:rPr lang="en-NO"/>
              <a:t>Kherson herbarium datasett </a:t>
            </a:r>
            <a:r>
              <a:rPr lang="en-GB"/>
              <a:t>I</a:t>
            </a:r>
            <a:r>
              <a:rPr lang="en-NO"/>
              <a:t> GBIF</a:t>
            </a:r>
          </a:p>
        </p:txBody>
      </p:sp>
      <p:sp>
        <p:nvSpPr>
          <p:cNvPr id="3" name="Content Placeholder 2">
            <a:extLst>
              <a:ext uri="{FF2B5EF4-FFF2-40B4-BE49-F238E27FC236}">
                <a16:creationId xmlns:a16="http://schemas.microsoft.com/office/drawing/2014/main" id="{3FECBD24-07CC-280B-4C0C-F91893E87D44}"/>
              </a:ext>
            </a:extLst>
          </p:cNvPr>
          <p:cNvSpPr>
            <a:spLocks noGrp="1"/>
          </p:cNvSpPr>
          <p:nvPr>
            <p:ph type="body" sz="quarter" idx="14"/>
          </p:nvPr>
        </p:nvSpPr>
        <p:spPr>
          <a:xfrm>
            <a:off x="246063" y="2459251"/>
            <a:ext cx="5791699" cy="3525623"/>
          </a:xfrm>
        </p:spPr>
        <p:txBody>
          <a:bodyPr>
            <a:normAutofit/>
          </a:bodyPr>
          <a:lstStyle/>
          <a:p>
            <a:r>
              <a:rPr lang="nb-NO" dirty="0">
                <a:solidFill>
                  <a:schemeClr val="bg1"/>
                </a:solidFill>
              </a:rPr>
              <a:t>Dataposter fra herbariet i Kherson er allerede </a:t>
            </a:r>
            <a:r>
              <a:rPr lang="nb-NO" dirty="0">
                <a:solidFill>
                  <a:srgbClr val="FFFF00"/>
                </a:solidFill>
              </a:rPr>
              <a:t>sitert gjenbrukt av andre forskere </a:t>
            </a:r>
            <a:r>
              <a:rPr lang="nb-NO" dirty="0">
                <a:solidFill>
                  <a:schemeClr val="bg1"/>
                </a:solidFill>
              </a:rPr>
              <a:t>hele 107 publikasjoner, </a:t>
            </a:r>
          </a:p>
          <a:p>
            <a:r>
              <a:rPr lang="nb-NO" dirty="0">
                <a:solidFill>
                  <a:schemeClr val="bg1"/>
                </a:solidFill>
              </a:rPr>
              <a:t>inkludert i </a:t>
            </a:r>
            <a:r>
              <a:rPr lang="nb-NO" dirty="0">
                <a:solidFill>
                  <a:srgbClr val="FFFF00"/>
                </a:solidFill>
              </a:rPr>
              <a:t>87 forskningsartikler </a:t>
            </a:r>
            <a:r>
              <a:rPr lang="nb-NO" dirty="0">
                <a:solidFill>
                  <a:schemeClr val="bg1"/>
                </a:solidFill>
              </a:rPr>
              <a:t>med fagfelleevaluering </a:t>
            </a:r>
          </a:p>
          <a:p>
            <a:r>
              <a:rPr lang="nb-NO" dirty="0">
                <a:solidFill>
                  <a:schemeClr val="bg1"/>
                </a:solidFill>
              </a:rPr>
              <a:t>og </a:t>
            </a:r>
            <a:r>
              <a:rPr lang="nb-NO" dirty="0">
                <a:solidFill>
                  <a:srgbClr val="FFFF00"/>
                </a:solidFill>
              </a:rPr>
              <a:t>6 forskningsartikler </a:t>
            </a:r>
            <a:r>
              <a:rPr lang="nb-NO" dirty="0">
                <a:solidFill>
                  <a:schemeClr val="bg1"/>
                </a:solidFill>
              </a:rPr>
              <a:t>med en medforfatter fra </a:t>
            </a:r>
            <a:r>
              <a:rPr lang="nb-NO" dirty="0">
                <a:solidFill>
                  <a:srgbClr val="FFFF00"/>
                </a:solidFill>
              </a:rPr>
              <a:t>Norge</a:t>
            </a:r>
            <a:r>
              <a:rPr lang="nb-NO" dirty="0">
                <a:solidFill>
                  <a:schemeClr val="bg1"/>
                </a:solidFill>
              </a:rPr>
              <a:t>.</a:t>
            </a:r>
          </a:p>
        </p:txBody>
      </p:sp>
      <p:sp>
        <p:nvSpPr>
          <p:cNvPr id="11" name="Footer Placeholder 4">
            <a:extLst>
              <a:ext uri="{FF2B5EF4-FFF2-40B4-BE49-F238E27FC236}">
                <a16:creationId xmlns:a16="http://schemas.microsoft.com/office/drawing/2014/main" id="{CC2D1933-29F2-CA8E-49A9-D30AA6B49B80}"/>
              </a:ext>
            </a:extLst>
          </p:cNvPr>
          <p:cNvSpPr>
            <a:spLocks noGrp="1"/>
          </p:cNvSpPr>
          <p:nvPr>
            <p:ph type="ftr" sz="quarter" idx="15"/>
          </p:nvPr>
        </p:nvSpPr>
        <p:spPr>
          <a:xfrm>
            <a:off x="255116" y="6330935"/>
            <a:ext cx="8736484" cy="365125"/>
          </a:xfrm>
        </p:spPr>
        <p:txBody>
          <a:bodyPr/>
          <a:lstStyle/>
          <a:p>
            <a:r>
              <a:rPr lang="en-GB" dirty="0">
                <a:solidFill>
                  <a:schemeClr val="bg1"/>
                </a:solidFill>
                <a:hlinkClick r:id="rId4">
                  <a:extLst>
                    <a:ext uri="{A12FA001-AC4F-418D-AE19-62706E023703}">
                      <ahyp:hlinkClr xmlns:ahyp="http://schemas.microsoft.com/office/drawing/2018/hyperlinkcolor" val="tx"/>
                    </a:ext>
                  </a:extLst>
                </a:hlinkClick>
              </a:rPr>
              <a:t>https://www.gbif.org/resource/search?contentType=literature&amp;gbifDatasetKey=f8faa08d-a029-4e62-97ed-cb7e97c30ba9</a:t>
            </a:r>
            <a:r>
              <a:rPr lang="en-GB" dirty="0">
                <a:solidFill>
                  <a:schemeClr val="bg1"/>
                </a:solidFill>
              </a:rPr>
              <a:t> </a:t>
            </a:r>
          </a:p>
        </p:txBody>
      </p:sp>
    </p:spTree>
    <p:extLst>
      <p:ext uri="{BB962C8B-B14F-4D97-AF65-F5344CB8AC3E}">
        <p14:creationId xmlns:p14="http://schemas.microsoft.com/office/powerpoint/2010/main" val="3195779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5">
            <a:extLst>
              <a:ext uri="{FF2B5EF4-FFF2-40B4-BE49-F238E27FC236}">
                <a16:creationId xmlns:a16="http://schemas.microsoft.com/office/drawing/2014/main" id="{53AA511F-FA8D-354B-A96D-2EE91BD7DD5C}"/>
              </a:ext>
            </a:extLst>
          </p:cNvPr>
          <p:cNvSpPr txBox="1">
            <a:spLocks/>
          </p:cNvSpPr>
          <p:nvPr/>
        </p:nvSpPr>
        <p:spPr>
          <a:xfrm>
            <a:off x="1124349" y="6205388"/>
            <a:ext cx="4634651" cy="30480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solidFill>
                <a:schemeClr val="bg1"/>
              </a:solidFill>
            </a:endParaRPr>
          </a:p>
        </p:txBody>
      </p:sp>
      <p:sp>
        <p:nvSpPr>
          <p:cNvPr id="7" name="Text Placeholder 6">
            <a:extLst>
              <a:ext uri="{FF2B5EF4-FFF2-40B4-BE49-F238E27FC236}">
                <a16:creationId xmlns:a16="http://schemas.microsoft.com/office/drawing/2014/main" id="{0D335392-313B-3C41-B0BC-F5657BC16513}"/>
              </a:ext>
            </a:extLst>
          </p:cNvPr>
          <p:cNvSpPr>
            <a:spLocks noGrp="1"/>
          </p:cNvSpPr>
          <p:nvPr>
            <p:ph type="body" sz="quarter" idx="13"/>
          </p:nvPr>
        </p:nvSpPr>
        <p:spPr/>
        <p:txBody>
          <a:bodyPr>
            <a:normAutofit/>
          </a:bodyPr>
          <a:lstStyle/>
          <a:p>
            <a:r>
              <a:rPr lang="en-NO" dirty="0"/>
              <a:t>Dag Endresen</a:t>
            </a:r>
          </a:p>
          <a:p>
            <a:r>
              <a:rPr lang="en-NO" dirty="0"/>
              <a:t>GBIF Node Manager Norway</a:t>
            </a:r>
          </a:p>
          <a:p>
            <a:r>
              <a:rPr lang="en-NO" dirty="0"/>
              <a:t>Universitetet </a:t>
            </a:r>
            <a:r>
              <a:rPr lang="en-GB" dirty="0"/>
              <a:t>I</a:t>
            </a:r>
            <a:r>
              <a:rPr lang="en-NO" dirty="0"/>
              <a:t> Oslo</a:t>
            </a:r>
          </a:p>
        </p:txBody>
      </p:sp>
      <p:pic>
        <p:nvPicPr>
          <p:cNvPr id="4" name="Picture 3">
            <a:extLst>
              <a:ext uri="{FF2B5EF4-FFF2-40B4-BE49-F238E27FC236}">
                <a16:creationId xmlns:a16="http://schemas.microsoft.com/office/drawing/2014/main" id="{2C2E1132-1715-4744-B561-762F630306FD}"/>
              </a:ext>
            </a:extLst>
          </p:cNvPr>
          <p:cNvPicPr>
            <a:picLocks noChangeAspect="1"/>
          </p:cNvPicPr>
          <p:nvPr/>
        </p:nvPicPr>
        <p:blipFill>
          <a:blip r:embed="rId3">
            <a:extLst>
              <a:ext uri="{28A0092B-C50C-407E-A947-70E740481C1C}">
                <a14:useLocalDpi xmlns:a14="http://schemas.microsoft.com/office/drawing/2010/main" val="0"/>
              </a:ext>
            </a:extLst>
          </a:blip>
          <a:srcRect l="3730" r="3730"/>
          <a:stretch/>
        </p:blipFill>
        <p:spPr>
          <a:xfrm>
            <a:off x="7121589" y="1243692"/>
            <a:ext cx="3714686" cy="401410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Picture Placeholder 2">
            <a:extLst>
              <a:ext uri="{FF2B5EF4-FFF2-40B4-BE49-F238E27FC236}">
                <a16:creationId xmlns:a16="http://schemas.microsoft.com/office/drawing/2014/main" id="{5FDD8F06-9B5D-E04E-84A1-A8602EBA9582}"/>
              </a:ext>
            </a:extLst>
          </p:cNvPr>
          <p:cNvPicPr>
            <a:picLocks noGrp="1" noChangeAspect="1"/>
          </p:cNvPicPr>
          <p:nvPr>
            <p:ph type="pic" sz="quarter" idx="12"/>
          </p:nvPr>
        </p:nvPicPr>
        <p:blipFill>
          <a:blip r:embed="rId4">
            <a:extLst>
              <a:ext uri="{28A0092B-C50C-407E-A947-70E740481C1C}">
                <a14:useLocalDpi xmlns:a14="http://schemas.microsoft.com/office/drawing/2010/main"/>
              </a:ext>
            </a:extLst>
          </a:blip>
          <a:srcRect/>
          <a:stretch>
            <a:fillRect/>
          </a:stretch>
        </p:blipFill>
        <p:spPr>
          <a:xfrm>
            <a:off x="3441674" y="3197904"/>
            <a:ext cx="2913291" cy="2913291"/>
          </a:xfrm>
        </p:spPr>
      </p:pic>
    </p:spTree>
    <p:extLst>
      <p:ext uri="{BB962C8B-B14F-4D97-AF65-F5344CB8AC3E}">
        <p14:creationId xmlns:p14="http://schemas.microsoft.com/office/powerpoint/2010/main" val="4259202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sticker of a map&#10;&#10;Description automatically generated with low confidence">
            <a:extLst>
              <a:ext uri="{FF2B5EF4-FFF2-40B4-BE49-F238E27FC236}">
                <a16:creationId xmlns:a16="http://schemas.microsoft.com/office/drawing/2014/main" id="{C0E86C6D-8691-A21B-E149-222A55AABCE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121" b="1476"/>
          <a:stretch/>
        </p:blipFill>
        <p:spPr>
          <a:xfrm>
            <a:off x="20" y="10"/>
            <a:ext cx="12191980" cy="6857990"/>
          </a:xfrm>
          <a:noFill/>
        </p:spPr>
      </p:pic>
    </p:spTree>
    <p:extLst>
      <p:ext uri="{BB962C8B-B14F-4D97-AF65-F5344CB8AC3E}">
        <p14:creationId xmlns:p14="http://schemas.microsoft.com/office/powerpoint/2010/main" val="23172641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1_OFFICE THEME" val="HZgrROc7"/>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w.transitions.potx" id="{7A25BDF2-9EB5-CE42-BA80-CC24E0739778}" vid="{C7064F98-2AF9-3F4B-8A3F-28B83FF8FF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FBBF6E9189954BA0FDCD563682A98B" ma:contentTypeVersion="12" ma:contentTypeDescription="Create a new document." ma:contentTypeScope="" ma:versionID="ef2eba08f4f2a52f9db275e0134fde11">
  <xsd:schema xmlns:xsd="http://www.w3.org/2001/XMLSchema" xmlns:xs="http://www.w3.org/2001/XMLSchema" xmlns:p="http://schemas.microsoft.com/office/2006/metadata/properties" xmlns:ns2="731989eb-7121-409c-871c-8f2366272918" xmlns:ns3="a5bf85ab-5b89-45d5-812d-d881043611a5" targetNamespace="http://schemas.microsoft.com/office/2006/metadata/properties" ma:root="true" ma:fieldsID="8b6e23ee990885b621d2bf7e703ea8e6" ns2:_="" ns3:_="">
    <xsd:import namespace="731989eb-7121-409c-871c-8f2366272918"/>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89eb-7121-409c-871c-8f2366272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DFBA15-5AE9-40B8-9410-A9E088E78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89eb-7121-409c-871c-8f2366272918"/>
    <ds:schemaRef ds:uri="a5bf85ab-5b89-45d5-812d-d88104361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AF0656-BE82-4570-850D-C2E5ECD08679}">
  <ds:schemaRefs>
    <ds:schemaRef ds:uri="http://schemas.microsoft.com/sharepoint/v3/contenttype/forms"/>
  </ds:schemaRefs>
</ds:datastoreItem>
</file>

<file path=customXml/itemProps3.xml><?xml version="1.0" encoding="utf-8"?>
<ds:datastoreItem xmlns:ds="http://schemas.openxmlformats.org/officeDocument/2006/customXml" ds:itemID="{3BCC59ED-772C-41FF-82FE-E6327797BFD0}">
  <ds:schemaRefs>
    <ds:schemaRef ds:uri="http://purl.org/dc/elements/1.1/"/>
    <ds:schemaRef ds:uri="http://schemas.microsoft.com/office/2006/metadata/properties"/>
    <ds:schemaRef ds:uri="731989eb-7121-409c-871c-8f2366272918"/>
    <ds:schemaRef ds:uri="http://purl.org/dc/terms/"/>
    <ds:schemaRef ds:uri="a5bf85ab-5b89-45d5-812d-d881043611a5"/>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20333</TotalTime>
  <Words>1671</Words>
  <Application>Microsoft Macintosh PowerPoint</Application>
  <PresentationFormat>Widescreen</PresentationFormat>
  <Paragraphs>149</Paragraphs>
  <Slides>25</Slides>
  <Notes>21</Notes>
  <HiddenSlides>1</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25</vt:i4>
      </vt:variant>
    </vt:vector>
  </HeadingPairs>
  <TitlesOfParts>
    <vt:vector size="38" baseType="lpstr">
      <vt:lpstr>Arial</vt:lpstr>
      <vt:lpstr>Arial Narrow</vt:lpstr>
      <vt:lpstr>Calibri</vt:lpstr>
      <vt:lpstr>Century Gothic</vt:lpstr>
      <vt:lpstr>Google Sans</vt:lpstr>
      <vt:lpstr>Helvetica</vt:lpstr>
      <vt:lpstr>osmftext</vt:lpstr>
      <vt:lpstr>Roboto</vt:lpstr>
      <vt:lpstr>Roboto Bold</vt:lpstr>
      <vt:lpstr>Roboto Condensed</vt:lpstr>
      <vt:lpstr>SegoeUI</vt:lpstr>
      <vt:lpstr>Trebuchet MS</vt:lpstr>
      <vt:lpstr>1_Office Theme</vt:lpstr>
      <vt:lpstr>Evakuering av Herbariet i Kherson, Ukraina</vt:lpstr>
      <vt:lpstr>Russian occupation of Kherson (March to November 2022)</vt:lpstr>
      <vt:lpstr>PowerPoint Presentation</vt:lpstr>
      <vt:lpstr>Kherson</vt:lpstr>
      <vt:lpstr>Kherson State University – Kherson Herbarium (KHER)</vt:lpstr>
      <vt:lpstr>Julaften 24. desember 2022</vt:lpstr>
      <vt:lpstr>Kherson Nature Museum</vt:lpstr>
      <vt:lpstr>Kherson State University - December 2022 &amp; January 2023</vt:lpstr>
      <vt:lpstr>Pakking av herbariet – januar 2023</vt:lpstr>
      <vt:lpstr>Avreise fra Kherson</vt:lpstr>
      <vt:lpstr>Kherson  Ivano-Frankivsk</vt:lpstr>
      <vt:lpstr>IH Vasyl Stefanyk Prycarpathian National University, Ivano-Frankivsk</vt:lpstr>
      <vt:lpstr>BioDATA 2018 - 2021</vt:lpstr>
      <vt:lpstr>Prosjekt partnere</vt:lpstr>
      <vt:lpstr>Hva er GBIF?</vt:lpstr>
      <vt:lpstr>Activities</vt:lpstr>
      <vt:lpstr>Online Course August 2022 Ukraine</vt:lpstr>
      <vt:lpstr>Data publisert fra institusjoner I Ukraina</vt:lpstr>
      <vt:lpstr>Data publisert åpent fra Ukraina I                 .</vt:lpstr>
      <vt:lpstr>Data fra Herbariet I Kherson er publisert åpent I GBIF</vt:lpstr>
      <vt:lpstr>Data fra KHerson Herbariet er publisert åpent I GBIF</vt:lpstr>
      <vt:lpstr>Kerson Herbarium datasett</vt:lpstr>
      <vt:lpstr>Kherson herbarium datasett I GBIF</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GBIF</dc:title>
  <dc:creator>Tim Hirsch</dc:creator>
  <cp:lastModifiedBy>Dag Endresen</cp:lastModifiedBy>
  <cp:revision>831</cp:revision>
  <cp:lastPrinted>2022-11-16T14:09:59Z</cp:lastPrinted>
  <dcterms:created xsi:type="dcterms:W3CDTF">2020-07-01T13:48:56Z</dcterms:created>
  <dcterms:modified xsi:type="dcterms:W3CDTF">2023-05-25T17:05:23Z</dcterms:modified>
</cp:coreProperties>
</file>