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781" r:id="rId5"/>
    <p:sldId id="758" r:id="rId6"/>
    <p:sldId id="260" r:id="rId7"/>
    <p:sldId id="869" r:id="rId8"/>
    <p:sldId id="931" r:id="rId9"/>
    <p:sldId id="867" r:id="rId10"/>
    <p:sldId id="868" r:id="rId11"/>
    <p:sldId id="926" r:id="rId12"/>
    <p:sldId id="312" r:id="rId13"/>
    <p:sldId id="317" r:id="rId14"/>
    <p:sldId id="326" r:id="rId15"/>
    <p:sldId id="288" r:id="rId16"/>
    <p:sldId id="922" r:id="rId17"/>
    <p:sldId id="923" r:id="rId18"/>
    <p:sldId id="921" r:id="rId19"/>
    <p:sldId id="917" r:id="rId20"/>
    <p:sldId id="919" r:id="rId21"/>
    <p:sldId id="918" r:id="rId22"/>
    <p:sldId id="932" r:id="rId23"/>
    <p:sldId id="920" r:id="rId24"/>
    <p:sldId id="924" r:id="rId25"/>
    <p:sldId id="933" r:id="rId26"/>
    <p:sldId id="904" r:id="rId27"/>
    <p:sldId id="916" r:id="rId28"/>
    <p:sldId id="915" r:id="rId29"/>
    <p:sldId id="934" r:id="rId30"/>
    <p:sldId id="936" r:id="rId31"/>
    <p:sldId id="928" r:id="rId32"/>
    <p:sldId id="929" r:id="rId33"/>
    <p:sldId id="937" r:id="rId34"/>
    <p:sldId id="906" r:id="rId35"/>
    <p:sldId id="927" r:id="rId36"/>
    <p:sldId id="912" r:id="rId37"/>
    <p:sldId id="898" r:id="rId38"/>
    <p:sldId id="261" r:id="rId39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dis Nikou" initials="MN" lastIdx="1" clrIdx="0">
    <p:extLst>
      <p:ext uri="{19B8F6BF-5375-455C-9EA6-DF929625EA0E}">
        <p15:presenceInfo xmlns:p15="http://schemas.microsoft.com/office/powerpoint/2012/main" userId="S::mahdis.nikou@brightcarbon.com::d5834665-7bc3-47f1-85ef-fc6fca31173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4D7"/>
    <a:srgbClr val="EA724B"/>
    <a:srgbClr val="86C14F"/>
    <a:srgbClr val="FFDBD8"/>
    <a:srgbClr val="FCD3A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A111915-BE36-4E01-A7E5-04B1672EAD3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5" autoAdjust="0"/>
    <p:restoredTop sz="88844" autoAdjust="0"/>
  </p:normalViewPr>
  <p:slideViewPr>
    <p:cSldViewPr snapToGrid="0">
      <p:cViewPr varScale="1">
        <p:scale>
          <a:sx n="113" d="100"/>
          <a:sy n="113" d="100"/>
        </p:scale>
        <p:origin x="104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5544"/>
    </p:cViewPr>
  </p:sorterViewPr>
  <p:notesViewPr>
    <p:cSldViewPr snapToGrid="0">
      <p:cViewPr>
        <p:scale>
          <a:sx n="1" d="2"/>
          <a:sy n="1" d="2"/>
        </p:scale>
        <p:origin x="5320" y="15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1E1AB9-7886-4482-8595-88931F0C13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0B9A8-8493-4582-A93D-3051DEFA6A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9DB69-C6C7-4597-9C06-3C2A2F02C5F6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7423C-6429-4385-A65E-1E14F66249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CD81B-DE1C-45DD-A06A-129227D529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920A1-2C06-4FBE-8EDF-A6F5E44A7D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23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ECCEA-2969-42E4-A1A0-9C247F9CF1CC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5EE77-8CAC-4815-8642-F6182C0468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73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xkcd.com/927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-nc/2.5/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897/rio.2.e8767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occurrence/1208877607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creativecommons.org/licenses/by/4.0/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5035/doc-vf1a-nr22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060/cb3256en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2023-06-08, UiO Digital Scholarship Centre (DSC), UiO University Library</a:t>
            </a:r>
          </a:p>
          <a:p>
            <a:r>
              <a:rPr lang="en-US" baseline="0" dirty="0"/>
              <a:t>Illustration: GBIF data portal, https://</a:t>
            </a:r>
            <a:r>
              <a:rPr lang="en-US" baseline="0" dirty="0" err="1"/>
              <a:t>www.gbif.org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i="0" u="none" strike="noStrike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Kunne du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tenke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deg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å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presentere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noe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om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hvordan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du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bruker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ontologier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i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datahåndtering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på data managers Network Meeting 8.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juni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?</a:t>
            </a:r>
            <a:b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</a:b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Kom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gjerne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med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forslag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til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vinkling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selv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,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evt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andre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som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aktivt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bruker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ontologier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i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 data management </a:t>
            </a:r>
            <a:r>
              <a:rPr lang="en-GB" sz="1800" dirty="0" err="1">
                <a:solidFill>
                  <a:srgbClr val="333333"/>
                </a:solidFill>
                <a:effectLst/>
                <a:latin typeface="Helvetica" pitchFamily="2" charset="0"/>
              </a:rPr>
              <a:t>arbeidet</a:t>
            </a:r>
            <a:r>
              <a:rPr lang="en-GB" sz="1800" dirty="0">
                <a:solidFill>
                  <a:srgbClr val="333333"/>
                </a:solidFill>
                <a:effectLst/>
                <a:latin typeface="Helvetica" pitchFamily="2" charset="0"/>
              </a:rPr>
              <a:t>.</a:t>
            </a:r>
            <a:r>
              <a:rPr lang="en-US" sz="1400" b="0" i="0" u="none" strike="noStrike" kern="1200" baseline="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 (</a:t>
            </a:r>
            <a:r>
              <a:rPr lang="en-GB" sz="1800" dirty="0">
                <a:effectLst/>
                <a:latin typeface="Helvetica" pitchFamily="2" charset="0"/>
              </a:rPr>
              <a:t>Live </a:t>
            </a:r>
            <a:r>
              <a:rPr lang="en-GB" sz="1800" dirty="0" err="1">
                <a:effectLst/>
                <a:latin typeface="Helvetica" pitchFamily="2" charset="0"/>
              </a:rPr>
              <a:t>Håndlykken</a:t>
            </a:r>
            <a:r>
              <a:rPr lang="en-GB" sz="1800" dirty="0">
                <a:effectLst/>
                <a:latin typeface="Helvetica" pitchFamily="2" charset="0"/>
              </a:rPr>
              <a:t> </a:t>
            </a:r>
            <a:r>
              <a:rPr lang="en-GB" sz="1800" dirty="0" err="1">
                <a:effectLst/>
                <a:latin typeface="Helvetica" pitchFamily="2" charset="0"/>
              </a:rPr>
              <a:t>Kvale</a:t>
            </a:r>
            <a:r>
              <a:rPr lang="en-GB" sz="1800" dirty="0">
                <a:effectLst/>
                <a:latin typeface="Helvetica" pitchFamily="2" charset="0"/>
              </a:rPr>
              <a:t>, </a:t>
            </a:r>
            <a:r>
              <a:rPr lang="en-GB" sz="1800" dirty="0" err="1">
                <a:effectLst/>
                <a:latin typeface="Helvetica" pitchFamily="2" charset="0"/>
              </a:rPr>
              <a:t>epost</a:t>
            </a:r>
            <a:r>
              <a:rPr lang="en-GB" sz="1800" dirty="0">
                <a:effectLst/>
                <a:latin typeface="Helvetica" pitchFamily="2" charset="0"/>
              </a:rPr>
              <a:t> 2023-02-20</a:t>
            </a:r>
            <a:r>
              <a:rPr lang="en-US" sz="14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445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www.gbif.org</a:t>
            </a:r>
            <a:r>
              <a:rPr lang="en-GB" dirty="0"/>
              <a:t>/</a:t>
            </a:r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195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696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dwc.tdwg.org</a:t>
            </a:r>
            <a:r>
              <a:rPr lang="en-GB" dirty="0"/>
              <a:t>/terms/</a:t>
            </a:r>
          </a:p>
          <a:p>
            <a:r>
              <a:rPr lang="en-GB" dirty="0"/>
              <a:t>https://</a:t>
            </a:r>
            <a:r>
              <a:rPr lang="en-GB" dirty="0" err="1"/>
              <a:t>dwc.tdwg.org</a:t>
            </a:r>
            <a:r>
              <a:rPr lang="en-GB" dirty="0"/>
              <a:t>/text/</a:t>
            </a:r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/core/</a:t>
            </a:r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</a:t>
            </a:r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</a:t>
            </a:r>
            <a:r>
              <a:rPr lang="en-GB" dirty="0" err="1"/>
              <a:t>dwc</a:t>
            </a:r>
            <a:r>
              <a:rPr lang="en-GB" dirty="0"/>
              <a:t>/measurements_or_facts_2022-02-02.xml</a:t>
            </a:r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</a:t>
            </a:r>
            <a:r>
              <a:rPr lang="en-GB" dirty="0" err="1"/>
              <a:t>dwc</a:t>
            </a:r>
            <a:r>
              <a:rPr lang="en-GB" dirty="0"/>
              <a:t>/</a:t>
            </a:r>
            <a:r>
              <a:rPr lang="en-GB" dirty="0" err="1"/>
              <a:t>identification.xml</a:t>
            </a:r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</a:t>
            </a:r>
            <a:r>
              <a:rPr lang="en-GB" dirty="0" err="1"/>
              <a:t>dwc</a:t>
            </a:r>
            <a:r>
              <a:rPr lang="en-GB" dirty="0"/>
              <a:t>/resource_relationship_2022-02-02.xml</a:t>
            </a:r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/extension/gbif/1.0/</a:t>
            </a:r>
            <a:r>
              <a:rPr lang="en-GB" dirty="0" err="1"/>
              <a:t>multimedia.xml</a:t>
            </a:r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rs.gbif.org</a:t>
            </a:r>
            <a:r>
              <a:rPr lang="en-GB" dirty="0"/>
              <a:t>/extension/gbif/1.0/dna_derived_data_2022-02-23.xml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964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dwc.tdwg.org</a:t>
            </a:r>
            <a:r>
              <a:rPr lang="en-GB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540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dwc.tdwg.org</a:t>
            </a:r>
            <a:r>
              <a:rPr lang="en-GB" dirty="0"/>
              <a:t>/terms/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67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TDWG Vocabulary Maintenance Specification (VMS): https://</a:t>
            </a:r>
            <a:r>
              <a:rPr lang="en-GB" dirty="0" err="1"/>
              <a:t>github.com</a:t>
            </a:r>
            <a:r>
              <a:rPr lang="en-GB" dirty="0"/>
              <a:t>/</a:t>
            </a:r>
            <a:r>
              <a:rPr lang="en-GB" dirty="0" err="1"/>
              <a:t>tdwg</a:t>
            </a:r>
            <a:r>
              <a:rPr lang="en-GB" dirty="0"/>
              <a:t>/vocab/blob/master/</a:t>
            </a:r>
            <a:r>
              <a:rPr lang="en-GB" dirty="0" err="1"/>
              <a:t>vms</a:t>
            </a:r>
            <a:r>
              <a:rPr lang="en-GB" dirty="0"/>
              <a:t>/maintenance-</a:t>
            </a:r>
            <a:r>
              <a:rPr lang="en-GB" dirty="0" err="1"/>
              <a:t>specification.md</a:t>
            </a:r>
            <a:endParaRPr lang="en-GB" dirty="0"/>
          </a:p>
          <a:p>
            <a:r>
              <a:rPr lang="en-GB" dirty="0"/>
              <a:t>TDWG Standards Documentation Standard (SDS): https://</a:t>
            </a:r>
            <a:r>
              <a:rPr lang="en-GB" dirty="0" err="1"/>
              <a:t>github.com</a:t>
            </a:r>
            <a:r>
              <a:rPr lang="en-GB" dirty="0"/>
              <a:t>/</a:t>
            </a:r>
            <a:r>
              <a:rPr lang="en-GB" dirty="0" err="1"/>
              <a:t>tdwg</a:t>
            </a:r>
            <a:r>
              <a:rPr lang="en-GB" dirty="0"/>
              <a:t>/vocab/blob/master/</a:t>
            </a:r>
            <a:r>
              <a:rPr lang="en-GB" dirty="0" err="1"/>
              <a:t>sds</a:t>
            </a:r>
            <a:r>
              <a:rPr lang="en-GB" dirty="0"/>
              <a:t>/documentation-</a:t>
            </a:r>
            <a:r>
              <a:rPr lang="en-GB" dirty="0" err="1"/>
              <a:t>specification.md</a:t>
            </a:r>
            <a:endParaRPr lang="en-GB" dirty="0"/>
          </a:p>
          <a:p>
            <a:r>
              <a:rPr lang="en-GB" dirty="0"/>
              <a:t>TDWG standards ratification process, https://</a:t>
            </a:r>
            <a:r>
              <a:rPr lang="en-GB" dirty="0" err="1"/>
              <a:t>www.tdwg.org</a:t>
            </a:r>
            <a:r>
              <a:rPr lang="en-GB" dirty="0"/>
              <a:t>/about/process/</a:t>
            </a:r>
          </a:p>
          <a:p>
            <a:r>
              <a:rPr lang="en-GB" dirty="0"/>
              <a:t>TDWG Review Manager Guidelines, https://</a:t>
            </a:r>
            <a:r>
              <a:rPr lang="en-GB" dirty="0" err="1"/>
              <a:t>www.tdwg.org</a:t>
            </a:r>
            <a:r>
              <a:rPr lang="en-GB" dirty="0"/>
              <a:t>/about/review-managers/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930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TDWG TAG: http://</a:t>
            </a:r>
            <a:r>
              <a:rPr lang="en-GB" dirty="0" err="1"/>
              <a:t>wiki.tdwg.org</a:t>
            </a:r>
            <a:r>
              <a:rPr lang="en-GB" dirty="0"/>
              <a:t>/TAG</a:t>
            </a:r>
          </a:p>
          <a:p>
            <a:r>
              <a:rPr lang="en-GB" dirty="0"/>
              <a:t>Hyam, R (2006). A technical architecture for TDWG</a:t>
            </a:r>
            <a:r>
              <a:rPr lang="en-GB" baseline="0" dirty="0"/>
              <a:t> standards. Proceedings of TDWG 2006, St Louis, Missouri, USA. </a:t>
            </a:r>
            <a:r>
              <a:rPr lang="en-GB" dirty="0"/>
              <a:t>http://</a:t>
            </a:r>
            <a:r>
              <a:rPr lang="en-GB" dirty="0" err="1"/>
              <a:t>www.tdwg.org</a:t>
            </a:r>
            <a:r>
              <a:rPr lang="en-GB" dirty="0"/>
              <a:t>/proceedings/article/</a:t>
            </a:r>
            <a:r>
              <a:rPr lang="en-GB" dirty="0" err="1"/>
              <a:t>viewArticle</a:t>
            </a:r>
            <a:r>
              <a:rPr lang="en-GB" dirty="0"/>
              <a:t>/88</a:t>
            </a:r>
          </a:p>
          <a:p>
            <a:r>
              <a:rPr lang="en-GB" dirty="0"/>
              <a:t>Image from:</a:t>
            </a:r>
            <a:r>
              <a:rPr lang="en-GB" baseline="0" dirty="0"/>
              <a:t> http://</a:t>
            </a:r>
            <a:r>
              <a:rPr lang="en-GB" baseline="0" dirty="0" err="1"/>
              <a:t>www.tdwg.org</a:t>
            </a:r>
            <a:r>
              <a:rPr lang="en-GB" baseline="0" dirty="0"/>
              <a:t>/</a:t>
            </a:r>
            <a:r>
              <a:rPr lang="en-GB" baseline="0" dirty="0" err="1"/>
              <a:t>fileadmin</a:t>
            </a:r>
            <a:r>
              <a:rPr lang="en-GB" baseline="0" dirty="0"/>
              <a:t>/2007meeting/slides/Hyam_OntologiesInTdwgArchitecture_abs229.pdf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CC5F5-191B-C64C-B534-05ED1908B88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TDWG</a:t>
            </a:r>
            <a:r>
              <a:rPr lang="en-GB" baseline="0" dirty="0"/>
              <a:t> Technical Architecture Group (2008). </a:t>
            </a:r>
            <a:r>
              <a:rPr lang="en-GB" dirty="0"/>
              <a:t>TDWG Technical </a:t>
            </a:r>
            <a:r>
              <a:rPr lang="en-GB" baseline="0" dirty="0"/>
              <a:t>Roadmap 2008: http://</a:t>
            </a:r>
            <a:r>
              <a:rPr lang="en-GB" baseline="0" dirty="0" err="1"/>
              <a:t>wiki.tdwg.org</a:t>
            </a:r>
            <a:r>
              <a:rPr lang="en-GB" baseline="0" dirty="0"/>
              <a:t>/</a:t>
            </a:r>
            <a:r>
              <a:rPr lang="en-GB" baseline="0" dirty="0" err="1"/>
              <a:t>twiki</a:t>
            </a:r>
            <a:r>
              <a:rPr lang="en-GB" baseline="0" dirty="0"/>
              <a:t>/pub/TAG/RoadMap2008/TDWG_TAG_Roadmap_2008.pdf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Ontology Roadmap for </a:t>
            </a:r>
            <a:r>
              <a:rPr lang="en-GB" baseline="0" dirty="0" err="1"/>
              <a:t>eBiosphere</a:t>
            </a:r>
            <a:r>
              <a:rPr lang="en-GB" baseline="0" dirty="0"/>
              <a:t> (2009) http://</a:t>
            </a:r>
            <a:r>
              <a:rPr lang="en-GB" baseline="0" dirty="0" err="1"/>
              <a:t>wiki.tdwg.org</a:t>
            </a:r>
            <a:r>
              <a:rPr lang="en-GB" baseline="0" dirty="0"/>
              <a:t>/</a:t>
            </a:r>
            <a:r>
              <a:rPr lang="en-GB" baseline="0" dirty="0" err="1"/>
              <a:t>twiki</a:t>
            </a:r>
            <a:r>
              <a:rPr lang="en-GB" baseline="0" dirty="0"/>
              <a:t>/bin/view/TAG/</a:t>
            </a:r>
            <a:r>
              <a:rPr lang="en-GB" baseline="0" dirty="0" err="1"/>
              <a:t>OntologyRoadmap</a:t>
            </a:r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CC5F5-191B-C64C-B534-05ED1908B88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separate terms and term labels</a:t>
            </a:r>
            <a:r>
              <a:rPr lang="en-US" baseline="0" dirty="0"/>
              <a:t> from the fundamental concepts behind the terminology.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chemeClr val="bg1">
                    <a:lumMod val="85000"/>
                  </a:schemeClr>
                </a:solidFill>
              </a:rPr>
              <a:t>“The SKOS (simple knowledge organization system) format is designed to present KOS data in a format that is suitable for machine inferencing and particularly for use in the Semantic Web (….) </a:t>
            </a:r>
            <a:r>
              <a:rPr lang="en-US" sz="1200" b="1" i="1" dirty="0">
                <a:solidFill>
                  <a:schemeClr val="bg1">
                    <a:lumMod val="85000"/>
                  </a:schemeClr>
                </a:solidFill>
              </a:rPr>
              <a:t>concepts – units of thought </a:t>
            </a:r>
            <a:r>
              <a:rPr lang="en-US" sz="1200" i="1" dirty="0">
                <a:solidFill>
                  <a:schemeClr val="bg1">
                    <a:lumMod val="85000"/>
                  </a:schemeClr>
                </a:solidFill>
              </a:rPr>
              <a:t>– and distinguishes these from the terms that are used to label these concepts. </a:t>
            </a:r>
            <a:r>
              <a:rPr lang="en-US" sz="800" dirty="0">
                <a:solidFill>
                  <a:schemeClr val="bg1">
                    <a:lumMod val="85000"/>
                  </a:schemeClr>
                </a:solidFill>
              </a:rPr>
              <a:t>Will, L. (2012)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Will, L. (2012). The ISO 25964 Data Model for the Structure of an Information Retrieval Thesaurus. Bulletin of the American Society for Information Science and Technology 38(4): 48-51.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D58D-0D0D-C34E-9388-ABE2C42935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99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cartoon is from XKCD: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hlinkClick r:id="rId3"/>
              </a:rPr>
              <a:t>http://xkcd.com/927/</a:t>
            </a:r>
            <a:r>
              <a:rPr lang="en-US" dirty="0"/>
              <a:t>. This work is licensed under a </a:t>
            </a:r>
            <a:r>
              <a:rPr lang="en-US" dirty="0">
                <a:hlinkClick r:id="rId4"/>
              </a:rPr>
              <a:t>Creative Commons Attribution-NonCommercial 2.5 License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D58D-0D0D-C34E-9388-ABE2C42935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88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https://www.gbif.org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471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Creator:Rod</a:t>
            </a:r>
            <a:r>
              <a:rPr lang="en-GB" dirty="0"/>
              <a:t> Page, CC BY 4.0 via Wikimedia Commons https://</a:t>
            </a:r>
            <a:r>
              <a:rPr lang="en-GB" dirty="0" err="1"/>
              <a:t>commons.wikimedia.org</a:t>
            </a:r>
            <a:r>
              <a:rPr lang="en-GB" dirty="0"/>
              <a:t>/wiki/</a:t>
            </a:r>
            <a:r>
              <a:rPr lang="en-GB" dirty="0" err="1"/>
              <a:t>File:Biodiversity_knowledge_graph_by_Rod_Page.png</a:t>
            </a:r>
            <a:endParaRPr lang="en-GB" dirty="0"/>
          </a:p>
          <a:p>
            <a:r>
              <a:rPr lang="en-GB" b="0" i="0" dirty="0">
                <a:solidFill>
                  <a:srgbClr val="1F1F1F"/>
                </a:solidFill>
                <a:effectLst/>
                <a:latin typeface="Calibri" panose="020F0502020204030204" pitchFamily="34" charset="0"/>
              </a:rPr>
              <a:t>Page R (2016) Towards a biodiversity knowledge graph. Research Ideas and Outcomes 2: e8767. </a:t>
            </a:r>
            <a:r>
              <a:rPr lang="en-GB" b="0" i="0" u="none" strike="noStrike" dirty="0">
                <a:solidFill>
                  <a:srgbClr val="1B8AAE"/>
                </a:solidFill>
                <a:effectLst/>
                <a:latin typeface="Calibri" panose="020F0502020204030204" pitchFamily="34" charset="0"/>
                <a:hlinkClick r:id="rId3"/>
              </a:rPr>
              <a:t>https://doi.org/10.3897/rio.2.e8767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429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Illustration photos via Wikimedia Commons:</a:t>
            </a:r>
          </a:p>
          <a:p>
            <a:r>
              <a:rPr lang="en-GB" dirty="0"/>
              <a:t>Eric Engbretson, U.S. Fish and Wildlife Service, Public domain, via Wikimedia Commons, https://</a:t>
            </a:r>
            <a:r>
              <a:rPr lang="en-GB" dirty="0" err="1"/>
              <a:t>commons.wikimedia.org</a:t>
            </a:r>
            <a:r>
              <a:rPr lang="en-GB" dirty="0"/>
              <a:t>/wiki/File:Brook_trout_swims_in_native_stream_underwater_fish_image.jpg</a:t>
            </a:r>
          </a:p>
          <a:p>
            <a:r>
              <a:rPr lang="en-GB" dirty="0"/>
              <a:t>André Künzelmann, CC BY-SA 3.0, https://</a:t>
            </a:r>
            <a:r>
              <a:rPr lang="en-GB" dirty="0" err="1"/>
              <a:t>commons.wikimedia.org</a:t>
            </a:r>
            <a:r>
              <a:rPr lang="en-GB" dirty="0"/>
              <a:t>/wiki/File:2013_Naturkundemuseum_Berlin_Alkohol-Forschungssammlung_04_anagoria.JPG</a:t>
            </a:r>
          </a:p>
          <a:p>
            <a:r>
              <a:rPr lang="en-GB" dirty="0"/>
              <a:t>Anagoria, CC BY 3.0, https://</a:t>
            </a:r>
            <a:r>
              <a:rPr lang="en-GB" dirty="0" err="1"/>
              <a:t>commons.wikimedia.org</a:t>
            </a:r>
            <a:r>
              <a:rPr lang="en-GB" dirty="0"/>
              <a:t>/wiki/File:Water_resources,_</a:t>
            </a:r>
            <a:r>
              <a:rPr lang="en-GB" dirty="0" err="1"/>
              <a:t>taking_a_water_sample.jpg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95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Deck et al (2013) Clarifying concepots and terms in biodiversity informatics. https:/doi.org/10.4056/sigs.3907833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AdvP403A40"/>
              </a:rPr>
              <a:t>Walls RL, Deck J, </a:t>
            </a:r>
            <a:r>
              <a:rPr lang="en-GB" sz="1800" dirty="0" err="1">
                <a:effectLst/>
                <a:latin typeface="AdvP403A40"/>
              </a:rPr>
              <a:t>Guralnick</a:t>
            </a:r>
            <a:r>
              <a:rPr lang="en-GB" sz="1800" dirty="0">
                <a:effectLst/>
                <a:latin typeface="AdvP403A40"/>
              </a:rPr>
              <a:t> R, </a:t>
            </a:r>
            <a:r>
              <a:rPr lang="en-GB" sz="1800" dirty="0" err="1">
                <a:effectLst/>
                <a:latin typeface="AdvP403A40"/>
              </a:rPr>
              <a:t>Baskauf</a:t>
            </a:r>
            <a:r>
              <a:rPr lang="en-GB" sz="1800" dirty="0">
                <a:effectLst/>
                <a:latin typeface="AdvP403A40"/>
              </a:rPr>
              <a:t> S, Beaman R, et al. (2014) Semantics in Support of Biodiversity Knowledge Discovery: An Introduction to the Biological Collections Ontology and Related Ontologies. </a:t>
            </a:r>
            <a:r>
              <a:rPr lang="en-GB" sz="1800" dirty="0" err="1">
                <a:effectLst/>
                <a:latin typeface="AdvP403A40"/>
              </a:rPr>
              <a:t>PLoS</a:t>
            </a:r>
            <a:r>
              <a:rPr lang="en-GB" sz="1800" dirty="0">
                <a:effectLst/>
                <a:latin typeface="AdvP403A40"/>
              </a:rPr>
              <a:t> ONE 9(3): e89606. doi:10.1371/journal.pone.0089606 </a:t>
            </a:r>
            <a:endParaRPr lang="en-GB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958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BFO home, </a:t>
            </a:r>
            <a:r>
              <a:rPr lang="en-GB" dirty="0"/>
              <a:t>https://basic-formal-</a:t>
            </a:r>
            <a:r>
              <a:rPr lang="en-GB" dirty="0" err="1"/>
              <a:t>ontology.org</a:t>
            </a:r>
            <a:r>
              <a:rPr lang="en-GB" dirty="0"/>
              <a:t>/</a:t>
            </a:r>
          </a:p>
          <a:p>
            <a:r>
              <a:rPr lang="en-GB" dirty="0"/>
              <a:t>BFO at </a:t>
            </a:r>
            <a:r>
              <a:rPr lang="en-GB" dirty="0" err="1"/>
              <a:t>OntoBee</a:t>
            </a:r>
            <a:r>
              <a:rPr lang="en-GB" dirty="0"/>
              <a:t>, https://</a:t>
            </a:r>
            <a:r>
              <a:rPr lang="en-GB" dirty="0" err="1"/>
              <a:t>ontobee.org</a:t>
            </a:r>
            <a:r>
              <a:rPr lang="en-GB" dirty="0"/>
              <a:t>/ontology/BFO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406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BCO – Biological Collections Ontology, </a:t>
            </a:r>
            <a:r>
              <a:rPr lang="en-GB" dirty="0"/>
              <a:t>https://</a:t>
            </a:r>
            <a:r>
              <a:rPr lang="en-GB" dirty="0" err="1"/>
              <a:t>github.com</a:t>
            </a:r>
            <a:r>
              <a:rPr lang="en-GB" dirty="0"/>
              <a:t>/</a:t>
            </a:r>
            <a:r>
              <a:rPr lang="en-GB" dirty="0" err="1"/>
              <a:t>BiodiversityOntologies</a:t>
            </a:r>
            <a:r>
              <a:rPr lang="en-GB" dirty="0"/>
              <a:t>/</a:t>
            </a:r>
            <a:r>
              <a:rPr lang="en-GB" dirty="0" err="1"/>
              <a:t>bco</a:t>
            </a:r>
            <a:r>
              <a:rPr lang="en-GB" dirty="0"/>
              <a:t>, https://</a:t>
            </a:r>
            <a:r>
              <a:rPr lang="en-GB" dirty="0" err="1"/>
              <a:t>ontobee.org</a:t>
            </a:r>
            <a:r>
              <a:rPr lang="en-GB" dirty="0"/>
              <a:t>/ontology/BCO</a:t>
            </a:r>
          </a:p>
          <a:p>
            <a:r>
              <a:rPr lang="en-GB" dirty="0"/>
              <a:t>OBI = Ontology for Biomedical Investigations, https://</a:t>
            </a:r>
            <a:r>
              <a:rPr lang="en-GB" dirty="0" err="1"/>
              <a:t>ontobee.org</a:t>
            </a:r>
            <a:r>
              <a:rPr lang="en-GB" dirty="0"/>
              <a:t>/ontology/OBI, http://obi-</a:t>
            </a:r>
            <a:r>
              <a:rPr lang="en-GB" dirty="0" err="1"/>
              <a:t>ontology.org</a:t>
            </a:r>
            <a:r>
              <a:rPr lang="en-GB" dirty="0"/>
              <a:t>/</a:t>
            </a:r>
          </a:p>
          <a:p>
            <a:r>
              <a:rPr lang="en-GB" dirty="0"/>
              <a:t>IAO = Information Artefact Ontology, https://</a:t>
            </a:r>
            <a:r>
              <a:rPr lang="en-GB" dirty="0" err="1"/>
              <a:t>ontobee.org</a:t>
            </a:r>
            <a:r>
              <a:rPr lang="en-GB" dirty="0"/>
              <a:t>/ontology/IAO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/>
                </a:solidFill>
                <a:effectLst/>
                <a:latin typeface="AdvP403A40"/>
              </a:rPr>
              <a:t>Walls RL, Deck J, </a:t>
            </a:r>
            <a:r>
              <a:rPr lang="en-GB" sz="1200" dirty="0" err="1">
                <a:solidFill>
                  <a:schemeClr val="bg1"/>
                </a:solidFill>
                <a:effectLst/>
                <a:latin typeface="AdvP403A40"/>
              </a:rPr>
              <a:t>Guralnick</a:t>
            </a:r>
            <a:r>
              <a:rPr lang="en-GB" sz="1200" dirty="0">
                <a:solidFill>
                  <a:schemeClr val="bg1"/>
                </a:solidFill>
                <a:effectLst/>
                <a:latin typeface="AdvP403A40"/>
              </a:rPr>
              <a:t> R, </a:t>
            </a:r>
            <a:r>
              <a:rPr lang="en-GB" sz="1200" dirty="0" err="1">
                <a:solidFill>
                  <a:schemeClr val="bg1"/>
                </a:solidFill>
                <a:effectLst/>
                <a:latin typeface="AdvP403A40"/>
              </a:rPr>
              <a:t>Baskauf</a:t>
            </a:r>
            <a:r>
              <a:rPr lang="en-GB" sz="1200" dirty="0">
                <a:solidFill>
                  <a:schemeClr val="bg1"/>
                </a:solidFill>
                <a:effectLst/>
                <a:latin typeface="AdvP403A40"/>
              </a:rPr>
              <a:t> S, Beaman R, et al. (2014) Semantics in Support of Biodiversity Knowledge Discovery: An Introduction to the Biological Collections Ontology and Related Ontologies. </a:t>
            </a:r>
            <a:r>
              <a:rPr lang="en-GB" sz="1200" dirty="0" err="1">
                <a:solidFill>
                  <a:schemeClr val="bg1"/>
                </a:solidFill>
                <a:effectLst/>
                <a:latin typeface="AdvP403A40"/>
              </a:rPr>
              <a:t>PLoS</a:t>
            </a:r>
            <a:r>
              <a:rPr lang="en-GB" sz="1200" dirty="0">
                <a:solidFill>
                  <a:schemeClr val="bg1"/>
                </a:solidFill>
                <a:effectLst/>
                <a:latin typeface="AdvP403A40"/>
              </a:rPr>
              <a:t> ONE 9(3): e89606. https://</a:t>
            </a:r>
            <a:r>
              <a:rPr lang="en-GB" sz="1200" dirty="0" err="1">
                <a:solidFill>
                  <a:schemeClr val="bg1"/>
                </a:solidFill>
                <a:effectLst/>
                <a:latin typeface="AdvP403A40"/>
              </a:rPr>
              <a:t>doi.org</a:t>
            </a:r>
            <a:r>
              <a:rPr lang="en-GB" sz="1200" dirty="0">
                <a:solidFill>
                  <a:schemeClr val="bg1"/>
                </a:solidFill>
                <a:effectLst/>
                <a:latin typeface="AdvP403A40"/>
              </a:rPr>
              <a:t>/10.1371/journal.pone.0089606</a:t>
            </a:r>
            <a:endParaRPr lang="en-GB" b="0" i="0" dirty="0">
              <a:solidFill>
                <a:srgbClr val="2E414F"/>
              </a:solidFill>
              <a:effectLst/>
              <a:latin typeface="Roboto" panose="02000000000000000000" pitchFamily="2" charset="0"/>
            </a:endParaRPr>
          </a:p>
          <a:p>
            <a:r>
              <a:rPr lang="en-GB" b="0" i="0" dirty="0">
                <a:solidFill>
                  <a:srgbClr val="2E414F"/>
                </a:solidFill>
                <a:effectLst/>
                <a:latin typeface="Roboto" panose="02000000000000000000" pitchFamily="2" charset="0"/>
              </a:rPr>
              <a:t>Walls, R.L., &amp; </a:t>
            </a:r>
            <a:r>
              <a:rPr lang="en-GB" b="0" i="0" dirty="0" err="1">
                <a:solidFill>
                  <a:srgbClr val="2E414F"/>
                </a:solidFill>
                <a:effectLst/>
                <a:latin typeface="Roboto" panose="02000000000000000000" pitchFamily="2" charset="0"/>
              </a:rPr>
              <a:t>Guralnick</a:t>
            </a:r>
            <a:r>
              <a:rPr lang="en-GB" b="0" i="0" dirty="0">
                <a:solidFill>
                  <a:srgbClr val="2E414F"/>
                </a:solidFill>
                <a:effectLst/>
                <a:latin typeface="Roboto" panose="02000000000000000000" pitchFamily="2" charset="0"/>
              </a:rPr>
              <a:t>, R.P. (2014). A Specimen-based View of the World Using the Biological Collections Ontology to Model Biodiversity Collections.</a:t>
            </a:r>
            <a:endParaRPr lang="en-NO" dirty="0"/>
          </a:p>
          <a:p>
            <a:r>
              <a:rPr lang="en-GB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Ramona L. Walls, Pier Luigi Buttigieg, John Deck, Rob </a:t>
            </a:r>
            <a:r>
              <a:rPr lang="en-GB" b="0" i="0" dirty="0" err="1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Guralnick</a:t>
            </a:r>
            <a:r>
              <a:rPr lang="en-GB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, John </a:t>
            </a:r>
            <a:r>
              <a:rPr lang="en-GB" b="0" i="0" dirty="0" err="1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Wieczorek</a:t>
            </a:r>
            <a:r>
              <a:rPr lang="en-GB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 (2018) Integrating and Managing Biodiversity Data with the Biocollections Ontology, https://</a:t>
            </a:r>
            <a:r>
              <a:rPr lang="en-GB" b="0" i="0" dirty="0" err="1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doi.org</a:t>
            </a:r>
            <a:r>
              <a:rPr lang="en-GB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en-NO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10.3233/978-1-61499-854-9-81</a:t>
            </a:r>
            <a:r>
              <a:rPr lang="en-GB" b="0" i="0" dirty="0">
                <a:solidFill>
                  <a:srgbClr val="4A4A4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dirty="0"/>
              <a:t>http://</a:t>
            </a:r>
            <a:r>
              <a:rPr lang="en-GB" dirty="0" err="1"/>
              <a:t>ebooks.iospress.nl</a:t>
            </a:r>
            <a:r>
              <a:rPr lang="en-GB" dirty="0"/>
              <a:t>/</a:t>
            </a:r>
            <a:r>
              <a:rPr lang="en-GB" dirty="0" err="1"/>
              <a:t>volumearticle</a:t>
            </a:r>
            <a:r>
              <a:rPr lang="en-GB" dirty="0"/>
              <a:t>/49542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753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Illustration photos via Wikimedia Commons:</a:t>
            </a:r>
          </a:p>
          <a:p>
            <a:r>
              <a:rPr lang="en-GB" dirty="0"/>
              <a:t>Eric Engbretson, U.S. Fish and Wildlife Service, Public domain, via Wikimedia Commons, https://</a:t>
            </a:r>
            <a:r>
              <a:rPr lang="en-GB" dirty="0" err="1"/>
              <a:t>commons.wikimedia.org</a:t>
            </a:r>
            <a:r>
              <a:rPr lang="en-GB" dirty="0"/>
              <a:t>/wiki/File:Brook_trout_swims_in_native_stream_underwater_fish_image.jpg</a:t>
            </a:r>
          </a:p>
          <a:p>
            <a:r>
              <a:rPr lang="en-GB" dirty="0"/>
              <a:t>André Künzelmann, CC BY-SA 3.0, https://</a:t>
            </a:r>
            <a:r>
              <a:rPr lang="en-GB" dirty="0" err="1"/>
              <a:t>commons.wikimedia.org</a:t>
            </a:r>
            <a:r>
              <a:rPr lang="en-GB" dirty="0"/>
              <a:t>/wiki/File:2013_Naturkundemuseum_Berlin_Alkohol-Forschungssammlung_04_anagoria.JPG</a:t>
            </a:r>
          </a:p>
          <a:p>
            <a:r>
              <a:rPr lang="en-GB" dirty="0"/>
              <a:t>Anagoria, CC BY 3.0, https://</a:t>
            </a:r>
            <a:r>
              <a:rPr lang="en-GB" dirty="0" err="1"/>
              <a:t>commons.wikimedia.org</a:t>
            </a:r>
            <a:r>
              <a:rPr lang="en-GB" dirty="0"/>
              <a:t>/wiki/File:Water_resources,_</a:t>
            </a:r>
            <a:r>
              <a:rPr lang="en-GB" dirty="0" err="1"/>
              <a:t>taking_a_water_sample.jpg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797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Photos</a:t>
            </a:r>
          </a:p>
          <a:p>
            <a:pPr algn="l"/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"Fringilla coelebs 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bakeri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" - </a:t>
            </a:r>
            <a:r>
              <a:rPr lang="en-GB" b="0" i="1" u="none" strike="noStrike" dirty="0">
                <a:solidFill>
                  <a:srgbClr val="4BA2CE"/>
                </a:solidFill>
                <a:effectLst/>
                <a:latin typeface="Roboto" panose="02000000000000000000" pitchFamily="2" charset="0"/>
                <a:hlinkClick r:id="rId3"/>
              </a:rPr>
              <a:t>Fringilla coelebs </a:t>
            </a:r>
            <a:r>
              <a:rPr lang="en-GB" b="0" i="0" u="none" strike="noStrike" dirty="0">
                <a:solidFill>
                  <a:srgbClr val="4BA2CE"/>
                </a:solidFill>
                <a:effectLst/>
                <a:latin typeface="Roboto" panose="02000000000000000000" pitchFamily="2" charset="0"/>
                <a:hlinkClick r:id="rId3"/>
              </a:rPr>
              <a:t>subsp. </a:t>
            </a:r>
            <a:r>
              <a:rPr lang="en-GB" b="0" i="1" u="none" strike="noStrike" dirty="0">
                <a:solidFill>
                  <a:srgbClr val="4BA2CE"/>
                </a:solidFill>
                <a:effectLst/>
                <a:latin typeface="Roboto" panose="02000000000000000000" pitchFamily="2" charset="0"/>
                <a:hlinkClick r:id="rId3"/>
              </a:rPr>
              <a:t>bakeri </a:t>
            </a:r>
            <a:r>
              <a:rPr lang="en-GB" b="0" i="0" u="none" strike="noStrike" dirty="0">
                <a:solidFill>
                  <a:srgbClr val="4BA2CE"/>
                </a:solidFill>
                <a:effectLst/>
                <a:latin typeface="Roboto" panose="02000000000000000000" pitchFamily="2" charset="0"/>
                <a:hlinkClick r:id="rId3"/>
              </a:rPr>
              <a:t>Illera, Rando, Rodriguez-Exposito, Hernández, M, Claramunt, Martín &amp; A, 2018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 collected in Spain</a:t>
            </a:r>
          </a:p>
          <a:p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 (licensed under </a:t>
            </a:r>
            <a:r>
              <a:rPr lang="en-GB" b="0" i="0" u="none" strike="noStrike" dirty="0">
                <a:solidFill>
                  <a:srgbClr val="4BA2CE"/>
                </a:solidFill>
                <a:effectLst/>
                <a:latin typeface="Roboto" panose="02000000000000000000" pitchFamily="2" charset="0"/>
                <a:hlinkClick r:id="rId4"/>
              </a:rPr>
              <a:t>http://creativecommons.org/licenses/by/4.0/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), https://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www.gbif.org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/occurrence/1208877607, http://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www.unimus.no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felles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bilder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/</a:t>
            </a:r>
            <a:r>
              <a:rPr lang="en-GB" b="0" i="0" dirty="0" err="1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web_hent_bilde.php?id</a:t>
            </a:r>
            <a:r>
              <a:rPr lang="en-GB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=14208217&amp;type=jpeg</a:t>
            </a:r>
          </a:p>
          <a:p>
            <a:endParaRPr lang="en-GB" b="0" i="0" dirty="0">
              <a:solidFill>
                <a:srgbClr val="666666"/>
              </a:solidFill>
              <a:effectLst/>
              <a:latin typeface="Roboto" panose="02000000000000000000" pitchFamily="2" charset="0"/>
            </a:endParaRPr>
          </a:p>
          <a:p>
            <a:r>
              <a:rPr lang="en-GB" b="0" i="0" dirty="0" err="1">
                <a:solidFill>
                  <a:srgbClr val="F5F5F5"/>
                </a:solidFill>
                <a:effectLst/>
                <a:latin typeface="Arial" panose="020B0604020202020204" pitchFamily="34" charset="0"/>
              </a:rPr>
              <a:t>alex</a:t>
            </a:r>
            <a:r>
              <a:rPr lang="en-GB" b="0" i="0" dirty="0">
                <a:solidFill>
                  <a:srgbClr val="F5F5F5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b="0" i="0" dirty="0" err="1">
                <a:solidFill>
                  <a:srgbClr val="F5F5F5"/>
                </a:solidFill>
                <a:effectLst/>
                <a:latin typeface="Arial" panose="020B0604020202020204" pitchFamily="34" charset="0"/>
              </a:rPr>
              <a:t>grichenko</a:t>
            </a:r>
            <a:r>
              <a:rPr lang="en-GB" b="0" i="0" dirty="0">
                <a:solidFill>
                  <a:srgbClr val="F5F5F5"/>
                </a:solidFill>
                <a:effectLst/>
                <a:latin typeface="Arial" panose="020B0604020202020204" pitchFamily="34" charset="0"/>
              </a:rPr>
              <a:t> has released this “Bird Camera Watching” image under Public Domain license, </a:t>
            </a:r>
            <a:r>
              <a:rPr lang="en-GB" dirty="0"/>
              <a:t>https://</a:t>
            </a:r>
            <a:r>
              <a:rPr lang="en-GB" dirty="0" err="1"/>
              <a:t>www.publicdomainpictures.net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/</a:t>
            </a:r>
            <a:r>
              <a:rPr lang="en-GB" dirty="0" err="1"/>
              <a:t>view-image.php?image</a:t>
            </a:r>
            <a:r>
              <a:rPr lang="en-GB" dirty="0"/>
              <a:t>=54100&amp;picture=bird-camera-watching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289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www.tdwg.org</a:t>
            </a:r>
            <a:r>
              <a:rPr lang="en-GB" dirty="0"/>
              <a:t>/community/</a:t>
            </a:r>
            <a:r>
              <a:rPr lang="en-GB" dirty="0" err="1"/>
              <a:t>osr</a:t>
            </a:r>
            <a:r>
              <a:rPr lang="en-GB" dirty="0"/>
              <a:t>/material-sample/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</a:t>
            </a:r>
            <a:r>
              <a:rPr lang="en-GB" dirty="0" err="1"/>
              <a:t>github.com</a:t>
            </a:r>
            <a:r>
              <a:rPr lang="en-GB" dirty="0"/>
              <a:t>/</a:t>
            </a:r>
            <a:r>
              <a:rPr lang="en-GB" dirty="0" err="1"/>
              <a:t>tdwg</a:t>
            </a:r>
            <a:r>
              <a:rPr lang="en-GB" dirty="0"/>
              <a:t>/material-sample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Illustration: https://</a:t>
            </a:r>
            <a:r>
              <a:rPr lang="en-GB" dirty="0" err="1"/>
              <a:t>commons.wikimedia.org</a:t>
            </a:r>
            <a:r>
              <a:rPr lang="en-GB" dirty="0"/>
              <a:t>/w/</a:t>
            </a:r>
            <a:r>
              <a:rPr lang="en-GB" dirty="0" err="1"/>
              <a:t>index.php?search</a:t>
            </a:r>
            <a:r>
              <a:rPr lang="en-GB" dirty="0"/>
              <a:t>=specimens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9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Illustration photos via Wikimedia Commons:</a:t>
            </a:r>
          </a:p>
          <a:p>
            <a:r>
              <a:rPr lang="en-GB" dirty="0"/>
              <a:t>Eric Engbretson, U.S. Fish and Wildlife Service, Public domain, via Wikimedia Commons, https://</a:t>
            </a:r>
            <a:r>
              <a:rPr lang="en-GB" dirty="0" err="1"/>
              <a:t>commons.wikimedia.org</a:t>
            </a:r>
            <a:r>
              <a:rPr lang="en-GB" dirty="0"/>
              <a:t>/wiki/File:Brook_trout_swims_in_native_stream_underwater_fish_image.jpg</a:t>
            </a:r>
          </a:p>
          <a:p>
            <a:r>
              <a:rPr lang="en-GB" dirty="0"/>
              <a:t>André Künzelmann, CC BY-SA 3.0, https://</a:t>
            </a:r>
            <a:r>
              <a:rPr lang="en-GB" dirty="0" err="1"/>
              <a:t>commons.wikimedia.org</a:t>
            </a:r>
            <a:r>
              <a:rPr lang="en-GB" dirty="0"/>
              <a:t>/wiki/File:2013_Naturkundemuseum_Berlin_Alkohol-Forschungssammlung_04_anagoria.JPG</a:t>
            </a:r>
          </a:p>
          <a:p>
            <a:r>
              <a:rPr lang="en-GB" dirty="0"/>
              <a:t>Anagoria, CC BY 3.0, https://</a:t>
            </a:r>
            <a:r>
              <a:rPr lang="en-GB" dirty="0" err="1"/>
              <a:t>commons.wikimedia.org</a:t>
            </a:r>
            <a:r>
              <a:rPr lang="en-GB" dirty="0"/>
              <a:t>/wiki/File:Water_resources,_</a:t>
            </a:r>
            <a:r>
              <a:rPr lang="en-GB" dirty="0" err="1"/>
              <a:t>taking_a_water_sample.jpg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619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Andersson AF, Bissett A, Finstad AG,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Fossøy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F, Grosjean M, Hope M, Jeppesen TS,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Kõljalg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U, Lundin D, Nilsson RN, Prager M,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Svenningsen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&amp; Schigel D (2020) Publishing sequence-derived data through biodiversity data platforms. Copenhagen: GBIF Secretariat.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https://doi.org/10.35035/doc-vf1a-nr22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914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4705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</a:p>
          <a:p>
            <a:r>
              <a:rPr lang="en-GB" dirty="0"/>
              <a:t>Illustration Nordic wheat landrace (Triticum </a:t>
            </a:r>
            <a:r>
              <a:rPr lang="en-GB" dirty="0" err="1"/>
              <a:t>aestivum</a:t>
            </a:r>
            <a:r>
              <a:rPr lang="en-GB" dirty="0"/>
              <a:t> L.) at </a:t>
            </a:r>
            <a:r>
              <a:rPr lang="en-GB" dirty="0" err="1"/>
              <a:t>Alnarp</a:t>
            </a:r>
            <a:r>
              <a:rPr lang="en-GB" dirty="0"/>
              <a:t> August 2010 CC BY Dag Endresen https://</a:t>
            </a:r>
            <a:r>
              <a:rPr lang="en-GB" dirty="0" err="1"/>
              <a:t>www.flickr.com</a:t>
            </a:r>
            <a:r>
              <a:rPr lang="en-GB" dirty="0"/>
              <a:t>/photos/</a:t>
            </a:r>
            <a:r>
              <a:rPr lang="en-GB" dirty="0" err="1"/>
              <a:t>dag_endresen</a:t>
            </a:r>
            <a:r>
              <a:rPr lang="en-GB" dirty="0"/>
              <a:t>/4998314457/in/</a:t>
            </a:r>
            <a:r>
              <a:rPr lang="en-GB" dirty="0" err="1"/>
              <a:t>dateposted</a:t>
            </a:r>
            <a:r>
              <a:rPr lang="en-GB" dirty="0"/>
              <a:t>/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420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Bioversity</a:t>
            </a:r>
            <a:r>
              <a:rPr lang="en-GB" dirty="0"/>
              <a:t> International. 2007. Guidelines for the development of crop descriptor lists. </a:t>
            </a:r>
            <a:r>
              <a:rPr lang="en-GB" dirty="0" err="1"/>
              <a:t>Bioversity</a:t>
            </a:r>
            <a:r>
              <a:rPr lang="en-GB" dirty="0"/>
              <a:t> Technical Bulletin Series. </a:t>
            </a:r>
            <a:r>
              <a:rPr lang="en-GB" dirty="0" err="1"/>
              <a:t>Bioversity</a:t>
            </a:r>
            <a:r>
              <a:rPr lang="en-GB" dirty="0"/>
              <a:t> International, Rome, Italy. xii+72p. ISBN: 978-92-9043-792-1</a:t>
            </a:r>
          </a:p>
          <a:p>
            <a:r>
              <a:rPr lang="en-GB" dirty="0"/>
              <a:t>https://</a:t>
            </a:r>
            <a:r>
              <a:rPr lang="en-GB" dirty="0" err="1"/>
              <a:t>cropgenebank.sgrp.cgiar.org</a:t>
            </a:r>
            <a:r>
              <a:rPr lang="en-GB" dirty="0"/>
              <a:t>/</a:t>
            </a:r>
            <a:r>
              <a:rPr lang="en-GB" dirty="0" err="1"/>
              <a:t>index.php</a:t>
            </a:r>
            <a:r>
              <a:rPr lang="en-GB" dirty="0"/>
              <a:t>/learning-space-mainmenu-454/manuals-and-handbooks-mainmenu-533/descriptors-mainmenu-547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2456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  <a:r>
              <a:rPr lang="en-GB" dirty="0" err="1"/>
              <a:t>search?q</a:t>
            </a:r>
            <a:r>
              <a:rPr lang="en-GB" dirty="0"/>
              <a:t>=</a:t>
            </a:r>
            <a:r>
              <a:rPr lang="en-GB" dirty="0" err="1"/>
              <a:t>plant+height</a:t>
            </a:r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/term/CO_321:0000020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/term/CO_330:0000756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/term/CO_350:0000233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/term/CO_348:2100125</a:t>
            </a:r>
          </a:p>
          <a:p>
            <a:endParaRPr lang="en-GB" dirty="0"/>
          </a:p>
          <a:p>
            <a:r>
              <a:rPr lang="en-NO" dirty="0"/>
              <a:t>Fruit color</a:t>
            </a:r>
          </a:p>
          <a:p>
            <a:pPr lvl="1"/>
            <a:r>
              <a:rPr lang="en-NO" dirty="0"/>
              <a:t>Light green</a:t>
            </a:r>
          </a:p>
          <a:p>
            <a:pPr lvl="1"/>
            <a:r>
              <a:rPr lang="en-NO" dirty="0"/>
              <a:t>Green</a:t>
            </a:r>
          </a:p>
          <a:p>
            <a:pPr lvl="1"/>
            <a:r>
              <a:rPr lang="en-NO" dirty="0"/>
              <a:t>Dark green</a:t>
            </a:r>
          </a:p>
          <a:p>
            <a:r>
              <a:rPr lang="en-NO" dirty="0"/>
              <a:t>Leaf shape</a:t>
            </a:r>
          </a:p>
          <a:p>
            <a:pPr lvl="1"/>
            <a:r>
              <a:rPr lang="en-NO" dirty="0"/>
              <a:t>Cordate</a:t>
            </a:r>
          </a:p>
          <a:p>
            <a:pPr lvl="1"/>
            <a:r>
              <a:rPr lang="en-NO" dirty="0"/>
              <a:t>Obling</a:t>
            </a:r>
          </a:p>
          <a:p>
            <a:pPr lvl="1"/>
            <a:r>
              <a:rPr lang="en-NO" dirty="0"/>
              <a:t>Ovate</a:t>
            </a:r>
          </a:p>
          <a:p>
            <a:r>
              <a:rPr lang="en-NO" dirty="0"/>
              <a:t>Leaf shape of mature leaf</a:t>
            </a:r>
          </a:p>
          <a:p>
            <a:pPr lvl="1"/>
            <a:r>
              <a:rPr lang="en-NO" dirty="0"/>
              <a:t>Cordate</a:t>
            </a:r>
          </a:p>
          <a:p>
            <a:pPr lvl="1"/>
            <a:r>
              <a:rPr lang="en-NO" dirty="0"/>
              <a:t>Wedge shaped</a:t>
            </a:r>
          </a:p>
          <a:p>
            <a:pPr lvl="1"/>
            <a:r>
              <a:rPr lang="en-NO" dirty="0"/>
              <a:t>Pentagonal</a:t>
            </a:r>
          </a:p>
          <a:p>
            <a:pPr lvl="1"/>
            <a:r>
              <a:rPr lang="en-NO" dirty="0"/>
              <a:t>Circular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768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  <a:r>
              <a:rPr lang="en-GB" dirty="0" err="1"/>
              <a:t>search?q</a:t>
            </a:r>
            <a:r>
              <a:rPr lang="en-GB" dirty="0"/>
              <a:t>=</a:t>
            </a:r>
            <a:r>
              <a:rPr lang="en-GB" dirty="0" err="1"/>
              <a:t>plant+height</a:t>
            </a:r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/term/CO_321:0000020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/term/CO_330:0000756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/term/CO_350:0000233</a:t>
            </a:r>
          </a:p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/term/CO_348:2100125</a:t>
            </a:r>
          </a:p>
          <a:p>
            <a:endParaRPr lang="en-GB" dirty="0"/>
          </a:p>
          <a:p>
            <a:r>
              <a:rPr lang="en-NO" dirty="0"/>
              <a:t>Fruit color</a:t>
            </a:r>
          </a:p>
          <a:p>
            <a:pPr lvl="1"/>
            <a:r>
              <a:rPr lang="en-NO" dirty="0"/>
              <a:t>Light green</a:t>
            </a:r>
          </a:p>
          <a:p>
            <a:pPr lvl="1"/>
            <a:r>
              <a:rPr lang="en-NO" dirty="0"/>
              <a:t>Green</a:t>
            </a:r>
          </a:p>
          <a:p>
            <a:pPr lvl="1"/>
            <a:r>
              <a:rPr lang="en-NO" dirty="0"/>
              <a:t>Dark green</a:t>
            </a:r>
          </a:p>
          <a:p>
            <a:r>
              <a:rPr lang="en-NO" dirty="0"/>
              <a:t>Leaf shape</a:t>
            </a:r>
          </a:p>
          <a:p>
            <a:pPr lvl="1"/>
            <a:r>
              <a:rPr lang="en-NO" dirty="0"/>
              <a:t>Cordate</a:t>
            </a:r>
          </a:p>
          <a:p>
            <a:pPr lvl="1"/>
            <a:r>
              <a:rPr lang="en-NO" dirty="0"/>
              <a:t>Obling</a:t>
            </a:r>
          </a:p>
          <a:p>
            <a:pPr lvl="1"/>
            <a:r>
              <a:rPr lang="en-NO" dirty="0"/>
              <a:t>Ovate</a:t>
            </a:r>
          </a:p>
          <a:p>
            <a:r>
              <a:rPr lang="en-NO" dirty="0"/>
              <a:t>Leaf shape of mature leaf</a:t>
            </a:r>
          </a:p>
          <a:p>
            <a:pPr lvl="1"/>
            <a:r>
              <a:rPr lang="en-NO" dirty="0"/>
              <a:t>Cordate</a:t>
            </a:r>
          </a:p>
          <a:p>
            <a:pPr lvl="1"/>
            <a:r>
              <a:rPr lang="en-NO" dirty="0"/>
              <a:t>Wedge shaped</a:t>
            </a:r>
          </a:p>
          <a:p>
            <a:pPr lvl="1"/>
            <a:r>
              <a:rPr lang="en-NO" dirty="0"/>
              <a:t>Pentagonal</a:t>
            </a:r>
          </a:p>
          <a:p>
            <a:pPr lvl="1"/>
            <a:r>
              <a:rPr lang="en-NO" dirty="0"/>
              <a:t>Circular</a:t>
            </a:r>
          </a:p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1644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Thormann</a:t>
            </a:r>
            <a:r>
              <a:rPr lang="en-GB" dirty="0"/>
              <a:t> I, </a:t>
            </a:r>
            <a:r>
              <a:rPr lang="en-GB" dirty="0" err="1"/>
              <a:t>Alercia</a:t>
            </a:r>
            <a:r>
              <a:rPr lang="en-GB" dirty="0"/>
              <a:t> A, </a:t>
            </a:r>
            <a:r>
              <a:rPr lang="en-GB" dirty="0" err="1"/>
              <a:t>Dulloo</a:t>
            </a:r>
            <a:r>
              <a:rPr lang="en-GB" dirty="0"/>
              <a:t> ME. 2013. Core descriptors for in situ conservation of crop wild relatives v.1. </a:t>
            </a:r>
            <a:r>
              <a:rPr lang="en-GB" dirty="0" err="1"/>
              <a:t>Bioversity</a:t>
            </a:r>
            <a:r>
              <a:rPr lang="en-GB" dirty="0"/>
              <a:t> International, Rome, Italy. ISBN-978-92-9043-935-6. Cover photo: Wild Allium in Italy. A. Lane.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619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Alercia</a:t>
            </a:r>
            <a:r>
              <a:rPr lang="en-GB" b="0" i="0" dirty="0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, A., López, F., </a:t>
            </a:r>
            <a:r>
              <a:rPr lang="en-GB" b="0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Marsella</a:t>
            </a:r>
            <a:r>
              <a:rPr lang="en-GB" b="0" i="0" dirty="0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, M., and </a:t>
            </a:r>
            <a:r>
              <a:rPr lang="en-GB" b="0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Cerutti</a:t>
            </a:r>
            <a:r>
              <a:rPr lang="en-GB" b="0" i="0" dirty="0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, A.L. 2021. </a:t>
            </a:r>
            <a:r>
              <a:rPr lang="en-GB" b="0" i="1" dirty="0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Descriptors for Crop Wild Relatives conserved in situ (CWRI v.1). International Treaty on Plant Genetic Resources for Food and Agriculture.</a:t>
            </a:r>
            <a:r>
              <a:rPr lang="en-GB" b="0" i="0" dirty="0">
                <a:solidFill>
                  <a:srgbClr val="545454"/>
                </a:solidFill>
                <a:effectLst/>
                <a:latin typeface="Open Sans" panose="020B0606030504020204" pitchFamily="34" charset="0"/>
              </a:rPr>
              <a:t> Rome. FAO. </a:t>
            </a:r>
            <a:r>
              <a:rPr lang="en-GB" b="0" i="0" u="sng" dirty="0">
                <a:effectLst/>
                <a:latin typeface="Open Sans" panose="020B0606030504020204" pitchFamily="34" charset="0"/>
                <a:hlinkClick r:id="rId3"/>
              </a:rPr>
              <a:t>https://doi.org/10.4060/cb3256en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7272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biodt.eu</a:t>
            </a:r>
            <a:r>
              <a:rPr lang="en-US" dirty="0"/>
              <a:t>/use-cases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448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b="1" dirty="0">
                <a:solidFill>
                  <a:schemeClr val="bg1"/>
                </a:solidFill>
              </a:rPr>
              <a:t>GLIS relevant Services from national GBIF Nodes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National GBIF nodes can work with national PGRFA focal points to develop and deliver modern, dynamic and automatic </a:t>
            </a:r>
            <a:r>
              <a:rPr lang="en-NO" dirty="0">
                <a:solidFill>
                  <a:srgbClr val="FFFF00"/>
                </a:solidFill>
              </a:rPr>
              <a:t>data mobilisation services</a:t>
            </a:r>
            <a:r>
              <a:rPr lang="en-NO" dirty="0">
                <a:solidFill>
                  <a:schemeClr val="bg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GBIF has developed data mobilisation guidelines for </a:t>
            </a:r>
            <a:r>
              <a:rPr lang="en-NO" dirty="0">
                <a:solidFill>
                  <a:srgbClr val="FFFF00"/>
                </a:solidFill>
              </a:rPr>
              <a:t>DNA-derived data </a:t>
            </a:r>
            <a:r>
              <a:rPr lang="en-NO" dirty="0">
                <a:solidFill>
                  <a:schemeClr val="bg1"/>
                </a:solidFill>
              </a:rPr>
              <a:t>available for reuse by GLIS.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The </a:t>
            </a:r>
            <a:r>
              <a:rPr lang="en-NO" dirty="0">
                <a:solidFill>
                  <a:srgbClr val="FFFF00"/>
                </a:solidFill>
              </a:rPr>
              <a:t>Multi-Crop Passport Descriptors (MCPD) </a:t>
            </a:r>
            <a:r>
              <a:rPr lang="en-NO" dirty="0">
                <a:solidFill>
                  <a:schemeClr val="bg1"/>
                </a:solidFill>
              </a:rPr>
              <a:t>for genebank accessions conserved </a:t>
            </a:r>
            <a:r>
              <a:rPr lang="en-NO" i="1" dirty="0">
                <a:solidFill>
                  <a:schemeClr val="bg1"/>
                </a:solidFill>
              </a:rPr>
              <a:t>ex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mapped to Darwin Core and the DwC germplasm extension.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Many </a:t>
            </a:r>
            <a:r>
              <a:rPr lang="en-NO" dirty="0">
                <a:solidFill>
                  <a:srgbClr val="FFFF00"/>
                </a:solidFill>
              </a:rPr>
              <a:t>crop wild relatives conserved </a:t>
            </a:r>
            <a:r>
              <a:rPr lang="en-NO" i="1" dirty="0">
                <a:solidFill>
                  <a:srgbClr val="FFFF00"/>
                </a:solidFill>
              </a:rPr>
              <a:t>in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an integrated part of the GBIF portal. (CWRs are an estimated 21% of the flora).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GBIF experts (and national nodes) can contribute to the development of the descriptors for CWR conservation </a:t>
            </a:r>
            <a:r>
              <a:rPr lang="en-NO" i="1" dirty="0">
                <a:solidFill>
                  <a:schemeClr val="bg1"/>
                </a:solidFill>
              </a:rPr>
              <a:t>in situ</a:t>
            </a:r>
            <a:r>
              <a:rPr lang="en-NO" dirty="0">
                <a:solidFill>
                  <a:schemeClr val="bg1"/>
                </a:solidFill>
              </a:rPr>
              <a:t>, including </a:t>
            </a:r>
            <a:r>
              <a:rPr lang="en-NO" dirty="0">
                <a:solidFill>
                  <a:srgbClr val="FFFF00"/>
                </a:solidFill>
              </a:rPr>
              <a:t>harmonization with Darwin Core </a:t>
            </a:r>
            <a:r>
              <a:rPr lang="en-NO" dirty="0">
                <a:solidFill>
                  <a:schemeClr val="bg1"/>
                </a:solidFill>
              </a:rPr>
              <a:t>and the development of extensions for data publishing services.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O" dirty="0">
                <a:solidFill>
                  <a:schemeClr val="bg1"/>
                </a:solidFill>
              </a:rPr>
              <a:t>Genebank collections (in WIEWS, etc.) could be linked to the GBIF-hosted </a:t>
            </a:r>
            <a:r>
              <a:rPr lang="en-NO" dirty="0">
                <a:solidFill>
                  <a:srgbClr val="FFFF00"/>
                </a:solidFill>
              </a:rPr>
              <a:t>Global Registry of Scientific Collections </a:t>
            </a:r>
            <a:r>
              <a:rPr lang="en-NO" dirty="0">
                <a:solidFill>
                  <a:schemeClr val="bg1"/>
                </a:solidFill>
              </a:rPr>
              <a:t>(GRSciColl) – for deeper integration of collections with the overall web-of-science metrics.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3580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5EE77-8CAC-4815-8642-F6182C046882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565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hyperlink" Target="https://www.gbif.org/document/81771" TargetMode="External"/><Relationship Id="rId4" Type="http://schemas.openxmlformats.org/officeDocument/2006/relationships/hyperlink" Target="https://fonts.google.com/specimen/Roboto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52BBC5-169E-4214-99CF-56ADEEFC3C49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67C9EF-E4ED-49C9-9B07-5FC1BAEF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Instructions: Delete before presenting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352300-3E9B-CC4E-9134-D3B7F9FA3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1B3963-E43D-1645-A420-FE7FEAB74CB7}"/>
              </a:ext>
            </a:extLst>
          </p:cNvPr>
          <p:cNvSpPr txBox="1"/>
          <p:nvPr userDrawn="1"/>
        </p:nvSpPr>
        <p:spPr>
          <a:xfrm>
            <a:off x="8023860" y="1206013"/>
            <a:ext cx="3904615" cy="4885165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>
              <a:buNone/>
            </a:pPr>
            <a:r>
              <a:rPr lang="en-GB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template includes the following layouts:</a:t>
            </a:r>
          </a:p>
          <a:p>
            <a:pPr marL="0" indent="0">
              <a:buNone/>
            </a:pPr>
            <a:endParaRPr lang="en-GB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Cover slide (three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and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Full-size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Colour background dividers/accents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Colour background for the editable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Title only with background 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Four-column image and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Two column image and text above full-width image and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Section break/accent (three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Screenshot (two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Divider with background art and image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 slide (five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Partner logo slides (two options)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Testimonial</a:t>
            </a:r>
          </a:p>
          <a:p>
            <a:pPr marL="180975" indent="-180975" algn="l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C9C07-41DD-2E42-A15F-161C8D1F1C9D}"/>
              </a:ext>
            </a:extLst>
          </p:cNvPr>
          <p:cNvSpPr txBox="1"/>
          <p:nvPr userDrawn="1"/>
        </p:nvSpPr>
        <p:spPr>
          <a:xfrm>
            <a:off x="227013" y="1196977"/>
            <a:ext cx="7565265" cy="5100609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PowerPoint template is intended for use in creating new slide decks from scratch: all slide layouts can be accessed and applied in the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Home &gt; Layout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toolbar. It also serves as the vehicle for importing old slides into the new format. 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get started, please download and review the GBIF </a:t>
            </a:r>
            <a:r>
              <a:rPr lang="en-GB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Powerpoint</a:t>
            </a: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Toolkit</a:t>
            </a:r>
            <a:r>
              <a:rPr lang="en-GB" sz="14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which is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located in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Box &gt; Communications &gt; PPT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(GBIF-Toolkit_v1.pptx). This presentation provides instructions on how to use and customize the various design elements consistently in this template and across your presentations, e.g. changing the map on a title slide, etc. The file also provides access to additional graphic elements—such as tables, charts, icons, editable maps, quote boxes, photo grids and timelines.</a:t>
            </a:r>
          </a:p>
          <a:p>
            <a:pPr marL="0" indent="0">
              <a:buNone/>
            </a:pPr>
            <a:endParaRPr lang="en-GB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 install Roboto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 free Google Font family, on your local machine to ensure consistent display (it’s the same font  we use on </a:t>
            </a:r>
            <a:r>
              <a:rPr lang="en-GB" sz="1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GBIF.org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 Download the Zip archive from </a:t>
            </a:r>
            <a:r>
              <a:rPr lang="en-GB" sz="1400" b="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Box &gt; Communications &gt; PPT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https://fonts.google.com/specimen/Roboto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To install,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Windows users: select the font files, right-click and select </a:t>
            </a:r>
            <a:r>
              <a:rPr lang="en-GB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Install</a:t>
            </a: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Mac users: select the font files, control-click and select </a:t>
            </a:r>
            <a:r>
              <a:rPr lang="en-GB" sz="14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 with…Font Book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Several of the ’standard’ GBIF slides that receive regular updates (e.g. ‘By the numbers’, literature tracking, and other charts) are best copied from from the update deck, which is here: 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/>
              </a:rPr>
              <a:t>https://www.gbif.org/document/81771</a:t>
            </a: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</a:p>
          <a:p>
            <a:pPr marL="0" indent="0">
              <a:buNone/>
            </a:pPr>
            <a:endParaRPr lang="en-GB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Finally, the last seven slide layouts are not intended for use; instead, they are there to ease the pain importing and reformatting old slides as much as possible.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420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Ble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2A0DA1-9944-D443-8C0E-C5C37930D3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79" y="303630"/>
            <a:ext cx="11696997" cy="6250740"/>
          </a:xfrm>
          <a:prstGeom prst="rect">
            <a:avLst/>
          </a:prstGeom>
        </p:spPr>
      </p:pic>
      <p:pic>
        <p:nvPicPr>
          <p:cNvPr id="10" name="Picture 9" descr="A map of the world&#10;&#10;Description automatically generated">
            <a:extLst>
              <a:ext uri="{FF2B5EF4-FFF2-40B4-BE49-F238E27FC236}">
                <a16:creationId xmlns:a16="http://schemas.microsoft.com/office/drawing/2014/main" id="{57A8EDA1-CAFB-1C41-F370-21CA793DA5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04" y="301991"/>
            <a:ext cx="11691571" cy="6250740"/>
          </a:xfrm>
          <a:prstGeom prst="rect">
            <a:avLst/>
          </a:prstGeom>
        </p:spPr>
      </p:pic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2D2F0F8-1B30-4F0C-B578-CE37EAE830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3D06208-5374-479B-86A2-0A1BA411F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5832" t="25651" r="68419" b="26791"/>
          <a:stretch/>
        </p:blipFill>
        <p:spPr>
          <a:xfrm rot="5400000">
            <a:off x="2507759" y="1248665"/>
            <a:ext cx="2201995" cy="6723554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CDAD04-F15A-4F02-8214-2D3BDF65042D}"/>
              </a:ext>
            </a:extLst>
          </p:cNvPr>
          <p:cNvSpPr>
            <a:spLocks/>
          </p:cNvSpPr>
          <p:nvPr userDrawn="1"/>
        </p:nvSpPr>
        <p:spPr>
          <a:xfrm>
            <a:off x="248024" y="3509444"/>
            <a:ext cx="10545333" cy="2201995"/>
          </a:xfrm>
          <a:prstGeom prst="rect">
            <a:avLst/>
          </a:prstGeom>
          <a:solidFill>
            <a:schemeClr val="accent6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294B06-8BB5-4686-85F5-7375651565B8}"/>
              </a:ext>
            </a:extLst>
          </p:cNvPr>
          <p:cNvSpPr>
            <a:spLocks/>
          </p:cNvSpPr>
          <p:nvPr userDrawn="1"/>
        </p:nvSpPr>
        <p:spPr>
          <a:xfrm>
            <a:off x="6970534" y="3520443"/>
            <a:ext cx="3817266" cy="220199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  <a:p>
            <a:pPr algn="ctr"/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83F-57D4-46F6-A43A-1664B80BC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856" y="3803788"/>
            <a:ext cx="5902154" cy="1168267"/>
          </a:xfrm>
        </p:spPr>
        <p:txBody>
          <a:bodyPr wrap="square" lIns="72000" tIns="72000" rIns="72000" bIns="72000">
            <a:normAutofit/>
          </a:bodyPr>
          <a:lstStyle>
            <a:lvl1pPr>
              <a:defRPr lang="en-GB" sz="2400" cap="none" dirty="0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17B4F6E-45BB-45A8-8DDB-A90D94D56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56" y="5083771"/>
            <a:ext cx="5902154" cy="341632"/>
          </a:xfrm>
        </p:spPr>
        <p:txBody>
          <a:bodyPr wrap="square">
            <a:spAutoFit/>
          </a:bodyPr>
          <a:lstStyle>
            <a:lvl1pPr marL="0" indent="0">
              <a:buNone/>
              <a:defRPr lang="en-US" sz="1800" b="0" i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dirty="0" smtClean="0">
                <a:solidFill>
                  <a:schemeClr val="tx1"/>
                </a:solidFill>
              </a:defRPr>
            </a:lvl2pPr>
            <a:lvl3pPr>
              <a:defRPr lang="en-US" sz="1800" dirty="0" smtClean="0">
                <a:solidFill>
                  <a:schemeClr val="tx1"/>
                </a:solidFill>
              </a:defRPr>
            </a:lvl3pPr>
            <a:lvl4pPr>
              <a:defRPr lang="en-US" sz="1800" dirty="0" smtClean="0">
                <a:solidFill>
                  <a:schemeClr val="tx1"/>
                </a:solidFill>
              </a:defRPr>
            </a:lvl4pPr>
            <a:lvl5pPr>
              <a:defRPr lang="en-GB" sz="1800" dirty="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0C3AE03-5897-4026-8D48-249E121EFC38}"/>
              </a:ext>
            </a:extLst>
          </p:cNvPr>
          <p:cNvSpPr/>
          <p:nvPr userDrawn="1"/>
        </p:nvSpPr>
        <p:spPr>
          <a:xfrm rot="5400000">
            <a:off x="496259" y="1412461"/>
            <a:ext cx="264693" cy="1257212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036310C-B8B2-41C2-AB15-D6A4CE0C5CB1}"/>
              </a:ext>
            </a:extLst>
          </p:cNvPr>
          <p:cNvSpPr/>
          <p:nvPr userDrawn="1"/>
        </p:nvSpPr>
        <p:spPr>
          <a:xfrm rot="5400000">
            <a:off x="11431047" y="5488617"/>
            <a:ext cx="264693" cy="1257212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394B9E9F-4C89-CA4B-8ABB-14BDE5A4FE0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243" y="4096091"/>
            <a:ext cx="3371850" cy="10287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AC7DB-F00C-2347-B1C4-98E274724B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3150" y="6249570"/>
            <a:ext cx="4634651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bg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636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eav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727E3-5FE4-4627-B723-6E9A53DADC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ACB9C-A60F-4F13-9EC5-3E1898E3EBB9}"/>
              </a:ext>
            </a:extLst>
          </p:cNvPr>
          <p:cNvSpPr/>
          <p:nvPr userDrawn="1"/>
        </p:nvSpPr>
        <p:spPr>
          <a:xfrm>
            <a:off x="246063" y="282534"/>
            <a:ext cx="11703326" cy="629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E4D631C-F528-4017-A823-9E589D63CF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/>
          <a:stretch/>
        </p:blipFill>
        <p:spPr>
          <a:xfrm>
            <a:off x="240806" y="299846"/>
            <a:ext cx="11710390" cy="62756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FF3B1B-7337-4800-A7DE-22FB8EB5B9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67863" b="35511"/>
          <a:stretch/>
        </p:blipFill>
        <p:spPr>
          <a:xfrm rot="5400000">
            <a:off x="7913520" y="695280"/>
            <a:ext cx="2279727" cy="5792790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>
            <a:outerShdw blurRad="88900" dist="38100" dir="10800000" algn="r" rotWithShape="0">
              <a:prstClr val="black">
                <a:alpha val="22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406FCF-E2CF-4466-A3B6-A4E7281EC983}"/>
              </a:ext>
            </a:extLst>
          </p:cNvPr>
          <p:cNvSpPr/>
          <p:nvPr userDrawn="1"/>
        </p:nvSpPr>
        <p:spPr>
          <a:xfrm>
            <a:off x="6158406" y="2451811"/>
            <a:ext cx="5792789" cy="2279727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95EB8-8670-42B0-B793-AA964729EF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416928" y="2576401"/>
            <a:ext cx="5269237" cy="1569159"/>
          </a:xfrm>
        </p:spPr>
        <p:txBody>
          <a:bodyPr wrap="square">
            <a:normAutofit/>
          </a:bodyPr>
          <a:lstStyle>
            <a:lvl1pPr>
              <a:defRPr lang="en-GB" cap="none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FE5FD6B-F392-4A63-A58F-5952EC6A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6599" y="4268209"/>
            <a:ext cx="5269236" cy="3416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9DF9BE3C-CF79-406E-9DDB-390A497B4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5638" y="873125"/>
            <a:ext cx="4762500" cy="4638675"/>
          </a:xfrm>
          <a:solidFill>
            <a:schemeClr val="accent5"/>
          </a:solidFill>
        </p:spPr>
        <p:txBody>
          <a:bodyPr lIns="72000" tIns="72000" rIns="72000" bIns="118800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5FC0525E-1A23-41A6-BFCA-B43A5EEC659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395193" y="457200"/>
            <a:ext cx="265112" cy="1196975"/>
          </a:xfrm>
          <a:solidFill>
            <a:srgbClr val="509F37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GB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 </a:t>
            </a:r>
            <a:endParaRPr lang="en-GB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1A8C21B7-E564-EE45-B783-27DEF01DCE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429" y="1426819"/>
            <a:ext cx="3371850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F4590FE-688C-7142-BFA1-5FC7A7AF96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6599" y="5984875"/>
            <a:ext cx="5269236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3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3727E3-5FE4-4627-B723-6E9A53DADC5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8ACB9C-A60F-4F13-9EC5-3E1898E3EBB9}"/>
              </a:ext>
            </a:extLst>
          </p:cNvPr>
          <p:cNvSpPr/>
          <p:nvPr userDrawn="1"/>
        </p:nvSpPr>
        <p:spPr>
          <a:xfrm>
            <a:off x="246063" y="282534"/>
            <a:ext cx="11703326" cy="6292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358256E-4E56-498D-A749-D36F1AC8B6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/>
          <a:stretch/>
        </p:blipFill>
        <p:spPr>
          <a:xfrm>
            <a:off x="240806" y="299846"/>
            <a:ext cx="11710390" cy="627561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FF3B1B-7337-4800-A7DE-22FB8EB5B9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67863" b="35511"/>
          <a:stretch/>
        </p:blipFill>
        <p:spPr>
          <a:xfrm rot="5400000">
            <a:off x="7913520" y="695280"/>
            <a:ext cx="2279727" cy="5792790"/>
          </a:xfrm>
          <a:custGeom>
            <a:avLst/>
            <a:gdLst>
              <a:gd name="connsiteX0" fmla="*/ 0 w 1893988"/>
              <a:gd name="connsiteY0" fmla="*/ 5791199 h 5791199"/>
              <a:gd name="connsiteX1" fmla="*/ 0 w 1893988"/>
              <a:gd name="connsiteY1" fmla="*/ 0 h 5791199"/>
              <a:gd name="connsiteX2" fmla="*/ 1893988 w 1893988"/>
              <a:gd name="connsiteY2" fmla="*/ 0 h 5791199"/>
              <a:gd name="connsiteX3" fmla="*/ 1893988 w 1893988"/>
              <a:gd name="connsiteY3" fmla="*/ 5791199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93988" h="5791199">
                <a:moveTo>
                  <a:pt x="0" y="5791199"/>
                </a:moveTo>
                <a:lnTo>
                  <a:pt x="0" y="0"/>
                </a:lnTo>
                <a:lnTo>
                  <a:pt x="1893988" y="0"/>
                </a:lnTo>
                <a:lnTo>
                  <a:pt x="1893988" y="5791199"/>
                </a:lnTo>
                <a:close/>
              </a:path>
            </a:pathLst>
          </a:custGeom>
          <a:effectLst>
            <a:outerShdw blurRad="88900" dist="38100" dir="10800000" algn="r" rotWithShape="0">
              <a:prstClr val="black">
                <a:alpha val="22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6406FCF-E2CF-4466-A3B6-A4E7281EC983}"/>
              </a:ext>
            </a:extLst>
          </p:cNvPr>
          <p:cNvSpPr/>
          <p:nvPr userDrawn="1"/>
        </p:nvSpPr>
        <p:spPr>
          <a:xfrm>
            <a:off x="6158406" y="2451811"/>
            <a:ext cx="5792789" cy="2279727"/>
          </a:xfrm>
          <a:prstGeom prst="rect">
            <a:avLst/>
          </a:prstGeom>
          <a:solidFill>
            <a:schemeClr val="accent6"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95EB8-8670-42B0-B793-AA964729EF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416928" y="2576401"/>
            <a:ext cx="5269237" cy="1569159"/>
          </a:xfrm>
        </p:spPr>
        <p:txBody>
          <a:bodyPr wrap="square">
            <a:normAutofit/>
          </a:bodyPr>
          <a:lstStyle>
            <a:lvl1pPr>
              <a:defRPr lang="en-GB" cap="none">
                <a:latin typeface="Roboto Bold" panose="02000000000000000000" pitchFamily="2" charset="0"/>
                <a:ea typeface="Roboto Bol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Enter presentation title</a:t>
            </a:r>
            <a:endParaRPr lang="en-GB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FE5FD6B-F392-4A63-A58F-5952EC6A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6599" y="4268209"/>
            <a:ext cx="5269236" cy="3416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US" sz="1800" b="0" i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/>
            <a:r>
              <a:rPr lang="en-US" dirty="0"/>
              <a:t>Enter presenter’s name | Job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9DF9BE3C-CF79-406E-9DDB-390A497B4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5638" y="873125"/>
            <a:ext cx="4762500" cy="2384425"/>
          </a:xfrm>
          <a:solidFill>
            <a:schemeClr val="accent5"/>
          </a:solidFill>
        </p:spPr>
        <p:txBody>
          <a:bodyPr lIns="72000" tIns="72000" rIns="72000" bIns="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5FC0525E-1A23-41A6-BFCA-B43A5EEC659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395193" y="457200"/>
            <a:ext cx="265112" cy="1196975"/>
          </a:xfrm>
          <a:solidFill>
            <a:srgbClr val="509F37">
              <a:alpha val="75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GB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 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4A1EBB-4EB3-4ADE-90F7-FEA1D5434E3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5082" y="3371850"/>
            <a:ext cx="4763057" cy="2495550"/>
          </a:xfrm>
          <a:solidFill>
            <a:schemeClr val="accent5"/>
          </a:solidFill>
        </p:spPr>
        <p:txBody>
          <a:bodyPr vert="horz" lIns="72000" tIns="72000" rIns="72000" bIns="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AE4F25D-EF02-2C4E-A2F4-16117D8576A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429" y="1426819"/>
            <a:ext cx="3371850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29EED9D-905A-B04E-961A-976FE66E46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6599" y="5984875"/>
            <a:ext cx="5269236" cy="30480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 dirty="0"/>
              <a:t>Location | Date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423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52BBC5-169E-4214-99CF-56ADEEFC3C49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67C9EF-E4ED-49C9-9B07-5FC1BAEF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837FC-8055-4F1D-9CE3-E2DC332BF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8B3A27A-FCF7-451B-B768-EA39056467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352300-3E9B-CC4E-9134-D3B7F9FA3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485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5A6C26A-D9FA-4497-85CF-8D5EBF7572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EC636BE-A3B9-4548-9A69-D280FD79A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438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99A17-2164-4288-8485-0D10B88BC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320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9FD7E1B-960B-458C-9508-276EFBF693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96979"/>
            <a:ext cx="12192000" cy="4956478"/>
          </a:xfrm>
        </p:spPr>
        <p:txBody>
          <a:bodyPr bIns="684000" anchor="ctr" anchorCtr="0"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</a:lstStyle>
          <a:p>
            <a:r>
              <a:rPr lang="en-GB"/>
              <a:t>Click on the icon to add a full-bleed image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A704BF-5712-444E-9E37-B36ED59A8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21706C-032B-4751-A724-3E0D09465A2B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42A0F8-ECBE-4B95-BE20-E1D67660C9B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40D7CAC-A703-E846-A4AA-C55AFA0CC5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563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2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90D2786-22D9-45E9-B091-F760CF8F33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3824D8-BB6B-294D-87FA-8CD9C09923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B7194-4690-AB42-BF2B-CCC4DAC9F91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894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6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0C8F501-708C-4890-BEE6-6054BB493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4C660AD-23E9-CA43-8B79-AD592EE99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E3A5709-3018-5B49-9F8D-9FB2D03C861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325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5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07631108-919C-4247-AF2F-AE1E76F42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C749DBC-A649-A647-8B5F-94C10F89F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FCC175-F746-FF46-BFB1-53770E219BF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6634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4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4293BC4-5535-41C1-AC3A-1196BD4A8B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7C0880-3B14-264D-BBE1-9EAB9018E8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A0F133C-5E17-4646-B074-4AA7511791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0883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54BC01-3BF4-4ED9-9EAE-D2BB50B36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28" b="10445"/>
          <a:stretch/>
        </p:blipFill>
        <p:spPr>
          <a:xfrm>
            <a:off x="0" y="1206190"/>
            <a:ext cx="12192000" cy="491883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9EB5F2E-7DF9-40E0-B6D3-04D74DD4920A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3"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949F25F-3FDF-4745-8AE1-E0EDC60A45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CD27DC-BF83-F04E-8E7F-EA5404B90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52B7111-31F7-9248-9141-CCB1ABDFCDB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27013" y="1336431"/>
            <a:ext cx="11701462" cy="464844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or click button to add image, chart, etc.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609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949F25F-3FDF-4745-8AE1-E0EDC60A45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CD27DC-BF83-F04E-8E7F-EA5404B90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225D9E-8F9E-F640-831E-8FA10D9768B7}"/>
              </a:ext>
            </a:extLst>
          </p:cNvPr>
          <p:cNvSpPr/>
          <p:nvPr userDrawn="1"/>
        </p:nvSpPr>
        <p:spPr>
          <a:xfrm>
            <a:off x="0" y="1196974"/>
            <a:ext cx="12192000" cy="4956175"/>
          </a:xfrm>
          <a:prstGeom prst="rect">
            <a:avLst/>
          </a:prstGeom>
          <a:solidFill>
            <a:schemeClr val="accent3">
              <a:lumMod val="20000"/>
              <a:lumOff val="80000"/>
              <a:alpha val="9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5168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Background blank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2C10-2ED5-40F0-AB45-05EDF38233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4E3D81-A006-4094-82AD-F97EACB8FF0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D7249C0-DDFD-4642-8A57-7A35FF042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4" t="14433" r="-1" b="6722"/>
          <a:stretch/>
        </p:blipFill>
        <p:spPr>
          <a:xfrm>
            <a:off x="-1" y="1196975"/>
            <a:ext cx="12191999" cy="4947941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92DBF88-2368-4A3B-82DF-CF8A013852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A1B332-4319-7947-B61E-1898FCBEC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1899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D6A9-5051-4C55-A319-6AACE0AEF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E1CA3E-8E07-43D1-8EFE-5A36C3D085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5588" y="1196975"/>
            <a:ext cx="2828925" cy="2060575"/>
          </a:xfrm>
        </p:spPr>
        <p:txBody>
          <a:bodyPr lIns="72000" tIns="36000" rIns="72000" bIns="54000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D27F4A-37F9-4E2F-BF81-BF014B1B01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08867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  <a:p>
            <a:endParaRPr lang="en-GB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5E619A7-232C-48C7-9183-7D00B13B30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2146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8C0C4C2-577C-4D93-915B-CE1FF65A46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15425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9558FF-EE5B-4B3D-B05F-C9F6432A95BB}"/>
              </a:ext>
            </a:extLst>
          </p:cNvPr>
          <p:cNvCxnSpPr/>
          <p:nvPr userDrawn="1"/>
        </p:nvCxnSpPr>
        <p:spPr>
          <a:xfrm>
            <a:off x="255588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37EA6B-831F-4484-92A3-0D29740A32AF}"/>
              </a:ext>
            </a:extLst>
          </p:cNvPr>
          <p:cNvCxnSpPr/>
          <p:nvPr userDrawn="1"/>
        </p:nvCxnSpPr>
        <p:spPr>
          <a:xfrm>
            <a:off x="3208631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0414B2-200E-479C-ABF5-75C5FAC43285}"/>
              </a:ext>
            </a:extLst>
          </p:cNvPr>
          <p:cNvCxnSpPr/>
          <p:nvPr userDrawn="1"/>
        </p:nvCxnSpPr>
        <p:spPr>
          <a:xfrm>
            <a:off x="6161910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D00751-7B59-4ACD-AA9B-12AC2B23653C}"/>
              </a:ext>
            </a:extLst>
          </p:cNvPr>
          <p:cNvCxnSpPr/>
          <p:nvPr userDrawn="1"/>
        </p:nvCxnSpPr>
        <p:spPr>
          <a:xfrm>
            <a:off x="9115189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AD650B5-7491-4266-ACFD-47B4BA59E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5588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lvl="1"/>
            <a:r>
              <a:rPr lang="en-US" dirty="0"/>
              <a:t>No more than one level of bullets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664D0D7-33C0-4B88-8F9F-A5D5FE9D0D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4104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EA3F3FD0-EF89-4528-ACF3-A63E5401BD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7384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None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98D0F0B-7E6C-4F63-8798-3D5CBC5E8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10663" y="3543301"/>
            <a:ext cx="2838450" cy="2441574"/>
          </a:xfrm>
        </p:spPr>
        <p:txBody>
          <a:bodyPr/>
          <a:lstStyle>
            <a:lvl1pPr marL="0" indent="0">
              <a:buNone/>
              <a:defRPr/>
            </a:lvl1pPr>
            <a:lvl2pPr marL="460375" indent="-285750">
              <a:buFont typeface="Arial" panose="020B0604020202020204" pitchFamily="34" charset="0"/>
              <a:buChar char="•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D4F982-E7B5-4E40-ACD4-EC15C667EF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03F57-0C53-4BA3-BF63-B2994598522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90684C8-547B-9740-AE0C-88E3740753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7324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0D20C7-121D-4310-81B9-FB5410C64F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5588" y="1196975"/>
            <a:ext cx="2828925" cy="206057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mtClean="0"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en-US" smtClean="0"/>
            </a:lvl2pPr>
            <a:lvl3pPr marL="914400" indent="0">
              <a:buNone/>
              <a:defRPr lang="en-US" smtClean="0"/>
            </a:lvl3pPr>
            <a:lvl4pPr marL="1371600" indent="0">
              <a:buNone/>
              <a:defRPr lang="en-US" smtClean="0"/>
            </a:lvl4pPr>
            <a:lvl5pPr marL="1828800" indent="0">
              <a:buNone/>
              <a:defRPr lang="en-GB"/>
            </a:lvl5pPr>
          </a:lstStyle>
          <a:p>
            <a:pPr marL="228600" lvl="0" indent="-22860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BD6A9-5051-4C55-A319-6AACE0AEF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8C0C4C2-577C-4D93-915B-CE1FF65A46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61910" y="3543301"/>
            <a:ext cx="5773155" cy="2434751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37EA6B-831F-4484-92A3-0D29740A32AF}"/>
              </a:ext>
            </a:extLst>
          </p:cNvPr>
          <p:cNvCxnSpPr>
            <a:cxnSpLocks/>
          </p:cNvCxnSpPr>
          <p:nvPr userDrawn="1"/>
        </p:nvCxnSpPr>
        <p:spPr>
          <a:xfrm>
            <a:off x="255116" y="3371850"/>
            <a:ext cx="5782912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0414B2-200E-479C-ABF5-75C5FAC43285}"/>
              </a:ext>
            </a:extLst>
          </p:cNvPr>
          <p:cNvCxnSpPr/>
          <p:nvPr userDrawn="1"/>
        </p:nvCxnSpPr>
        <p:spPr>
          <a:xfrm>
            <a:off x="6161910" y="3371850"/>
            <a:ext cx="2829397" cy="0"/>
          </a:xfrm>
          <a:prstGeom prst="line">
            <a:avLst/>
          </a:prstGeom>
          <a:ln w="254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D00751-7B59-4ACD-AA9B-12AC2B23653C}"/>
              </a:ext>
            </a:extLst>
          </p:cNvPr>
          <p:cNvCxnSpPr/>
          <p:nvPr userDrawn="1"/>
        </p:nvCxnSpPr>
        <p:spPr>
          <a:xfrm>
            <a:off x="9115189" y="3371850"/>
            <a:ext cx="2829397" cy="0"/>
          </a:xfrm>
          <a:prstGeom prst="line">
            <a:avLst/>
          </a:prstGeom>
          <a:ln w="25400" cap="rnd">
            <a:solidFill>
              <a:schemeClr val="accent6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AD650B5-7491-4266-ACFD-47B4BA59EE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5588" y="3543301"/>
            <a:ext cx="5783262" cy="2441574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D4F982-E7B5-4E40-ACD4-EC15C667EF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5E342A90-2B0C-4D2D-9B9C-009582D023D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07866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73DCAF20-12EC-4E48-A318-966FD4F440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0141" y="1196975"/>
            <a:ext cx="2821166" cy="2060575"/>
          </a:xfrm>
        </p:spPr>
        <p:txBody>
          <a:bodyPr/>
          <a:lstStyle>
            <a:lvl1pPr marL="0" indent="0">
              <a:buNone/>
              <a:defRPr/>
            </a:lvl1pPr>
            <a:lvl2pPr marL="360363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subhead text</a:t>
            </a:r>
          </a:p>
          <a:p>
            <a:pPr marL="360363" lvl="1" indent="-1857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</a:pPr>
            <a:r>
              <a:rPr lang="en-US" dirty="0"/>
              <a:t>No more than one level of bullets here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81568C63-A0DB-4C5A-A0E0-E6D10894D65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15661" y="1196975"/>
            <a:ext cx="2828925" cy="2060575"/>
          </a:xfrm>
        </p:spPr>
        <p:txBody>
          <a:bodyPr lIns="72000" tIns="36000" rIns="72000" bIns="540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1E8464-B86E-4C9D-B421-A0484BF6F4B5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7DBDE1F-803C-DC49-957D-FDCD61C41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7544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5AFE449E-4CA6-4C84-B3E6-911EEBC612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9723" t="49808" r="55140" b="26791"/>
          <a:stretch/>
        </p:blipFill>
        <p:spPr>
          <a:xfrm>
            <a:off x="-1089" y="3242989"/>
            <a:ext cx="671046" cy="2938251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7BBAC8-B41E-4852-A76C-8393CCE606D6}"/>
              </a:ext>
            </a:extLst>
          </p:cNvPr>
          <p:cNvSpPr/>
          <p:nvPr userDrawn="1"/>
        </p:nvSpPr>
        <p:spPr>
          <a:xfrm>
            <a:off x="1" y="3242989"/>
            <a:ext cx="669956" cy="2938251"/>
          </a:xfrm>
          <a:prstGeom prst="rect">
            <a:avLst/>
          </a:prstGeom>
          <a:solidFill>
            <a:schemeClr val="accent3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7823FF-C76F-426C-B219-0D5A62ED4409}"/>
              </a:ext>
            </a:extLst>
          </p:cNvPr>
          <p:cNvSpPr/>
          <p:nvPr userDrawn="1"/>
        </p:nvSpPr>
        <p:spPr>
          <a:xfrm>
            <a:off x="-1089" y="0"/>
            <a:ext cx="12192000" cy="3380888"/>
          </a:xfrm>
          <a:prstGeom prst="rect">
            <a:avLst/>
          </a:prstGeom>
          <a:solidFill>
            <a:schemeClr val="accent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AB465-F32F-4A1E-9FF1-38C701C3EC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9910" y="3966126"/>
            <a:ext cx="3314607" cy="149748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12C48D1-169F-4171-9F3B-117E71D96B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3242988"/>
          </a:xfrm>
          <a:solidFill>
            <a:schemeClr val="bg1"/>
          </a:solidFill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044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210B970-E066-44AB-A67C-39DA5EF063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2657" y="3601054"/>
            <a:ext cx="7091693" cy="237446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C97990-E2EB-4972-AF10-931AA8229B85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D4F98-7BC8-479A-987A-7A53E35D3F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AE4987-2832-7B40-AA74-356CAA8F5C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4592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78A53C-1623-41B1-A78C-2E884C0E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153149" cy="207723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C405875D-D49D-4AD7-8174-3D34B708DB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722" t="23515" r="58386" b="26791"/>
          <a:stretch/>
        </p:blipFill>
        <p:spPr>
          <a:xfrm>
            <a:off x="11944848" y="-9905"/>
            <a:ext cx="247152" cy="6189599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6DA249-6B49-4AFB-88FC-DF2A8E6FCC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53150" y="-23"/>
            <a:ext cx="5791699" cy="6157911"/>
          </a:xfrm>
          <a:noFill/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5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6BA76B2-A261-4CFB-B331-B23667791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153149" cy="2077234"/>
          </a:xfrm>
          <a:solidFill>
            <a:schemeClr val="accent6">
              <a:alpha val="90000"/>
            </a:schemeClr>
          </a:solidFill>
        </p:spPr>
        <p:txBody>
          <a:bodyPr lIns="252000" tIns="180000" rIns="180000" bIns="18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FDF242F-295C-4FF5-9972-CDB685E9D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6063" y="2459251"/>
            <a:ext cx="5791699" cy="352562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9DD3C3-8D84-4DD3-AFE3-61EFAC4BA2BC}"/>
              </a:ext>
            </a:extLst>
          </p:cNvPr>
          <p:cNvSpPr/>
          <p:nvPr userDrawn="1"/>
        </p:nvSpPr>
        <p:spPr>
          <a:xfrm>
            <a:off x="11944849" y="0"/>
            <a:ext cx="247151" cy="6172177"/>
          </a:xfrm>
          <a:prstGeom prst="rect">
            <a:avLst/>
          </a:prstGeom>
          <a:solidFill>
            <a:schemeClr val="accent2">
              <a:alpha val="8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C11F9C1-FF36-4D57-816E-51C14F2A17D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D3A7FC-7004-4EDF-B945-941D9B897FEC}"/>
              </a:ext>
            </a:extLst>
          </p:cNvPr>
          <p:cNvCxnSpPr>
            <a:cxnSpLocks/>
          </p:cNvCxnSpPr>
          <p:nvPr userDrawn="1"/>
        </p:nvCxnSpPr>
        <p:spPr>
          <a:xfrm>
            <a:off x="255116" y="2282410"/>
            <a:ext cx="540000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DBBC9-1DB9-416F-9CE8-14E3BD2E2F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33B1C7E-E3CF-E549-B99E-07D0B30D73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2142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CDBE537-51F7-4EC9-9101-387FDCD79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" t="2168" b="10242"/>
          <a:stretch/>
        </p:blipFill>
        <p:spPr>
          <a:xfrm>
            <a:off x="0" y="0"/>
            <a:ext cx="12192000" cy="614492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E0B1DF2-6B2F-44E9-8DDE-3377012C0598}"/>
              </a:ext>
            </a:extLst>
          </p:cNvPr>
          <p:cNvSpPr/>
          <p:nvPr userDrawn="1"/>
        </p:nvSpPr>
        <p:spPr>
          <a:xfrm>
            <a:off x="0" y="1"/>
            <a:ext cx="12192000" cy="6170764"/>
          </a:xfrm>
          <a:prstGeom prst="rect">
            <a:avLst/>
          </a:prstGeom>
          <a:solidFill>
            <a:schemeClr val="accent2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76ADF31-0F0D-4FB7-B0B5-8F9F65D489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196975"/>
            <a:ext cx="5954069" cy="2891204"/>
          </a:xfrm>
          <a:solidFill>
            <a:schemeClr val="bg1"/>
          </a:solidFill>
          <a:ln w="50800" cap="rnd">
            <a:noFill/>
            <a:round/>
          </a:ln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accent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D9AE41-C612-42EC-BB6B-5748264397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51830" y="1196974"/>
            <a:ext cx="4140169" cy="4959501"/>
          </a:xfrm>
          <a:solidFill>
            <a:schemeClr val="bg1"/>
          </a:solidFill>
          <a:ln w="50800" cap="rnd">
            <a:noFill/>
            <a:round/>
          </a:ln>
          <a:effectLst>
            <a:outerShdw blurRad="88900" dist="38100" dir="5400000" algn="t" rotWithShape="0">
              <a:prstClr val="black">
                <a:alpha val="20000"/>
              </a:prstClr>
            </a:outerShdw>
          </a:effectLst>
        </p:spPr>
        <p:txBody>
          <a:bodyPr vert="horz" lIns="72000" tIns="72000" rIns="72000" bIns="1188000" rtlCol="0" anchor="ctr" anchorCtr="0">
            <a:normAutofit/>
          </a:bodyPr>
          <a:lstStyle>
            <a:lvl1pPr>
              <a:defRPr lang="en-GB" sz="1800" dirty="0" smtClean="0">
                <a:solidFill>
                  <a:schemeClr val="accent3"/>
                </a:solidFill>
              </a:defRPr>
            </a:lvl1pPr>
          </a:lstStyle>
          <a:p>
            <a:pPr marL="0" marR="0" lvl="0" indent="0" algn="ctr" fontAlgn="auto">
              <a:spcAft>
                <a:spcPts val="0"/>
              </a:spcAft>
              <a:buSzTx/>
              <a:buNone/>
              <a:tabLst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F6894B16-CA31-47EB-9725-FBE926B2E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063" y="4270858"/>
            <a:ext cx="7567078" cy="171401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34988" indent="-220663">
              <a:tabLst/>
              <a:defRPr>
                <a:solidFill>
                  <a:schemeClr val="bg1"/>
                </a:solidFill>
              </a:defRPr>
            </a:lvl2pPr>
            <a:lvl3pPr marL="896938" indent="-233363">
              <a:tabLst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GB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09315D-DD79-4C71-B820-DDC4FB173F13}"/>
              </a:ext>
            </a:extLst>
          </p:cNvPr>
          <p:cNvCxnSpPr>
            <a:cxnSpLocks/>
          </p:cNvCxnSpPr>
          <p:nvPr userDrawn="1"/>
        </p:nvCxnSpPr>
        <p:spPr>
          <a:xfrm flipV="1">
            <a:off x="5954069" y="2657574"/>
            <a:ext cx="2097762" cy="0"/>
          </a:xfrm>
          <a:prstGeom prst="line">
            <a:avLst/>
          </a:prstGeom>
          <a:ln w="50800" cap="rnd">
            <a:noFill/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92C8B4B-CCA6-4005-BD62-D6F3A543A7D2}"/>
              </a:ext>
            </a:extLst>
          </p:cNvPr>
          <p:cNvSpPr/>
          <p:nvPr userDrawn="1"/>
        </p:nvSpPr>
        <p:spPr>
          <a:xfrm>
            <a:off x="0" y="0"/>
            <a:ext cx="12192000" cy="1196975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3176F-79D3-4D19-BA43-24BDC581DA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0E6FA7-120E-46D9-BD74-557674CA7DF6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BC9B4C1-1C8A-4B36-B634-0AC0F7B1B3C6}"/>
              </a:ext>
            </a:extLst>
          </p:cNvPr>
          <p:cNvSpPr/>
          <p:nvPr userDrawn="1"/>
        </p:nvSpPr>
        <p:spPr>
          <a:xfrm>
            <a:off x="5954069" y="1200150"/>
            <a:ext cx="2097761" cy="2886512"/>
          </a:xfrm>
          <a:prstGeom prst="rect">
            <a:avLst/>
          </a:prstGeom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2EA53C-E0E8-492D-B0E5-297095B3D97F}"/>
              </a:ext>
            </a:extLst>
          </p:cNvPr>
          <p:cNvGrpSpPr/>
          <p:nvPr userDrawn="1"/>
        </p:nvGrpSpPr>
        <p:grpSpPr>
          <a:xfrm>
            <a:off x="6588979" y="2232611"/>
            <a:ext cx="827940" cy="827940"/>
            <a:chOff x="5581650" y="2971800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DE61BF8-915F-412E-9F29-0E9519A5F0A6}"/>
                </a:ext>
              </a:extLst>
            </p:cNvPr>
            <p:cNvSpPr/>
            <p:nvPr/>
          </p:nvSpPr>
          <p:spPr>
            <a:xfrm>
              <a:off x="5581650" y="2971800"/>
              <a:ext cx="914400" cy="914400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91E40EF2-0035-4453-A843-2640E4BA36C2}"/>
                </a:ext>
              </a:extLst>
            </p:cNvPr>
            <p:cNvSpPr/>
            <p:nvPr/>
          </p:nvSpPr>
          <p:spPr>
            <a:xfrm>
              <a:off x="5887234" y="3237710"/>
              <a:ext cx="366712" cy="366712"/>
            </a:xfrm>
            <a:prstGeom prst="chevron">
              <a:avLst/>
            </a:prstGeom>
            <a:solidFill>
              <a:schemeClr val="accent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14E4C-144A-4D32-B7F0-FFC2D43135E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F0E1854-FBA5-274E-A1CD-C6635A85C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2309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30D2387-F954-4A2C-88B8-507D183918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444" y="0"/>
            <a:ext cx="9502556" cy="617143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4FC5FA6-FB14-41F8-8E84-91BD865C12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832" t="23515" r="58386" b="26791"/>
          <a:stretch>
            <a:fillRect/>
          </a:stretch>
        </p:blipFill>
        <p:spPr>
          <a:xfrm>
            <a:off x="-9000" y="-9905"/>
            <a:ext cx="3367222" cy="6189599"/>
          </a:xfrm>
          <a:custGeom>
            <a:avLst/>
            <a:gdLst>
              <a:gd name="connsiteX0" fmla="*/ 0 w 3200939"/>
              <a:gd name="connsiteY0" fmla="*/ 0 h 6189599"/>
              <a:gd name="connsiteX1" fmla="*/ 3200939 w 3200939"/>
              <a:gd name="connsiteY1" fmla="*/ 0 h 6189599"/>
              <a:gd name="connsiteX2" fmla="*/ 3200939 w 3200939"/>
              <a:gd name="connsiteY2" fmla="*/ 6189599 h 6189599"/>
              <a:gd name="connsiteX3" fmla="*/ 0 w 3200939"/>
              <a:gd name="connsiteY3" fmla="*/ 6189599 h 618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0939" h="6189599">
                <a:moveTo>
                  <a:pt x="0" y="0"/>
                </a:moveTo>
                <a:lnTo>
                  <a:pt x="3200939" y="0"/>
                </a:lnTo>
                <a:lnTo>
                  <a:pt x="3200939" y="6189599"/>
                </a:lnTo>
                <a:lnTo>
                  <a:pt x="0" y="6189599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6746368-131B-48BE-9A12-9B68EDC7FB60}"/>
              </a:ext>
            </a:extLst>
          </p:cNvPr>
          <p:cNvSpPr>
            <a:spLocks/>
          </p:cNvSpPr>
          <p:nvPr userDrawn="1"/>
        </p:nvSpPr>
        <p:spPr>
          <a:xfrm>
            <a:off x="-9000" y="-9905"/>
            <a:ext cx="3367222" cy="6189599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68418E-7E2D-4E92-BBA4-F18DEB98FA2C}"/>
              </a:ext>
            </a:extLst>
          </p:cNvPr>
          <p:cNvCxnSpPr>
            <a:cxnSpLocks/>
          </p:cNvCxnSpPr>
          <p:nvPr userDrawn="1"/>
        </p:nvCxnSpPr>
        <p:spPr>
          <a:xfrm>
            <a:off x="1599406" y="4800600"/>
            <a:ext cx="0" cy="1390650"/>
          </a:xfrm>
          <a:prstGeom prst="line">
            <a:avLst/>
          </a:prstGeom>
          <a:ln w="508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7532066-BE40-4CD2-A9E7-CD765E8CC3C7}"/>
              </a:ext>
            </a:extLst>
          </p:cNvPr>
          <p:cNvCxnSpPr/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1">
                <a:lumMod val="95000"/>
              </a:schemeClr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8B5170-A24A-4849-B001-DF69C8235B22}"/>
              </a:ext>
            </a:extLst>
          </p:cNvPr>
          <p:cNvCxnSpPr>
            <a:cxnSpLocks/>
          </p:cNvCxnSpPr>
          <p:nvPr userDrawn="1"/>
        </p:nvCxnSpPr>
        <p:spPr>
          <a:xfrm>
            <a:off x="1675606" y="0"/>
            <a:ext cx="0" cy="1390650"/>
          </a:xfrm>
          <a:prstGeom prst="line">
            <a:avLst/>
          </a:prstGeom>
          <a:ln w="508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6A4D443-2F68-4815-9D10-563F6EDAC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81" y="1561031"/>
            <a:ext cx="2838450" cy="98426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GB">
                <a:solidFill>
                  <a:schemeClr val="accent6"/>
                </a:solidFill>
              </a:defRPr>
            </a:lvl1pPr>
          </a:lstStyle>
          <a:p>
            <a:pPr marL="0" lvl="0" algn="ctr"/>
            <a:r>
              <a:rPr lang="en-US" dirty="0"/>
              <a:t>Enter title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6527CD1-F001-4A83-8843-963B6EB7C1A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25063" y="647700"/>
            <a:ext cx="5968728" cy="3746499"/>
          </a:xfrm>
          <a:solidFill>
            <a:schemeClr val="accent5"/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indent="0" algn="ctr">
              <a:buNone/>
              <a:defRPr lang="en-GB" sz="1800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4EB3395-28CD-4E27-92F2-1A06D2CB5F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7175" y="2715677"/>
            <a:ext cx="2836862" cy="1914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4F11469-3826-4D0E-9D4D-4D2BC7EC03A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67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7BF3A92-BF9B-4478-8B0F-FBE87955AD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1206500"/>
            <a:ext cx="3628654" cy="4956167"/>
          </a:xfrm>
          <a:solidFill>
            <a:schemeClr val="accent4"/>
          </a:solidFill>
        </p:spPr>
        <p:txBody>
          <a:bodyPr vert="horz" lIns="360000" tIns="360000" rIns="360000" bIns="360000" rtlCol="0">
            <a:normAutofit/>
          </a:bodyPr>
          <a:lstStyle>
            <a:lvl1pPr marL="0" indent="0">
              <a:buNone/>
              <a:defRPr lang="en-US" dirty="0" smtClean="0">
                <a:solidFill>
                  <a:schemeClr val="bg1"/>
                </a:solidFill>
              </a:defRPr>
            </a:lvl1pPr>
            <a:lvl2pPr marL="685800" indent="-419100">
              <a:buFont typeface="Arial" panose="020B0604020202020204" pitchFamily="34" charset="0"/>
              <a:buChar char="•"/>
              <a:tabLst/>
              <a:defRPr lang="en-US" dirty="0" smtClean="0">
                <a:solidFill>
                  <a:schemeClr val="bg1"/>
                </a:solidFill>
              </a:defRPr>
            </a:lvl2pPr>
            <a:lvl3pPr marL="914400" indent="0">
              <a:buNone/>
              <a:defRPr lang="en-US" dirty="0" smtClean="0">
                <a:solidFill>
                  <a:schemeClr val="bg1"/>
                </a:solidFill>
              </a:defRPr>
            </a:lvl3pPr>
            <a:lvl4pPr marL="1371600" indent="0">
              <a:buNone/>
              <a:defRPr lang="en-US" dirty="0" smtClean="0">
                <a:solidFill>
                  <a:schemeClr val="bg1"/>
                </a:solidFill>
              </a:defRPr>
            </a:lvl4pPr>
            <a:lvl5pPr marL="1828800" indent="0">
              <a:buNone/>
              <a:defRPr lang="en-GB" dirty="0">
                <a:solidFill>
                  <a:schemeClr val="bg1"/>
                </a:solidFill>
              </a:defRPr>
            </a:lvl5pPr>
          </a:lstStyle>
          <a:p>
            <a:pPr marL="228600" lvl="0" indent="-228600"/>
            <a:r>
              <a:rPr lang="en-US" dirty="0"/>
              <a:t>Enter text styles</a:t>
            </a:r>
          </a:p>
          <a:p>
            <a:pPr marL="685800" lvl="1" indent="-228600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CAE9CE-91FA-4E87-9316-6908A24C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352A5A-8B34-4C63-A06D-50FA57A93E46}"/>
              </a:ext>
            </a:extLst>
          </p:cNvPr>
          <p:cNvGrpSpPr/>
          <p:nvPr userDrawn="1"/>
        </p:nvGrpSpPr>
        <p:grpSpPr>
          <a:xfrm>
            <a:off x="3659958" y="1196974"/>
            <a:ext cx="8532042" cy="4965701"/>
            <a:chOff x="3659958" y="1196974"/>
            <a:chExt cx="8532042" cy="4965701"/>
          </a:xfrm>
          <a:effectLst/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11DD13-7097-41D6-8FF0-2EAB3289378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"/>
            <a:stretch/>
          </p:blipFill>
          <p:spPr>
            <a:xfrm>
              <a:off x="3659958" y="1196974"/>
              <a:ext cx="8532041" cy="496570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2847E2-3C94-4547-B0CC-65034C4B1059}"/>
                </a:ext>
              </a:extLst>
            </p:cNvPr>
            <p:cNvSpPr/>
            <p:nvPr userDrawn="1"/>
          </p:nvSpPr>
          <p:spPr>
            <a:xfrm>
              <a:off x="3659959" y="1196975"/>
              <a:ext cx="8532041" cy="4965700"/>
            </a:xfrm>
            <a:prstGeom prst="rect">
              <a:avLst/>
            </a:prstGeom>
            <a:solidFill>
              <a:schemeClr val="accent5">
                <a:alpha val="8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B529439-E3B1-47B3-8964-D7BB0852372B}"/>
              </a:ext>
            </a:extLst>
          </p:cNvPr>
          <p:cNvGrpSpPr/>
          <p:nvPr userDrawn="1"/>
        </p:nvGrpSpPr>
        <p:grpSpPr>
          <a:xfrm>
            <a:off x="4041838" y="1447028"/>
            <a:ext cx="7768282" cy="4465594"/>
            <a:chOff x="4041838" y="1447028"/>
            <a:chExt cx="7768282" cy="446559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8F3D083-A721-4707-8E3C-F0476802E466}"/>
                </a:ext>
              </a:extLst>
            </p:cNvPr>
            <p:cNvSpPr/>
            <p:nvPr/>
          </p:nvSpPr>
          <p:spPr>
            <a:xfrm>
              <a:off x="4754836" y="1447028"/>
              <a:ext cx="6341328" cy="4360427"/>
            </a:xfrm>
            <a:custGeom>
              <a:avLst/>
              <a:gdLst>
                <a:gd name="connsiteX0" fmla="*/ 7066271 w 7220884"/>
                <a:gd name="connsiteY0" fmla="*/ 4965229 h 4965228"/>
                <a:gd name="connsiteX1" fmla="*/ 137437 w 7220884"/>
                <a:gd name="connsiteY1" fmla="*/ 4965229 h 4965228"/>
                <a:gd name="connsiteX2" fmla="*/ 0 w 7220884"/>
                <a:gd name="connsiteY2" fmla="*/ 4827792 h 4965228"/>
                <a:gd name="connsiteX3" fmla="*/ 0 w 7220884"/>
                <a:gd name="connsiteY3" fmla="*/ 268109 h 4965228"/>
                <a:gd name="connsiteX4" fmla="*/ 268132 w 7220884"/>
                <a:gd name="connsiteY4" fmla="*/ 0 h 4965228"/>
                <a:gd name="connsiteX5" fmla="*/ 6959050 w 7220884"/>
                <a:gd name="connsiteY5" fmla="*/ 0 h 4965228"/>
                <a:gd name="connsiteX6" fmla="*/ 7220884 w 7220884"/>
                <a:gd name="connsiteY6" fmla="*/ 261835 h 4965228"/>
                <a:gd name="connsiteX7" fmla="*/ 7220884 w 7220884"/>
                <a:gd name="connsiteY7" fmla="*/ 4810615 h 4965228"/>
                <a:gd name="connsiteX8" fmla="*/ 7066271 w 7220884"/>
                <a:gd name="connsiteY8" fmla="*/ 4965229 h 496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20884" h="4965228">
                  <a:moveTo>
                    <a:pt x="7066271" y="4965229"/>
                  </a:moveTo>
                  <a:lnTo>
                    <a:pt x="137437" y="4965229"/>
                  </a:lnTo>
                  <a:cubicBezTo>
                    <a:pt x="61543" y="4965229"/>
                    <a:pt x="0" y="4903708"/>
                    <a:pt x="0" y="4827792"/>
                  </a:cubicBezTo>
                  <a:lnTo>
                    <a:pt x="0" y="268109"/>
                  </a:lnTo>
                  <a:cubicBezTo>
                    <a:pt x="0" y="120037"/>
                    <a:pt x="120060" y="0"/>
                    <a:pt x="268132" y="0"/>
                  </a:cubicBezTo>
                  <a:lnTo>
                    <a:pt x="6959050" y="0"/>
                  </a:lnTo>
                  <a:cubicBezTo>
                    <a:pt x="7103651" y="0"/>
                    <a:pt x="7220884" y="117234"/>
                    <a:pt x="7220884" y="261835"/>
                  </a:cubicBezTo>
                  <a:lnTo>
                    <a:pt x="7220884" y="4810615"/>
                  </a:lnTo>
                  <a:cubicBezTo>
                    <a:pt x="7220862" y="4895987"/>
                    <a:pt x="7151643" y="4965229"/>
                    <a:pt x="7066271" y="4965229"/>
                  </a:cubicBezTo>
                  <a:close/>
                </a:path>
              </a:pathLst>
            </a:custGeom>
            <a:solidFill>
              <a:srgbClr val="D0D0D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4CCBA0C-0AC3-4308-ABF6-CE40C9671BEE}"/>
                </a:ext>
              </a:extLst>
            </p:cNvPr>
            <p:cNvSpPr/>
            <p:nvPr/>
          </p:nvSpPr>
          <p:spPr>
            <a:xfrm>
              <a:off x="4774415" y="1468795"/>
              <a:ext cx="6294296" cy="4338660"/>
            </a:xfrm>
            <a:custGeom>
              <a:avLst/>
              <a:gdLst>
                <a:gd name="connsiteX0" fmla="*/ 7013650 w 7167328"/>
                <a:gd name="connsiteY0" fmla="*/ 4940442 h 4940442"/>
                <a:gd name="connsiteX1" fmla="*/ 136569 w 7167328"/>
                <a:gd name="connsiteY1" fmla="*/ 4940442 h 4940442"/>
                <a:gd name="connsiteX2" fmla="*/ 0 w 7167328"/>
                <a:gd name="connsiteY2" fmla="*/ 4803873 h 4940442"/>
                <a:gd name="connsiteX3" fmla="*/ 0 w 7167328"/>
                <a:gd name="connsiteY3" fmla="*/ 231464 h 4940442"/>
                <a:gd name="connsiteX4" fmla="*/ 231464 w 7167328"/>
                <a:gd name="connsiteY4" fmla="*/ 0 h 4940442"/>
                <a:gd name="connsiteX5" fmla="*/ 6935865 w 7167328"/>
                <a:gd name="connsiteY5" fmla="*/ 0 h 4940442"/>
                <a:gd name="connsiteX6" fmla="*/ 7167329 w 7167328"/>
                <a:gd name="connsiteY6" fmla="*/ 231464 h 4940442"/>
                <a:gd name="connsiteX7" fmla="*/ 7167329 w 7167328"/>
                <a:gd name="connsiteY7" fmla="*/ 4786786 h 4940442"/>
                <a:gd name="connsiteX8" fmla="*/ 7013650 w 7167328"/>
                <a:gd name="connsiteY8" fmla="*/ 4940442 h 49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67328" h="4940442">
                  <a:moveTo>
                    <a:pt x="7013650" y="4940442"/>
                  </a:moveTo>
                  <a:lnTo>
                    <a:pt x="136569" y="4940442"/>
                  </a:lnTo>
                  <a:cubicBezTo>
                    <a:pt x="61142" y="4940442"/>
                    <a:pt x="0" y="4879300"/>
                    <a:pt x="0" y="4803873"/>
                  </a:cubicBezTo>
                  <a:lnTo>
                    <a:pt x="0" y="231464"/>
                  </a:lnTo>
                  <a:cubicBezTo>
                    <a:pt x="0" y="103639"/>
                    <a:pt x="103617" y="0"/>
                    <a:pt x="231464" y="0"/>
                  </a:cubicBezTo>
                  <a:lnTo>
                    <a:pt x="6935865" y="0"/>
                  </a:lnTo>
                  <a:cubicBezTo>
                    <a:pt x="7063690" y="0"/>
                    <a:pt x="7167329" y="103617"/>
                    <a:pt x="7167329" y="231464"/>
                  </a:cubicBezTo>
                  <a:lnTo>
                    <a:pt x="7167329" y="4786786"/>
                  </a:lnTo>
                  <a:cubicBezTo>
                    <a:pt x="7167307" y="4871646"/>
                    <a:pt x="7098511" y="4940442"/>
                    <a:pt x="7013650" y="4940442"/>
                  </a:cubicBezTo>
                  <a:close/>
                </a:path>
              </a:pathLst>
            </a:custGeom>
            <a:solidFill>
              <a:srgbClr val="E6E6E6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366A17-8452-47BB-8F77-8ABCB92DBE23}"/>
                </a:ext>
              </a:extLst>
            </p:cNvPr>
            <p:cNvSpPr/>
            <p:nvPr/>
          </p:nvSpPr>
          <p:spPr>
            <a:xfrm>
              <a:off x="4805697" y="1506037"/>
              <a:ext cx="6231711" cy="4077260"/>
            </a:xfrm>
            <a:custGeom>
              <a:avLst/>
              <a:gdLst>
                <a:gd name="connsiteX0" fmla="*/ 7096063 w 7096062"/>
                <a:gd name="connsiteY0" fmla="*/ 4642786 h 4642785"/>
                <a:gd name="connsiteX1" fmla="*/ 0 w 7096062"/>
                <a:gd name="connsiteY1" fmla="*/ 4642786 h 4642785"/>
                <a:gd name="connsiteX2" fmla="*/ 0 w 7096062"/>
                <a:gd name="connsiteY2" fmla="*/ 190769 h 4642785"/>
                <a:gd name="connsiteX3" fmla="*/ 190769 w 7096062"/>
                <a:gd name="connsiteY3" fmla="*/ 0 h 4642785"/>
                <a:gd name="connsiteX4" fmla="*/ 6905272 w 7096062"/>
                <a:gd name="connsiteY4" fmla="*/ 0 h 4642785"/>
                <a:gd name="connsiteX5" fmla="*/ 7096041 w 7096062"/>
                <a:gd name="connsiteY5" fmla="*/ 190769 h 4642785"/>
                <a:gd name="connsiteX6" fmla="*/ 7096041 w 7096062"/>
                <a:gd name="connsiteY6" fmla="*/ 4642786 h 464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6062" h="4642785">
                  <a:moveTo>
                    <a:pt x="7096063" y="4642786"/>
                  </a:moveTo>
                  <a:lnTo>
                    <a:pt x="0" y="4642786"/>
                  </a:lnTo>
                  <a:lnTo>
                    <a:pt x="0" y="190769"/>
                  </a:lnTo>
                  <a:cubicBezTo>
                    <a:pt x="0" y="85417"/>
                    <a:pt x="85417" y="0"/>
                    <a:pt x="190769" y="0"/>
                  </a:cubicBezTo>
                  <a:lnTo>
                    <a:pt x="6905272" y="0"/>
                  </a:lnTo>
                  <a:cubicBezTo>
                    <a:pt x="7010624" y="0"/>
                    <a:pt x="7096041" y="85417"/>
                    <a:pt x="7096041" y="190769"/>
                  </a:cubicBezTo>
                  <a:lnTo>
                    <a:pt x="7096041" y="4642786"/>
                  </a:lnTo>
                  <a:close/>
                </a:path>
              </a:pathLst>
            </a:custGeom>
            <a:solidFill>
              <a:schemeClr val="accent6"/>
            </a:solidFill>
            <a:ln w="508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89A2D9B-7EE2-4586-BF17-AA6BE3356587}"/>
                </a:ext>
              </a:extLst>
            </p:cNvPr>
            <p:cNvSpPr/>
            <p:nvPr/>
          </p:nvSpPr>
          <p:spPr>
            <a:xfrm>
              <a:off x="4041838" y="5753467"/>
              <a:ext cx="7768263" cy="45448"/>
            </a:xfrm>
            <a:custGeom>
              <a:avLst/>
              <a:gdLst>
                <a:gd name="connsiteX0" fmla="*/ 0 w 8845737"/>
                <a:gd name="connsiteY0" fmla="*/ 0 h 51752"/>
                <a:gd name="connsiteX1" fmla="*/ 8845737 w 8845737"/>
                <a:gd name="connsiteY1" fmla="*/ 0 h 51752"/>
                <a:gd name="connsiteX2" fmla="*/ 8845737 w 8845737"/>
                <a:gd name="connsiteY2" fmla="*/ 51753 h 51752"/>
                <a:gd name="connsiteX3" fmla="*/ 0 w 8845737"/>
                <a:gd name="connsiteY3" fmla="*/ 51753 h 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45737" h="51752">
                  <a:moveTo>
                    <a:pt x="0" y="0"/>
                  </a:moveTo>
                  <a:lnTo>
                    <a:pt x="8845737" y="0"/>
                  </a:lnTo>
                  <a:lnTo>
                    <a:pt x="8845737" y="51753"/>
                  </a:lnTo>
                  <a:lnTo>
                    <a:pt x="0" y="5175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4B4D2A-5F7F-4D95-BCFA-06174E46550C}"/>
                </a:ext>
              </a:extLst>
            </p:cNvPr>
            <p:cNvSpPr/>
            <p:nvPr/>
          </p:nvSpPr>
          <p:spPr>
            <a:xfrm>
              <a:off x="4041838" y="5798915"/>
              <a:ext cx="7768282" cy="113707"/>
            </a:xfrm>
            <a:custGeom>
              <a:avLst/>
              <a:gdLst>
                <a:gd name="connsiteX0" fmla="*/ 0 w 8845759"/>
                <a:gd name="connsiteY0" fmla="*/ 0 h 129478"/>
                <a:gd name="connsiteX1" fmla="*/ 1325506 w 8845759"/>
                <a:gd name="connsiteY1" fmla="*/ 126156 h 129478"/>
                <a:gd name="connsiteX2" fmla="*/ 7494378 w 8845759"/>
                <a:gd name="connsiteY2" fmla="*/ 129026 h 129478"/>
                <a:gd name="connsiteX3" fmla="*/ 8845760 w 8845759"/>
                <a:gd name="connsiteY3" fmla="*/ 0 h 129478"/>
                <a:gd name="connsiteX4" fmla="*/ 0 w 8845759"/>
                <a:gd name="connsiteY4" fmla="*/ 0 h 12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5759" h="129478">
                  <a:moveTo>
                    <a:pt x="0" y="0"/>
                  </a:moveTo>
                  <a:cubicBezTo>
                    <a:pt x="0" y="0"/>
                    <a:pt x="211328" y="124710"/>
                    <a:pt x="1325506" y="126156"/>
                  </a:cubicBezTo>
                  <a:lnTo>
                    <a:pt x="7494378" y="129026"/>
                  </a:lnTo>
                  <a:cubicBezTo>
                    <a:pt x="7494378" y="129026"/>
                    <a:pt x="8509344" y="144112"/>
                    <a:pt x="88457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22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C1514C-EE58-40D6-AC08-78C523270EE2}"/>
                </a:ext>
              </a:extLst>
            </p:cNvPr>
            <p:cNvSpPr/>
            <p:nvPr/>
          </p:nvSpPr>
          <p:spPr>
            <a:xfrm>
              <a:off x="7188038" y="5753486"/>
              <a:ext cx="1478402" cy="62800"/>
            </a:xfrm>
            <a:custGeom>
              <a:avLst/>
              <a:gdLst>
                <a:gd name="connsiteX0" fmla="*/ 1643120 w 1683459"/>
                <a:gd name="connsiteY0" fmla="*/ 71511 h 71510"/>
                <a:gd name="connsiteX1" fmla="*/ 40339 w 1683459"/>
                <a:gd name="connsiteY1" fmla="*/ 71511 h 71510"/>
                <a:gd name="connsiteX2" fmla="*/ 0 w 1683459"/>
                <a:gd name="connsiteY2" fmla="*/ 31172 h 71510"/>
                <a:gd name="connsiteX3" fmla="*/ 0 w 1683459"/>
                <a:gd name="connsiteY3" fmla="*/ 0 h 71510"/>
                <a:gd name="connsiteX4" fmla="*/ 1683459 w 1683459"/>
                <a:gd name="connsiteY4" fmla="*/ 0 h 71510"/>
                <a:gd name="connsiteX5" fmla="*/ 1683459 w 1683459"/>
                <a:gd name="connsiteY5" fmla="*/ 31172 h 71510"/>
                <a:gd name="connsiteX6" fmla="*/ 1643120 w 1683459"/>
                <a:gd name="connsiteY6" fmla="*/ 71511 h 71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3459" h="71510">
                  <a:moveTo>
                    <a:pt x="1643120" y="71511"/>
                  </a:moveTo>
                  <a:lnTo>
                    <a:pt x="40339" y="71511"/>
                  </a:lnTo>
                  <a:cubicBezTo>
                    <a:pt x="18067" y="71511"/>
                    <a:pt x="0" y="53444"/>
                    <a:pt x="0" y="31172"/>
                  </a:cubicBezTo>
                  <a:lnTo>
                    <a:pt x="0" y="0"/>
                  </a:lnTo>
                  <a:lnTo>
                    <a:pt x="1683459" y="0"/>
                  </a:lnTo>
                  <a:lnTo>
                    <a:pt x="1683459" y="31172"/>
                  </a:lnTo>
                  <a:cubicBezTo>
                    <a:pt x="1683459" y="53444"/>
                    <a:pt x="1665392" y="71511"/>
                    <a:pt x="1643120" y="71511"/>
                  </a:cubicBezTo>
                  <a:close/>
                </a:path>
              </a:pathLst>
            </a:custGeom>
            <a:solidFill>
              <a:schemeClr val="bg1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FD7E25-D836-44B9-BAA0-02779A284CB0}"/>
                </a:ext>
              </a:extLst>
            </p:cNvPr>
            <p:cNvSpPr/>
            <p:nvPr/>
          </p:nvSpPr>
          <p:spPr>
            <a:xfrm>
              <a:off x="6939319" y="5854799"/>
              <a:ext cx="53030" cy="24619"/>
            </a:xfrm>
            <a:custGeom>
              <a:avLst/>
              <a:gdLst>
                <a:gd name="connsiteX0" fmla="*/ 0 w 60385"/>
                <a:gd name="connsiteY0" fmla="*/ 0 h 28034"/>
                <a:gd name="connsiteX1" fmla="*/ 60386 w 60385"/>
                <a:gd name="connsiteY1" fmla="*/ 0 h 28034"/>
                <a:gd name="connsiteX2" fmla="*/ 60386 w 60385"/>
                <a:gd name="connsiteY2" fmla="*/ 28035 h 28034"/>
                <a:gd name="connsiteX3" fmla="*/ 0 w 60385"/>
                <a:gd name="connsiteY3" fmla="*/ 28035 h 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85" h="28034">
                  <a:moveTo>
                    <a:pt x="0" y="0"/>
                  </a:moveTo>
                  <a:lnTo>
                    <a:pt x="60386" y="0"/>
                  </a:lnTo>
                  <a:lnTo>
                    <a:pt x="60386" y="28035"/>
                  </a:lnTo>
                  <a:lnTo>
                    <a:pt x="0" y="28035"/>
                  </a:lnTo>
                  <a:close/>
                </a:path>
              </a:pathLst>
            </a:custGeom>
            <a:solidFill>
              <a:srgbClr val="80808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68C189F-968C-4D7B-8212-B37CE90EE42E}"/>
                </a:ext>
              </a:extLst>
            </p:cNvPr>
            <p:cNvSpPr/>
            <p:nvPr/>
          </p:nvSpPr>
          <p:spPr>
            <a:xfrm>
              <a:off x="8848236" y="5854799"/>
              <a:ext cx="53030" cy="24619"/>
            </a:xfrm>
            <a:custGeom>
              <a:avLst/>
              <a:gdLst>
                <a:gd name="connsiteX0" fmla="*/ 0 w 60385"/>
                <a:gd name="connsiteY0" fmla="*/ 0 h 28034"/>
                <a:gd name="connsiteX1" fmla="*/ 60386 w 60385"/>
                <a:gd name="connsiteY1" fmla="*/ 0 h 28034"/>
                <a:gd name="connsiteX2" fmla="*/ 60386 w 60385"/>
                <a:gd name="connsiteY2" fmla="*/ 28035 h 28034"/>
                <a:gd name="connsiteX3" fmla="*/ 0 w 60385"/>
                <a:gd name="connsiteY3" fmla="*/ 28035 h 2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385" h="28034">
                  <a:moveTo>
                    <a:pt x="0" y="0"/>
                  </a:moveTo>
                  <a:lnTo>
                    <a:pt x="60386" y="0"/>
                  </a:lnTo>
                  <a:lnTo>
                    <a:pt x="60386" y="28035"/>
                  </a:lnTo>
                  <a:lnTo>
                    <a:pt x="0" y="28035"/>
                  </a:lnTo>
                  <a:close/>
                </a:path>
              </a:pathLst>
            </a:custGeom>
            <a:solidFill>
              <a:srgbClr val="808080"/>
            </a:solidFill>
            <a:ln w="22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31B7152-84DB-42A7-B20E-EF4E19F620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5697" y="1506037"/>
            <a:ext cx="6231711" cy="4099998"/>
          </a:xfrm>
          <a:prstGeom prst="round2SameRect">
            <a:avLst>
              <a:gd name="adj1" fmla="val 4344"/>
              <a:gd name="adj2" fmla="val 0"/>
            </a:avLst>
          </a:prstGeom>
          <a:solidFill>
            <a:schemeClr val="bg1"/>
          </a:solidFill>
        </p:spPr>
        <p:txBody>
          <a:bodyPr bIns="57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9844BD4-56A5-4C77-9AAE-4AAD3F473EF5}"/>
              </a:ext>
            </a:extLst>
          </p:cNvPr>
          <p:cNvCxnSpPr/>
          <p:nvPr userDrawn="1"/>
        </p:nvCxnSpPr>
        <p:spPr>
          <a:xfrm>
            <a:off x="3642945" y="1192212"/>
            <a:ext cx="0" cy="4979988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E60CCE7-0625-45ED-B5ED-CA4D818675A1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69A83E-814D-4FF1-BACB-24E3B05B3430}"/>
              </a:ext>
            </a:extLst>
          </p:cNvPr>
          <p:cNvCxnSpPr>
            <a:cxnSpLocks/>
          </p:cNvCxnSpPr>
          <p:nvPr userDrawn="1"/>
        </p:nvCxnSpPr>
        <p:spPr>
          <a:xfrm>
            <a:off x="0" y="1192212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3E228-7556-4858-86A6-3625173986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1856FC7-1C17-9A43-8246-8652F165B3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39234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333D84-D3DD-4354-B355-8BFE4E2955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if/as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7938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2E95B8-C107-448D-8639-B2BDC809E9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474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E7E0C5-235F-4BE6-A9CF-B304D3997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any additional text 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817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F8E829-0A31-4984-8E82-588BEC8C6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424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F9E317-02CB-4A57-A713-1DF7816C0B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A38465-F83C-4EAB-BEF4-CB410BEB9B77}"/>
              </a:ext>
            </a:extLst>
          </p:cNvPr>
          <p:cNvSpPr/>
          <p:nvPr userDrawn="1"/>
        </p:nvSpPr>
        <p:spPr>
          <a:xfrm>
            <a:off x="246063" y="457200"/>
            <a:ext cx="11698287" cy="5950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149708-2A64-4BEB-AACB-89D287DC6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3" r="1939" b="53361"/>
          <a:stretch/>
        </p:blipFill>
        <p:spPr>
          <a:xfrm>
            <a:off x="240806" y="299846"/>
            <a:ext cx="11710390" cy="292690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63437A-0B4B-4D25-9272-4D3F1F480B3A}"/>
              </a:ext>
            </a:extLst>
          </p:cNvPr>
          <p:cNvCxnSpPr/>
          <p:nvPr userDrawn="1"/>
        </p:nvCxnSpPr>
        <p:spPr>
          <a:xfrm>
            <a:off x="5819273" y="1046747"/>
            <a:ext cx="553453" cy="0"/>
          </a:xfrm>
          <a:prstGeom prst="line">
            <a:avLst/>
          </a:prstGeom>
          <a:ln w="508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98C493-2CCF-430C-A839-756366D52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1196978"/>
            <a:ext cx="11315700" cy="81109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Enter divider title text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4C0A6BC-B51E-449F-B182-AB424A3345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8813" y="2100263"/>
            <a:ext cx="5792787" cy="509587"/>
          </a:xfrm>
          <a:noFill/>
        </p:spPr>
        <p:txBody>
          <a:bodyPr wrap="square" lIns="72000" tIns="72000" rIns="72000" bIns="72000" rtlCol="0" anchor="ctr" anchorCtr="0">
            <a:normAutofit/>
          </a:bodyPr>
          <a:lstStyle>
            <a:lvl1pPr marL="0" indent="0" algn="ctr">
              <a:buNone/>
              <a:defRPr lang="en-US" sz="1400" smtClean="0">
                <a:solidFill>
                  <a:schemeClr val="accent1"/>
                </a:solidFill>
              </a:defRPr>
            </a:lvl1pPr>
            <a:lvl2pPr marL="228600" indent="0">
              <a:buNone/>
              <a:defRPr lang="en-US" sz="1800" smtClean="0">
                <a:solidFill>
                  <a:schemeClr val="tx1"/>
                </a:solidFill>
              </a:defRPr>
            </a:lvl2pPr>
            <a:lvl3pPr>
              <a:defRPr lang="en-US" sz="1800" smtClean="0">
                <a:solidFill>
                  <a:schemeClr val="tx1"/>
                </a:solidFill>
              </a:defRPr>
            </a:lvl3pPr>
            <a:lvl4pPr>
              <a:defRPr lang="en-US" sz="1800" smtClean="0">
                <a:solidFill>
                  <a:schemeClr val="tx1"/>
                </a:solidFill>
              </a:defRPr>
            </a:lvl4pPr>
            <a:lvl5pPr>
              <a:defRPr lang="en-GB" sz="1800">
                <a:solidFill>
                  <a:schemeClr val="tx1"/>
                </a:solidFill>
              </a:defRPr>
            </a:lvl5pPr>
          </a:lstStyle>
          <a:p>
            <a:pPr marL="0" lvl="0" algn="ctr"/>
            <a:r>
              <a:rPr lang="en-US" dirty="0"/>
              <a:t>Add subhead text as/if needed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748EA-5C95-46D0-99A4-654D09E19A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52000" y="6578334"/>
            <a:ext cx="5760000" cy="225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F37618D6-E865-4D1E-9A38-6A74CFAC3A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46857" y="3234876"/>
            <a:ext cx="11698287" cy="3335337"/>
          </a:xfrm>
          <a:solidFill>
            <a:schemeClr val="bg1">
              <a:lumMod val="95000"/>
            </a:schemeClr>
          </a:solidFill>
        </p:spPr>
        <p:txBody>
          <a:bodyPr vert="horz" lIns="72000" tIns="72000" rIns="72000" bIns="1188000"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lang="en-GB" sz="1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0815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18E377D-0CB5-46D4-91F2-D1D9FD5487D2}"/>
              </a:ext>
            </a:extLst>
          </p:cNvPr>
          <p:cNvGrpSpPr/>
          <p:nvPr userDrawn="1"/>
        </p:nvGrpSpPr>
        <p:grpSpPr>
          <a:xfrm>
            <a:off x="0" y="-33780"/>
            <a:ext cx="12192209" cy="6909525"/>
            <a:chOff x="0" y="-33780"/>
            <a:chExt cx="12192209" cy="6909525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BDF563-C2E5-45BC-9179-C26645373868}"/>
                </a:ext>
              </a:extLst>
            </p:cNvPr>
            <p:cNvSpPr/>
            <p:nvPr userDrawn="1"/>
          </p:nvSpPr>
          <p:spPr>
            <a:xfrm>
              <a:off x="1238924" y="-33780"/>
              <a:ext cx="5811678" cy="2039559"/>
            </a:xfrm>
            <a:custGeom>
              <a:avLst/>
              <a:gdLst>
                <a:gd name="connsiteX0" fmla="*/ 5805818 w 5811678"/>
                <a:gd name="connsiteY0" fmla="*/ 0 h 2039559"/>
                <a:gd name="connsiteX1" fmla="*/ 5811678 w 5811678"/>
                <a:gd name="connsiteY1" fmla="*/ 0 h 2039559"/>
                <a:gd name="connsiteX2" fmla="*/ 5805248 w 5811678"/>
                <a:gd name="connsiteY2" fmla="*/ 28902 h 2039559"/>
                <a:gd name="connsiteX3" fmla="*/ 5638243 w 5811678"/>
                <a:gd name="connsiteY3" fmla="*/ 1991279 h 2039559"/>
                <a:gd name="connsiteX4" fmla="*/ 2006007 w 5811678"/>
                <a:gd name="connsiteY4" fmla="*/ 2039559 h 2039559"/>
                <a:gd name="connsiteX5" fmla="*/ 0 w 5811678"/>
                <a:gd name="connsiteY5" fmla="*/ 103438 h 2039559"/>
                <a:gd name="connsiteX6" fmla="*/ 344217 w 5811678"/>
                <a:gd name="connsiteY6" fmla="*/ 40514 h 2039559"/>
                <a:gd name="connsiteX7" fmla="*/ 421738 w 5811678"/>
                <a:gd name="connsiteY7" fmla="*/ 23514 h 2039559"/>
                <a:gd name="connsiteX8" fmla="*/ 5805818 w 5811678"/>
                <a:gd name="connsiteY8" fmla="*/ 23514 h 203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1678" h="2039559">
                  <a:moveTo>
                    <a:pt x="5805818" y="0"/>
                  </a:moveTo>
                  <a:lnTo>
                    <a:pt x="5811678" y="0"/>
                  </a:lnTo>
                  <a:lnTo>
                    <a:pt x="5805248" y="28902"/>
                  </a:lnTo>
                  <a:cubicBezTo>
                    <a:pt x="5682984" y="681346"/>
                    <a:pt x="5627896" y="1338512"/>
                    <a:pt x="5638243" y="1991279"/>
                  </a:cubicBezTo>
                  <a:cubicBezTo>
                    <a:pt x="4421213" y="1779781"/>
                    <a:pt x="3190392" y="1804612"/>
                    <a:pt x="2006007" y="2039559"/>
                  </a:cubicBezTo>
                  <a:cubicBezTo>
                    <a:pt x="1440479" y="1314029"/>
                    <a:pt x="770586" y="658848"/>
                    <a:pt x="0" y="103438"/>
                  </a:cubicBezTo>
                  <a:cubicBezTo>
                    <a:pt x="115146" y="84472"/>
                    <a:pt x="229903" y="63491"/>
                    <a:pt x="344217" y="40514"/>
                  </a:cubicBezTo>
                  <a:lnTo>
                    <a:pt x="421738" y="23514"/>
                  </a:lnTo>
                  <a:lnTo>
                    <a:pt x="5805818" y="23514"/>
                  </a:lnTo>
                  <a:close/>
                </a:path>
              </a:pathLst>
            </a:custGeom>
            <a:solidFill>
              <a:srgbClr val="C2D9A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4CDE52D-633D-4221-8295-14FBE4670A09}"/>
                </a:ext>
              </a:extLst>
            </p:cNvPr>
            <p:cNvSpPr/>
            <p:nvPr userDrawn="1"/>
          </p:nvSpPr>
          <p:spPr>
            <a:xfrm>
              <a:off x="6875931" y="23828"/>
              <a:ext cx="2415051" cy="2398506"/>
            </a:xfrm>
            <a:custGeom>
              <a:avLst/>
              <a:gdLst>
                <a:gd name="connsiteX0" fmla="*/ 163597 w 2415051"/>
                <a:gd name="connsiteY0" fmla="*/ 0 h 2398506"/>
                <a:gd name="connsiteX1" fmla="*/ 840978 w 2415051"/>
                <a:gd name="connsiteY1" fmla="*/ 0 h 2398506"/>
                <a:gd name="connsiteX2" fmla="*/ 1014804 w 2415051"/>
                <a:gd name="connsiteY2" fmla="*/ 202118 h 2398506"/>
                <a:gd name="connsiteX3" fmla="*/ 2415051 w 2415051"/>
                <a:gd name="connsiteY3" fmla="*/ 1492743 h 2398506"/>
                <a:gd name="connsiteX4" fmla="*/ 1718030 w 2415051"/>
                <a:gd name="connsiteY4" fmla="*/ 2398506 h 2398506"/>
                <a:gd name="connsiteX5" fmla="*/ 1226 w 2415051"/>
                <a:gd name="connsiteY5" fmla="*/ 1934129 h 2398506"/>
                <a:gd name="connsiteX6" fmla="*/ 89102 w 2415051"/>
                <a:gd name="connsiteY6" fmla="*/ 461406 h 239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15051" h="2398506">
                  <a:moveTo>
                    <a:pt x="163597" y="0"/>
                  </a:moveTo>
                  <a:lnTo>
                    <a:pt x="840978" y="0"/>
                  </a:lnTo>
                  <a:lnTo>
                    <a:pt x="1014804" y="202118"/>
                  </a:lnTo>
                  <a:cubicBezTo>
                    <a:pt x="1434006" y="671180"/>
                    <a:pt x="1901540" y="1104232"/>
                    <a:pt x="2415051" y="1492743"/>
                  </a:cubicBezTo>
                  <a:cubicBezTo>
                    <a:pt x="2198037" y="1810909"/>
                    <a:pt x="1965850" y="2112522"/>
                    <a:pt x="1718030" y="2398506"/>
                  </a:cubicBezTo>
                  <a:cubicBezTo>
                    <a:pt x="1152966" y="2190223"/>
                    <a:pt x="579164" y="2034821"/>
                    <a:pt x="1226" y="1934129"/>
                  </a:cubicBezTo>
                  <a:cubicBezTo>
                    <a:pt x="-6534" y="1444293"/>
                    <a:pt x="22513" y="952131"/>
                    <a:pt x="89102" y="461406"/>
                  </a:cubicBezTo>
                  <a:close/>
                </a:path>
              </a:pathLst>
            </a:custGeom>
            <a:solidFill>
              <a:srgbClr val="7BB45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E86168E-64B5-481C-813C-59CDD0EE3719}"/>
                </a:ext>
              </a:extLst>
            </p:cNvPr>
            <p:cNvSpPr/>
            <p:nvPr userDrawn="1"/>
          </p:nvSpPr>
          <p:spPr>
            <a:xfrm>
              <a:off x="9290988" y="3231"/>
              <a:ext cx="2901013" cy="3033189"/>
            </a:xfrm>
            <a:custGeom>
              <a:avLst/>
              <a:gdLst>
                <a:gd name="connsiteX0" fmla="*/ 851567 w 2901013"/>
                <a:gd name="connsiteY0" fmla="*/ 0 h 3033189"/>
                <a:gd name="connsiteX1" fmla="*/ 2901013 w 2901013"/>
                <a:gd name="connsiteY1" fmla="*/ 0 h 3033189"/>
                <a:gd name="connsiteX2" fmla="*/ 2901013 w 2901013"/>
                <a:gd name="connsiteY2" fmla="*/ 3033189 h 3033189"/>
                <a:gd name="connsiteX3" fmla="*/ 2677682 w 2901013"/>
                <a:gd name="connsiteY3" fmla="*/ 2958364 h 3033189"/>
                <a:gd name="connsiteX4" fmla="*/ 1452436 w 2901013"/>
                <a:gd name="connsiteY4" fmla="*/ 2429680 h 3033189"/>
                <a:gd name="connsiteX5" fmla="*/ 0 w 2901013"/>
                <a:gd name="connsiteY5" fmla="*/ 1513341 h 3033189"/>
                <a:gd name="connsiteX6" fmla="*/ 633111 w 2901013"/>
                <a:gd name="connsiteY6" fmla="*/ 455854 h 3033189"/>
                <a:gd name="connsiteX7" fmla="*/ 765349 w 2901013"/>
                <a:gd name="connsiteY7" fmla="*/ 188400 h 303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1013" h="3033189">
                  <a:moveTo>
                    <a:pt x="851567" y="0"/>
                  </a:moveTo>
                  <a:lnTo>
                    <a:pt x="2901013" y="0"/>
                  </a:lnTo>
                  <a:lnTo>
                    <a:pt x="2901013" y="3033189"/>
                  </a:lnTo>
                  <a:lnTo>
                    <a:pt x="2677682" y="2958364"/>
                  </a:lnTo>
                  <a:cubicBezTo>
                    <a:pt x="2263366" y="2811868"/>
                    <a:pt x="1854050" y="2636119"/>
                    <a:pt x="1452436" y="2429680"/>
                  </a:cubicBezTo>
                  <a:cubicBezTo>
                    <a:pt x="933344" y="2163009"/>
                    <a:pt x="450123" y="1854498"/>
                    <a:pt x="0" y="1513341"/>
                  </a:cubicBezTo>
                  <a:cubicBezTo>
                    <a:pt x="228508" y="1177707"/>
                    <a:pt x="441844" y="825973"/>
                    <a:pt x="633111" y="455854"/>
                  </a:cubicBezTo>
                  <a:cubicBezTo>
                    <a:pt x="678686" y="367060"/>
                    <a:pt x="722760" y="277900"/>
                    <a:pt x="765349" y="188400"/>
                  </a:cubicBezTo>
                  <a:close/>
                </a:path>
              </a:pathLst>
            </a:custGeom>
            <a:solidFill>
              <a:srgbClr val="A0C680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0EF7B63-8BE6-4F4C-8A79-74FBDAD5EB62}"/>
                </a:ext>
              </a:extLst>
            </p:cNvPr>
            <p:cNvSpPr/>
            <p:nvPr userDrawn="1"/>
          </p:nvSpPr>
          <p:spPr>
            <a:xfrm>
              <a:off x="7696224" y="0"/>
              <a:ext cx="2446605" cy="1516572"/>
            </a:xfrm>
            <a:custGeom>
              <a:avLst/>
              <a:gdLst>
                <a:gd name="connsiteX0" fmla="*/ 0 w 2446605"/>
                <a:gd name="connsiteY0" fmla="*/ 0 h 1516572"/>
                <a:gd name="connsiteX1" fmla="*/ 2446605 w 2446605"/>
                <a:gd name="connsiteY1" fmla="*/ 0 h 1516572"/>
                <a:gd name="connsiteX2" fmla="*/ 2227875 w 2446605"/>
                <a:gd name="connsiteY2" fmla="*/ 459544 h 1516572"/>
                <a:gd name="connsiteX3" fmla="*/ 1594764 w 2446605"/>
                <a:gd name="connsiteY3" fmla="*/ 1516572 h 1516572"/>
                <a:gd name="connsiteX4" fmla="*/ 194313 w 2446605"/>
                <a:gd name="connsiteY4" fmla="*/ 225946 h 151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6605" h="1516572">
                  <a:moveTo>
                    <a:pt x="0" y="0"/>
                  </a:moveTo>
                  <a:lnTo>
                    <a:pt x="2446605" y="0"/>
                  </a:lnTo>
                  <a:lnTo>
                    <a:pt x="2227875" y="459544"/>
                  </a:lnTo>
                  <a:cubicBezTo>
                    <a:pt x="2036150" y="829668"/>
                    <a:pt x="1823272" y="1181396"/>
                    <a:pt x="1594764" y="1516572"/>
                  </a:cubicBezTo>
                  <a:cubicBezTo>
                    <a:pt x="1081250" y="1128061"/>
                    <a:pt x="613535" y="695008"/>
                    <a:pt x="194313" y="225946"/>
                  </a:cubicBezTo>
                  <a:close/>
                </a:path>
              </a:pathLst>
            </a:custGeom>
            <a:solidFill>
              <a:srgbClr val="4DA32F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CFE30B6-30EF-4CC6-9B8D-F2187B10FEE2}"/>
                </a:ext>
              </a:extLst>
            </p:cNvPr>
            <p:cNvSpPr/>
            <p:nvPr userDrawn="1"/>
          </p:nvSpPr>
          <p:spPr>
            <a:xfrm>
              <a:off x="4875293" y="3833388"/>
              <a:ext cx="3379827" cy="3027843"/>
            </a:xfrm>
            <a:custGeom>
              <a:avLst/>
              <a:gdLst>
                <a:gd name="connsiteX0" fmla="*/ 2211065 w 3379827"/>
                <a:gd name="connsiteY0" fmla="*/ 0 h 3027843"/>
                <a:gd name="connsiteX1" fmla="*/ 3213913 w 3379827"/>
                <a:gd name="connsiteY1" fmla="*/ 2736946 h 3027843"/>
                <a:gd name="connsiteX2" fmla="*/ 3379827 w 3379827"/>
                <a:gd name="connsiteY2" fmla="*/ 3027843 h 3027843"/>
                <a:gd name="connsiteX3" fmla="*/ 2179338 w 3379827"/>
                <a:gd name="connsiteY3" fmla="*/ 3027843 h 3027843"/>
                <a:gd name="connsiteX4" fmla="*/ 1871061 w 3379827"/>
                <a:gd name="connsiteY4" fmla="*/ 2986653 h 3027843"/>
                <a:gd name="connsiteX5" fmla="*/ 332879 w 3379827"/>
                <a:gd name="connsiteY5" fmla="*/ 2620727 h 3027843"/>
                <a:gd name="connsiteX6" fmla="*/ 0 w 3379827"/>
                <a:gd name="connsiteY6" fmla="*/ 1257491 h 3027843"/>
                <a:gd name="connsiteX7" fmla="*/ 2211065 w 3379827"/>
                <a:gd name="connsiteY7" fmla="*/ 0 h 30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79827" h="3027843">
                  <a:moveTo>
                    <a:pt x="2211065" y="0"/>
                  </a:moveTo>
                  <a:cubicBezTo>
                    <a:pt x="2408999" y="955073"/>
                    <a:pt x="2747389" y="1877757"/>
                    <a:pt x="3213913" y="2736946"/>
                  </a:cubicBezTo>
                  <a:lnTo>
                    <a:pt x="3379827" y="3027843"/>
                  </a:lnTo>
                  <a:lnTo>
                    <a:pt x="2179338" y="3027843"/>
                  </a:lnTo>
                  <a:lnTo>
                    <a:pt x="1871061" y="2986653"/>
                  </a:lnTo>
                  <a:cubicBezTo>
                    <a:pt x="1354732" y="2907169"/>
                    <a:pt x="840472" y="2785788"/>
                    <a:pt x="332879" y="2620727"/>
                  </a:cubicBezTo>
                  <a:cubicBezTo>
                    <a:pt x="253338" y="2159111"/>
                    <a:pt x="142533" y="1703013"/>
                    <a:pt x="0" y="1257491"/>
                  </a:cubicBezTo>
                  <a:cubicBezTo>
                    <a:pt x="783918" y="934725"/>
                    <a:pt x="1528298" y="515409"/>
                    <a:pt x="2211065" y="0"/>
                  </a:cubicBezTo>
                  <a:close/>
                </a:path>
              </a:pathLst>
            </a:custGeom>
            <a:solidFill>
              <a:srgbClr val="C2D9A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45AEC23-67F0-42E4-ACC6-19CFD240E545}"/>
                </a:ext>
              </a:extLst>
            </p:cNvPr>
            <p:cNvSpPr/>
            <p:nvPr userDrawn="1"/>
          </p:nvSpPr>
          <p:spPr>
            <a:xfrm>
              <a:off x="7085439" y="2422334"/>
              <a:ext cx="5106770" cy="4453411"/>
            </a:xfrm>
            <a:custGeom>
              <a:avLst/>
              <a:gdLst>
                <a:gd name="connsiteX0" fmla="*/ 1508526 w 5106770"/>
                <a:gd name="connsiteY0" fmla="*/ 0 h 4453411"/>
                <a:gd name="connsiteX1" fmla="*/ 2626703 w 5106770"/>
                <a:gd name="connsiteY1" fmla="*/ 487822 h 4453411"/>
                <a:gd name="connsiteX2" fmla="*/ 4828625 w 5106770"/>
                <a:gd name="connsiteY2" fmla="*/ 2029284 h 4453411"/>
                <a:gd name="connsiteX3" fmla="*/ 5106770 w 5106770"/>
                <a:gd name="connsiteY3" fmla="*/ 2301454 h 4453411"/>
                <a:gd name="connsiteX4" fmla="*/ 5106561 w 5106770"/>
                <a:gd name="connsiteY4" fmla="*/ 2301454 h 4453411"/>
                <a:gd name="connsiteX5" fmla="*/ 5106561 w 5106770"/>
                <a:gd name="connsiteY5" fmla="*/ 3701023 h 4453411"/>
                <a:gd name="connsiteX6" fmla="*/ 5023648 w 5106770"/>
                <a:gd name="connsiteY6" fmla="*/ 3737215 h 4453411"/>
                <a:gd name="connsiteX7" fmla="*/ 2677688 w 5106770"/>
                <a:gd name="connsiteY7" fmla="*/ 4397416 h 4453411"/>
                <a:gd name="connsiteX8" fmla="*/ 2240943 w 5106770"/>
                <a:gd name="connsiteY8" fmla="*/ 4453411 h 4453411"/>
                <a:gd name="connsiteX9" fmla="*/ 1177043 w 5106770"/>
                <a:gd name="connsiteY9" fmla="*/ 4453411 h 4453411"/>
                <a:gd name="connsiteX10" fmla="*/ 1002995 w 5106770"/>
                <a:gd name="connsiteY10" fmla="*/ 4148156 h 4453411"/>
                <a:gd name="connsiteX11" fmla="*/ 0 w 5106770"/>
                <a:gd name="connsiteY11" fmla="*/ 1411054 h 4453411"/>
                <a:gd name="connsiteX12" fmla="*/ 1508526 w 5106770"/>
                <a:gd name="connsiteY12" fmla="*/ 0 h 445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6770" h="4453411">
                  <a:moveTo>
                    <a:pt x="1508526" y="0"/>
                  </a:moveTo>
                  <a:cubicBezTo>
                    <a:pt x="1886465" y="138392"/>
                    <a:pt x="2259804" y="299316"/>
                    <a:pt x="2626703" y="487822"/>
                  </a:cubicBezTo>
                  <a:cubicBezTo>
                    <a:pt x="3447118" y="909381"/>
                    <a:pt x="4183299" y="1430797"/>
                    <a:pt x="4828625" y="2029284"/>
                  </a:cubicBezTo>
                  <a:lnTo>
                    <a:pt x="5106770" y="2301454"/>
                  </a:lnTo>
                  <a:lnTo>
                    <a:pt x="5106561" y="2301454"/>
                  </a:lnTo>
                  <a:lnTo>
                    <a:pt x="5106561" y="3701023"/>
                  </a:lnTo>
                  <a:lnTo>
                    <a:pt x="5023648" y="3737215"/>
                  </a:lnTo>
                  <a:cubicBezTo>
                    <a:pt x="4272443" y="4051740"/>
                    <a:pt x="3484134" y="4273813"/>
                    <a:pt x="2677688" y="4397416"/>
                  </a:cubicBezTo>
                  <a:lnTo>
                    <a:pt x="2240943" y="4453411"/>
                  </a:lnTo>
                  <a:lnTo>
                    <a:pt x="1177043" y="4453411"/>
                  </a:lnTo>
                  <a:lnTo>
                    <a:pt x="1002995" y="4148156"/>
                  </a:lnTo>
                  <a:cubicBezTo>
                    <a:pt x="536775" y="3289266"/>
                    <a:pt x="198336" y="2366528"/>
                    <a:pt x="0" y="1411054"/>
                  </a:cubicBezTo>
                  <a:cubicBezTo>
                    <a:pt x="545756" y="1000016"/>
                    <a:pt x="1051511" y="526443"/>
                    <a:pt x="1508526" y="0"/>
                  </a:cubicBezTo>
                  <a:close/>
                </a:path>
              </a:pathLst>
            </a:custGeom>
            <a:solidFill>
              <a:srgbClr val="A0C680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DFB2EBA-67FF-4E6D-8802-C69D4BFB6C14}"/>
                </a:ext>
              </a:extLst>
            </p:cNvPr>
            <p:cNvGrpSpPr/>
            <p:nvPr userDrawn="1"/>
          </p:nvGrpSpPr>
          <p:grpSpPr>
            <a:xfrm>
              <a:off x="0" y="69653"/>
              <a:ext cx="12192000" cy="6764518"/>
              <a:chOff x="0" y="69653"/>
              <a:chExt cx="12192000" cy="6764518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A46B033-747C-4DFA-9FC1-54E65CF1D028}"/>
                  </a:ext>
                </a:extLst>
              </p:cNvPr>
              <p:cNvSpPr/>
              <p:nvPr userDrawn="1"/>
            </p:nvSpPr>
            <p:spPr>
              <a:xfrm>
                <a:off x="0" y="2495510"/>
                <a:ext cx="386036" cy="771665"/>
              </a:xfrm>
              <a:custGeom>
                <a:avLst/>
                <a:gdLst>
                  <a:gd name="connsiteX0" fmla="*/ 0 w 386036"/>
                  <a:gd name="connsiteY0" fmla="*/ 0 h 771665"/>
                  <a:gd name="connsiteX1" fmla="*/ 97102 w 386036"/>
                  <a:gd name="connsiteY1" fmla="*/ 149054 h 771665"/>
                  <a:gd name="connsiteX2" fmla="*/ 386036 w 386036"/>
                  <a:gd name="connsiteY2" fmla="*/ 547984 h 771665"/>
                  <a:gd name="connsiteX3" fmla="*/ 20320 w 386036"/>
                  <a:gd name="connsiteY3" fmla="*/ 758739 h 771665"/>
                  <a:gd name="connsiteX4" fmla="*/ 0 w 386036"/>
                  <a:gd name="connsiteY4" fmla="*/ 771665 h 77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6036" h="771665">
                    <a:moveTo>
                      <a:pt x="0" y="0"/>
                    </a:moveTo>
                    <a:lnTo>
                      <a:pt x="97102" y="149054"/>
                    </a:lnTo>
                    <a:cubicBezTo>
                      <a:pt x="189941" y="284157"/>
                      <a:pt x="286264" y="417177"/>
                      <a:pt x="386036" y="547984"/>
                    </a:cubicBezTo>
                    <a:cubicBezTo>
                      <a:pt x="262701" y="615455"/>
                      <a:pt x="140774" y="685743"/>
                      <a:pt x="20320" y="758739"/>
                    </a:cubicBezTo>
                    <a:lnTo>
                      <a:pt x="0" y="771665"/>
                    </a:ln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1DA04A4-4607-419C-B3D8-6FBA6766DFA9}"/>
                  </a:ext>
                </a:extLst>
              </p:cNvPr>
              <p:cNvSpPr/>
              <p:nvPr userDrawn="1"/>
            </p:nvSpPr>
            <p:spPr>
              <a:xfrm>
                <a:off x="0" y="5596173"/>
                <a:ext cx="5262325" cy="1237998"/>
              </a:xfrm>
              <a:custGeom>
                <a:avLst/>
                <a:gdLst>
                  <a:gd name="connsiteX0" fmla="*/ 3284010 w 5262325"/>
                  <a:gd name="connsiteY0" fmla="*/ 0 h 1237998"/>
                  <a:gd name="connsiteX1" fmla="*/ 3729533 w 5262325"/>
                  <a:gd name="connsiteY1" fmla="*/ 243684 h 1237998"/>
                  <a:gd name="connsiteX2" fmla="*/ 5207716 w 5262325"/>
                  <a:gd name="connsiteY2" fmla="*/ 857483 h 1237998"/>
                  <a:gd name="connsiteX3" fmla="*/ 5262325 w 5262325"/>
                  <a:gd name="connsiteY3" fmla="*/ 1237998 h 1237998"/>
                  <a:gd name="connsiteX4" fmla="*/ 0 w 5262325"/>
                  <a:gd name="connsiteY4" fmla="*/ 1237998 h 1237998"/>
                  <a:gd name="connsiteX5" fmla="*/ 0 w 5262325"/>
                  <a:gd name="connsiteY5" fmla="*/ 185769 h 1237998"/>
                  <a:gd name="connsiteX6" fmla="*/ 270259 w 5262325"/>
                  <a:gd name="connsiteY6" fmla="*/ 215046 h 1237998"/>
                  <a:gd name="connsiteX7" fmla="*/ 3284010 w 5262325"/>
                  <a:gd name="connsiteY7" fmla="*/ 0 h 1237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62325" h="1237998">
                    <a:moveTo>
                      <a:pt x="3284010" y="0"/>
                    </a:moveTo>
                    <a:cubicBezTo>
                      <a:pt x="3429300" y="83677"/>
                      <a:pt x="3577809" y="165520"/>
                      <a:pt x="3729533" y="243684"/>
                    </a:cubicBezTo>
                    <a:cubicBezTo>
                      <a:pt x="4212759" y="491959"/>
                      <a:pt x="4707021" y="695641"/>
                      <a:pt x="5207716" y="857483"/>
                    </a:cubicBezTo>
                    <a:lnTo>
                      <a:pt x="5262325" y="1237998"/>
                    </a:lnTo>
                    <a:lnTo>
                      <a:pt x="0" y="1237998"/>
                    </a:lnTo>
                    <a:lnTo>
                      <a:pt x="0" y="185769"/>
                    </a:lnTo>
                    <a:lnTo>
                      <a:pt x="270259" y="215046"/>
                    </a:lnTo>
                    <a:cubicBezTo>
                      <a:pt x="1286740" y="298540"/>
                      <a:pt x="2302963" y="223108"/>
                      <a:pt x="3284010" y="0"/>
                    </a:cubicBez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5A5FBD6-1932-4D8A-864F-71B660300C9A}"/>
                  </a:ext>
                </a:extLst>
              </p:cNvPr>
              <p:cNvSpPr/>
              <p:nvPr/>
            </p:nvSpPr>
            <p:spPr>
              <a:xfrm>
                <a:off x="25041" y="3043030"/>
                <a:ext cx="3258506" cy="2801597"/>
              </a:xfrm>
              <a:custGeom>
                <a:avLst/>
                <a:gdLst>
                  <a:gd name="connsiteX0" fmla="*/ 360995 w 3258506"/>
                  <a:gd name="connsiteY0" fmla="*/ 0 h 2801597"/>
                  <a:gd name="connsiteX1" fmla="*/ 3258506 w 3258506"/>
                  <a:gd name="connsiteY1" fmla="*/ 2553598 h 2801597"/>
                  <a:gd name="connsiteX2" fmla="*/ 245210 w 3258506"/>
                  <a:gd name="connsiteY2" fmla="*/ 2768581 h 2801597"/>
                  <a:gd name="connsiteX3" fmla="*/ 0 w 3258506"/>
                  <a:gd name="connsiteY3" fmla="*/ 2742040 h 2801597"/>
                  <a:gd name="connsiteX4" fmla="*/ 0 w 3258506"/>
                  <a:gd name="connsiteY4" fmla="*/ 208300 h 2801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8506" h="2801597">
                    <a:moveTo>
                      <a:pt x="360995" y="0"/>
                    </a:moveTo>
                    <a:cubicBezTo>
                      <a:pt x="1130201" y="1007831"/>
                      <a:pt x="2102630" y="1882787"/>
                      <a:pt x="3258506" y="2553598"/>
                    </a:cubicBezTo>
                    <a:cubicBezTo>
                      <a:pt x="2277802" y="2776362"/>
                      <a:pt x="1261668" y="2851966"/>
                      <a:pt x="245210" y="2768581"/>
                    </a:cubicBezTo>
                    <a:lnTo>
                      <a:pt x="0" y="2742040"/>
                    </a:lnTo>
                    <a:lnTo>
                      <a:pt x="0" y="208300"/>
                    </a:lnTo>
                    <a:close/>
                  </a:path>
                </a:pathLst>
              </a:custGeom>
              <a:solidFill>
                <a:srgbClr val="7BB4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0A36405C-0DD2-4895-988D-42CFC5E3B16D}"/>
                  </a:ext>
                </a:extLst>
              </p:cNvPr>
              <p:cNvSpPr/>
              <p:nvPr/>
            </p:nvSpPr>
            <p:spPr>
              <a:xfrm>
                <a:off x="8593966" y="1516572"/>
                <a:ext cx="3598034" cy="3207216"/>
              </a:xfrm>
              <a:custGeom>
                <a:avLst/>
                <a:gdLst>
                  <a:gd name="connsiteX0" fmla="*/ 697021 w 3598034"/>
                  <a:gd name="connsiteY0" fmla="*/ 0 h 3207216"/>
                  <a:gd name="connsiteX1" fmla="*/ 2149457 w 3598034"/>
                  <a:gd name="connsiteY1" fmla="*/ 916797 h 3207216"/>
                  <a:gd name="connsiteX2" fmla="*/ 3374359 w 3598034"/>
                  <a:gd name="connsiteY2" fmla="*/ 1445308 h 3207216"/>
                  <a:gd name="connsiteX3" fmla="*/ 3598034 w 3598034"/>
                  <a:gd name="connsiteY3" fmla="*/ 1520221 h 3207216"/>
                  <a:gd name="connsiteX4" fmla="*/ 3598034 w 3598034"/>
                  <a:gd name="connsiteY4" fmla="*/ 3207216 h 3207216"/>
                  <a:gd name="connsiteX5" fmla="*/ 3319985 w 3598034"/>
                  <a:gd name="connsiteY5" fmla="*/ 2935157 h 3207216"/>
                  <a:gd name="connsiteX6" fmla="*/ 1117718 w 3598034"/>
                  <a:gd name="connsiteY6" fmla="*/ 1393585 h 3207216"/>
                  <a:gd name="connsiteX7" fmla="*/ 0 w 3598034"/>
                  <a:gd name="connsiteY7" fmla="*/ 905758 h 3207216"/>
                  <a:gd name="connsiteX8" fmla="*/ 697021 w 3598034"/>
                  <a:gd name="connsiteY8" fmla="*/ 0 h 3207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98034" h="3207216">
                    <a:moveTo>
                      <a:pt x="697021" y="0"/>
                    </a:moveTo>
                    <a:cubicBezTo>
                      <a:pt x="1147144" y="340694"/>
                      <a:pt x="1630829" y="649664"/>
                      <a:pt x="2149457" y="916797"/>
                    </a:cubicBezTo>
                    <a:cubicBezTo>
                      <a:pt x="2550841" y="1123236"/>
                      <a:pt x="2960042" y="1298870"/>
                      <a:pt x="3374359" y="1445308"/>
                    </a:cubicBezTo>
                    <a:lnTo>
                      <a:pt x="3598034" y="1520221"/>
                    </a:lnTo>
                    <a:lnTo>
                      <a:pt x="3598034" y="3207216"/>
                    </a:lnTo>
                    <a:lnTo>
                      <a:pt x="3319985" y="2935157"/>
                    </a:lnTo>
                    <a:cubicBezTo>
                      <a:pt x="2674529" y="2336558"/>
                      <a:pt x="1938419" y="1815143"/>
                      <a:pt x="1117718" y="1393585"/>
                    </a:cubicBezTo>
                    <a:cubicBezTo>
                      <a:pt x="751273" y="1205074"/>
                      <a:pt x="377475" y="1044154"/>
                      <a:pt x="0" y="905758"/>
                    </a:cubicBezTo>
                    <a:cubicBezTo>
                      <a:pt x="247821" y="619779"/>
                      <a:pt x="480007" y="318166"/>
                      <a:pt x="697021" y="0"/>
                    </a:cubicBezTo>
                    <a:close/>
                  </a:path>
                </a:pathLst>
              </a:custGeom>
              <a:solidFill>
                <a:srgbClr val="C2D9A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258E70E-5D7C-4D33-AFAE-C86622C87E22}"/>
                  </a:ext>
                </a:extLst>
              </p:cNvPr>
              <p:cNvSpPr/>
              <p:nvPr/>
            </p:nvSpPr>
            <p:spPr>
              <a:xfrm>
                <a:off x="3244926" y="1813358"/>
                <a:ext cx="3840972" cy="3277515"/>
              </a:xfrm>
              <a:custGeom>
                <a:avLst/>
                <a:gdLst>
                  <a:gd name="connsiteX0" fmla="*/ 0 w 795718"/>
                  <a:gd name="connsiteY0" fmla="*/ 39862 h 678989"/>
                  <a:gd name="connsiteX1" fmla="*/ 337661 w 795718"/>
                  <a:gd name="connsiteY1" fmla="*/ 678990 h 678989"/>
                  <a:gd name="connsiteX2" fmla="*/ 795719 w 795718"/>
                  <a:gd name="connsiteY2" fmla="*/ 418481 h 678989"/>
                  <a:gd name="connsiteX3" fmla="*/ 752475 w 795718"/>
                  <a:gd name="connsiteY3" fmla="*/ 29956 h 678989"/>
                  <a:gd name="connsiteX4" fmla="*/ 0 w 795718"/>
                  <a:gd name="connsiteY4" fmla="*/ 39862 h 678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718" h="678989">
                    <a:moveTo>
                      <a:pt x="0" y="39862"/>
                    </a:moveTo>
                    <a:cubicBezTo>
                      <a:pt x="150019" y="232553"/>
                      <a:pt x="264033" y="449151"/>
                      <a:pt x="337661" y="678990"/>
                    </a:cubicBezTo>
                    <a:cubicBezTo>
                      <a:pt x="499967" y="612029"/>
                      <a:pt x="654272" y="525161"/>
                      <a:pt x="795719" y="418481"/>
                    </a:cubicBezTo>
                    <a:cubicBezTo>
                      <a:pt x="769144" y="291322"/>
                      <a:pt x="754475" y="161020"/>
                      <a:pt x="752475" y="29956"/>
                    </a:cubicBezTo>
                    <a:cubicBezTo>
                      <a:pt x="500348" y="-13859"/>
                      <a:pt x="245364" y="-8811"/>
                      <a:pt x="0" y="39862"/>
                    </a:cubicBezTo>
                  </a:path>
                </a:pathLst>
              </a:custGeom>
              <a:solidFill>
                <a:srgbClr val="7BB4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411FB3C-6FDE-44BB-8689-222B4FD6F017}"/>
                  </a:ext>
                </a:extLst>
              </p:cNvPr>
              <p:cNvSpPr/>
              <p:nvPr/>
            </p:nvSpPr>
            <p:spPr>
              <a:xfrm>
                <a:off x="6877157" y="1957957"/>
                <a:ext cx="1716804" cy="1875426"/>
              </a:xfrm>
              <a:custGeom>
                <a:avLst/>
                <a:gdLst>
                  <a:gd name="connsiteX0" fmla="*/ 43243 w 355663"/>
                  <a:gd name="connsiteY0" fmla="*/ 388525 h 388524"/>
                  <a:gd name="connsiteX1" fmla="*/ 355663 w 355663"/>
                  <a:gd name="connsiteY1" fmla="*/ 96202 h 388524"/>
                  <a:gd name="connsiteX2" fmla="*/ 0 w 355663"/>
                  <a:gd name="connsiteY2" fmla="*/ 0 h 388524"/>
                  <a:gd name="connsiteX3" fmla="*/ 43243 w 355663"/>
                  <a:gd name="connsiteY3" fmla="*/ 388525 h 38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663" h="388524">
                    <a:moveTo>
                      <a:pt x="43243" y="388525"/>
                    </a:moveTo>
                    <a:cubicBezTo>
                      <a:pt x="156305" y="303371"/>
                      <a:pt x="260985" y="205264"/>
                      <a:pt x="355663" y="96202"/>
                    </a:cubicBezTo>
                    <a:cubicBezTo>
                      <a:pt x="238601" y="53054"/>
                      <a:pt x="119729" y="20860"/>
                      <a:pt x="0" y="0"/>
                    </a:cubicBezTo>
                    <a:cubicBezTo>
                      <a:pt x="2000" y="131064"/>
                      <a:pt x="16669" y="261271"/>
                      <a:pt x="43243" y="388525"/>
                    </a:cubicBezTo>
                  </a:path>
                </a:pathLst>
              </a:custGeom>
              <a:solidFill>
                <a:srgbClr val="4DA3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F89FDA44-F0F6-4D3F-A241-5F19BD6D02C3}"/>
                  </a:ext>
                </a:extLst>
              </p:cNvPr>
              <p:cNvSpPr/>
              <p:nvPr/>
            </p:nvSpPr>
            <p:spPr>
              <a:xfrm>
                <a:off x="0" y="69653"/>
                <a:ext cx="3244926" cy="2973377"/>
              </a:xfrm>
              <a:custGeom>
                <a:avLst/>
                <a:gdLst>
                  <a:gd name="connsiteX0" fmla="*/ 1238919 w 3244926"/>
                  <a:gd name="connsiteY0" fmla="*/ 0 h 2973377"/>
                  <a:gd name="connsiteX1" fmla="*/ 3244926 w 3244926"/>
                  <a:gd name="connsiteY1" fmla="*/ 1936121 h 2973377"/>
                  <a:gd name="connsiteX2" fmla="*/ 386495 w 3244926"/>
                  <a:gd name="connsiteY2" fmla="*/ 2973377 h 2973377"/>
                  <a:gd name="connsiteX3" fmla="*/ 97496 w 3244926"/>
                  <a:gd name="connsiteY3" fmla="*/ 2574642 h 2973377"/>
                  <a:gd name="connsiteX4" fmla="*/ 0 w 3244926"/>
                  <a:gd name="connsiteY4" fmla="*/ 2425036 h 2973377"/>
                  <a:gd name="connsiteX5" fmla="*/ 0 w 3244926"/>
                  <a:gd name="connsiteY5" fmla="*/ 122910 h 2973377"/>
                  <a:gd name="connsiteX6" fmla="*/ 226923 w 3244926"/>
                  <a:gd name="connsiteY6" fmla="*/ 113083 h 2973377"/>
                  <a:gd name="connsiteX7" fmla="*/ 1238919 w 3244926"/>
                  <a:gd name="connsiteY7" fmla="*/ 0 h 297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44926" h="2973377">
                    <a:moveTo>
                      <a:pt x="1238919" y="0"/>
                    </a:moveTo>
                    <a:cubicBezTo>
                      <a:pt x="2009046" y="555410"/>
                      <a:pt x="2679403" y="1210591"/>
                      <a:pt x="3244926" y="1936121"/>
                    </a:cubicBezTo>
                    <a:cubicBezTo>
                      <a:pt x="2246291" y="2134744"/>
                      <a:pt x="1280760" y="2482794"/>
                      <a:pt x="386495" y="2973377"/>
                    </a:cubicBezTo>
                    <a:cubicBezTo>
                      <a:pt x="286724" y="2842685"/>
                      <a:pt x="190372" y="2709723"/>
                      <a:pt x="97496" y="2574642"/>
                    </a:cubicBezTo>
                    <a:lnTo>
                      <a:pt x="0" y="2425036"/>
                    </a:lnTo>
                    <a:lnTo>
                      <a:pt x="0" y="122910"/>
                    </a:lnTo>
                    <a:lnTo>
                      <a:pt x="226923" y="113083"/>
                    </a:lnTo>
                    <a:cubicBezTo>
                      <a:pt x="566583" y="92588"/>
                      <a:pt x="904433" y="54829"/>
                      <a:pt x="1238919" y="0"/>
                    </a:cubicBezTo>
                    <a:close/>
                  </a:path>
                </a:pathLst>
              </a:custGeom>
              <a:solidFill>
                <a:srgbClr val="A0C6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E0CA05E-D909-45ED-B448-043D452446F2}"/>
                  </a:ext>
                </a:extLst>
              </p:cNvPr>
              <p:cNvSpPr/>
              <p:nvPr/>
            </p:nvSpPr>
            <p:spPr>
              <a:xfrm>
                <a:off x="3284006" y="5090420"/>
                <a:ext cx="1924164" cy="1363237"/>
              </a:xfrm>
              <a:custGeom>
                <a:avLst/>
                <a:gdLst>
                  <a:gd name="connsiteX0" fmla="*/ 0 w 398621"/>
                  <a:gd name="connsiteY0" fmla="*/ 104775 h 282416"/>
                  <a:gd name="connsiteX1" fmla="*/ 92297 w 398621"/>
                  <a:gd name="connsiteY1" fmla="*/ 155258 h 282416"/>
                  <a:gd name="connsiteX2" fmla="*/ 398621 w 398621"/>
                  <a:gd name="connsiteY2" fmla="*/ 282416 h 282416"/>
                  <a:gd name="connsiteX3" fmla="*/ 329660 w 398621"/>
                  <a:gd name="connsiteY3" fmla="*/ 0 h 282416"/>
                  <a:gd name="connsiteX4" fmla="*/ 0 w 398621"/>
                  <a:gd name="connsiteY4" fmla="*/ 104775 h 282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8621" h="282416">
                    <a:moveTo>
                      <a:pt x="0" y="104775"/>
                    </a:moveTo>
                    <a:cubicBezTo>
                      <a:pt x="30099" y="122206"/>
                      <a:pt x="60865" y="139160"/>
                      <a:pt x="92297" y="155258"/>
                    </a:cubicBezTo>
                    <a:cubicBezTo>
                      <a:pt x="192405" y="206692"/>
                      <a:pt x="294894" y="248793"/>
                      <a:pt x="398621" y="282416"/>
                    </a:cubicBezTo>
                    <a:cubicBezTo>
                      <a:pt x="382238" y="186785"/>
                      <a:pt x="359188" y="92297"/>
                      <a:pt x="329660" y="0"/>
                    </a:cubicBezTo>
                    <a:cubicBezTo>
                      <a:pt x="222790" y="44005"/>
                      <a:pt x="112586" y="79153"/>
                      <a:pt x="0" y="104775"/>
                    </a:cubicBezTo>
                  </a:path>
                </a:pathLst>
              </a:custGeom>
              <a:solidFill>
                <a:srgbClr val="A0C6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4DF548-0029-4508-8884-F7C93E79099A}"/>
                  </a:ext>
                </a:extLst>
              </p:cNvPr>
              <p:cNvSpPr/>
              <p:nvPr/>
            </p:nvSpPr>
            <p:spPr>
              <a:xfrm>
                <a:off x="386037" y="2005774"/>
                <a:ext cx="4488796" cy="3590395"/>
              </a:xfrm>
              <a:custGeom>
                <a:avLst/>
                <a:gdLst>
                  <a:gd name="connsiteX0" fmla="*/ 929926 w 929925"/>
                  <a:gd name="connsiteY0" fmla="*/ 639128 h 743807"/>
                  <a:gd name="connsiteX1" fmla="*/ 592265 w 929925"/>
                  <a:gd name="connsiteY1" fmla="*/ 0 h 743807"/>
                  <a:gd name="connsiteX2" fmla="*/ 0 w 929925"/>
                  <a:gd name="connsiteY2" fmla="*/ 214884 h 743807"/>
                  <a:gd name="connsiteX3" fmla="*/ 600266 w 929925"/>
                  <a:gd name="connsiteY3" fmla="*/ 743807 h 743807"/>
                  <a:gd name="connsiteX4" fmla="*/ 929926 w 929925"/>
                  <a:gd name="connsiteY4" fmla="*/ 639128 h 743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9925" h="743807">
                    <a:moveTo>
                      <a:pt x="929926" y="639128"/>
                    </a:moveTo>
                    <a:cubicBezTo>
                      <a:pt x="856298" y="409289"/>
                      <a:pt x="742283" y="192691"/>
                      <a:pt x="592265" y="0"/>
                    </a:cubicBezTo>
                    <a:cubicBezTo>
                      <a:pt x="385286" y="41148"/>
                      <a:pt x="185357" y="113252"/>
                      <a:pt x="0" y="214884"/>
                    </a:cubicBezTo>
                    <a:cubicBezTo>
                      <a:pt x="159353" y="423672"/>
                      <a:pt x="360807" y="604837"/>
                      <a:pt x="600266" y="743807"/>
                    </a:cubicBezTo>
                    <a:cubicBezTo>
                      <a:pt x="712946" y="718185"/>
                      <a:pt x="823151" y="683038"/>
                      <a:pt x="929926" y="639128"/>
                    </a:cubicBezTo>
                  </a:path>
                </a:pathLst>
              </a:custGeom>
              <a:solidFill>
                <a:srgbClr val="4DA32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on the icon to add an image in this place-holder</a:t>
            </a:r>
            <a:endParaRPr lang="en-GB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25041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693EA9-9735-F644-AC05-10A0A8DA88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3B2EFF8-3B54-9342-A4AE-11D1B46B51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056C4AE-E6B3-D748-8E48-193C6D5CFF7E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6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081C41-0301-4E40-BAEB-C88696DAA6ED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300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1B218EF-6870-4F71-BB91-D235A81E96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48268D4-EF57-5141-AB2C-A5D252E908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A6E54A-51D1-7F46-B99C-9D48DDB90E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F8D140-F4F0-084B-9233-B1D4AB5BA9BA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AEAF87-7502-1542-8949-B37351F23BB3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7161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24AC61F8-343F-4548-8A0A-405B40EE5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A6CED6C-815B-8042-A513-9CCAFD9C3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E561CE-902E-AF44-BB8D-A3E4A48D0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66DD3A-1468-7346-A1E8-7A0DF60D41F5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9CAB15-575F-2F4B-B7AE-500330FA27F6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39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C0CDF118-0575-488E-8A1E-03BA6D226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35B83C8-673F-B143-B113-945E122429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FF0BE1-0D2C-8F4F-94E1-9EFE13E3E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5AB78D-9F0F-2545-8FFC-72EDD9F7716C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508295-71FA-6D46-85E0-F2B8EDC1E8C5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71151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86C8FB8-665F-4503-BF3A-6432C721F5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 userDrawn="1"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 userDrawn="1"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 userDrawn="1"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944F8D7-0D41-824A-9BCB-9F74AAB7EF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DAF62D-00BD-F94E-9497-5DD330127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F8E8775-6DD7-A04F-9425-763C8378B652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CB7957-9D7D-E849-9349-4D9ECD76A0B0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479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7FDCE0B-EB6C-4681-9518-F12884F3FC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BEFBF-1767-482F-9994-61909F46FB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7EF83C9F-9E70-4D7F-898D-0441FF6846A4}"/>
              </a:ext>
            </a:extLst>
          </p:cNvPr>
          <p:cNvSpPr/>
          <p:nvPr/>
        </p:nvSpPr>
        <p:spPr>
          <a:xfrm>
            <a:off x="6848475" y="3495675"/>
            <a:ext cx="1933575" cy="1933575"/>
          </a:xfrm>
          <a:custGeom>
            <a:avLst/>
            <a:gdLst>
              <a:gd name="connsiteX0" fmla="*/ 0 w 3867150"/>
              <a:gd name="connsiteY0" fmla="*/ 1933575 h 3867150"/>
              <a:gd name="connsiteX1" fmla="*/ 1933575 w 3867150"/>
              <a:gd name="connsiteY1" fmla="*/ 0 h 3867150"/>
              <a:gd name="connsiteX2" fmla="*/ 3867150 w 3867150"/>
              <a:gd name="connsiteY2" fmla="*/ 1933575 h 3867150"/>
              <a:gd name="connsiteX3" fmla="*/ 1933575 w 3867150"/>
              <a:gd name="connsiteY3" fmla="*/ 3867150 h 3867150"/>
              <a:gd name="connsiteX4" fmla="*/ 0 w 3867150"/>
              <a:gd name="connsiteY4" fmla="*/ 1933575 h 3867150"/>
              <a:gd name="connsiteX0" fmla="*/ 3867150 w 3958590"/>
              <a:gd name="connsiteY0" fmla="*/ 1933575 h 3867150"/>
              <a:gd name="connsiteX1" fmla="*/ 1933575 w 3958590"/>
              <a:gd name="connsiteY1" fmla="*/ 3867150 h 3867150"/>
              <a:gd name="connsiteX2" fmla="*/ 0 w 3958590"/>
              <a:gd name="connsiteY2" fmla="*/ 1933575 h 3867150"/>
              <a:gd name="connsiteX3" fmla="*/ 1933575 w 3958590"/>
              <a:gd name="connsiteY3" fmla="*/ 0 h 3867150"/>
              <a:gd name="connsiteX4" fmla="*/ 3958590 w 3958590"/>
              <a:gd name="connsiteY4" fmla="*/ 2025015 h 3867150"/>
              <a:gd name="connsiteX0" fmla="*/ 3867150 w 3867150"/>
              <a:gd name="connsiteY0" fmla="*/ 1933575 h 3867150"/>
              <a:gd name="connsiteX1" fmla="*/ 1933575 w 3867150"/>
              <a:gd name="connsiteY1" fmla="*/ 3867150 h 3867150"/>
              <a:gd name="connsiteX2" fmla="*/ 0 w 3867150"/>
              <a:gd name="connsiteY2" fmla="*/ 1933575 h 3867150"/>
              <a:gd name="connsiteX3" fmla="*/ 1933575 w 3867150"/>
              <a:gd name="connsiteY3" fmla="*/ 0 h 3867150"/>
              <a:gd name="connsiteX0" fmla="*/ 3867150 w 3867150"/>
              <a:gd name="connsiteY0" fmla="*/ 0 h 1933575"/>
              <a:gd name="connsiteX1" fmla="*/ 1933575 w 3867150"/>
              <a:gd name="connsiteY1" fmla="*/ 1933575 h 1933575"/>
              <a:gd name="connsiteX2" fmla="*/ 0 w 3867150"/>
              <a:gd name="connsiteY2" fmla="*/ 0 h 1933575"/>
              <a:gd name="connsiteX0" fmla="*/ 1933575 w 1933575"/>
              <a:gd name="connsiteY0" fmla="*/ 1933575 h 1933575"/>
              <a:gd name="connsiteX1" fmla="*/ 0 w 1933575"/>
              <a:gd name="connsiteY1" fmla="*/ 0 h 193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33575" h="1933575">
                <a:moveTo>
                  <a:pt x="1933575" y="1933575"/>
                </a:moveTo>
                <a:cubicBezTo>
                  <a:pt x="865691" y="1933575"/>
                  <a:pt x="0" y="1067884"/>
                  <a:pt x="0" y="0"/>
                </a:cubicBezTo>
              </a:path>
            </a:pathLst>
          </a:custGeom>
          <a:noFill/>
          <a:ln w="5111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8561CA-6465-4203-AD72-71F9A273DE17}"/>
              </a:ext>
            </a:extLst>
          </p:cNvPr>
          <p:cNvSpPr/>
          <p:nvPr/>
        </p:nvSpPr>
        <p:spPr>
          <a:xfrm>
            <a:off x="9791700" y="1000125"/>
            <a:ext cx="723900" cy="723900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9718B-6F29-4012-BD58-2BCCA1F607C1}"/>
              </a:ext>
            </a:extLst>
          </p:cNvPr>
          <p:cNvCxnSpPr>
            <a:cxnSpLocks/>
          </p:cNvCxnSpPr>
          <p:nvPr/>
        </p:nvCxnSpPr>
        <p:spPr>
          <a:xfrm>
            <a:off x="11201400" y="0"/>
            <a:ext cx="0" cy="1196975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784A7A-3FC1-4F4D-8726-09BE8B944A69}"/>
              </a:ext>
            </a:extLst>
          </p:cNvPr>
          <p:cNvCxnSpPr>
            <a:cxnSpLocks/>
          </p:cNvCxnSpPr>
          <p:nvPr/>
        </p:nvCxnSpPr>
        <p:spPr>
          <a:xfrm>
            <a:off x="11201400" y="4257675"/>
            <a:ext cx="0" cy="2576497"/>
          </a:xfrm>
          <a:prstGeom prst="line">
            <a:avLst/>
          </a:prstGeom>
          <a:ln w="254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9A5336C-F9C7-4FF7-AE13-FA3FC43CA2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48475" y="1562100"/>
            <a:ext cx="3867150" cy="3867150"/>
          </a:xfrm>
          <a:prstGeom prst="ellipse">
            <a:avLst/>
          </a:prstGeom>
          <a:noFill/>
        </p:spPr>
        <p:txBody>
          <a:bodyPr lIns="72000" tIns="72000" rIns="72000" bIns="936000" anchor="ctr" anchorCtr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on the icon to add an image in this place-holder</a:t>
            </a:r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77B9455-E603-46B7-A5B5-730C3600C2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B145133-EEC2-144D-A111-FEB093769A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925" y="3587750"/>
            <a:ext cx="5359400" cy="213360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 err="1"/>
              <a:t>email@gbif.org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additional message as/if needed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685879-D82F-2B40-B798-70B56D1EFB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705689" y="6010603"/>
            <a:ext cx="1247090" cy="6714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9D825F-BD09-B744-A62A-6CD08CB8F1A0}"/>
              </a:ext>
            </a:extLst>
          </p:cNvPr>
          <p:cNvSpPr txBox="1"/>
          <p:nvPr userDrawn="1"/>
        </p:nvSpPr>
        <p:spPr>
          <a:xfrm>
            <a:off x="669925" y="2561646"/>
            <a:ext cx="5359400" cy="810204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4800" kern="1200" cap="all" baseline="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Thank you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015EAB-C22B-6A46-9100-14346EF66AC2}"/>
              </a:ext>
            </a:extLst>
          </p:cNvPr>
          <p:cNvSpPr txBox="1"/>
          <p:nvPr userDrawn="1"/>
        </p:nvSpPr>
        <p:spPr>
          <a:xfrm>
            <a:off x="9520873" y="6127559"/>
            <a:ext cx="1164345" cy="36085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400" b="0" i="0" dirty="0" err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www.gbif.org</a:t>
            </a:r>
            <a:endParaRPr lang="en-GB" sz="1400" b="0" i="0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0587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536FC0D-FBB4-40E0-82DF-6A47C4AD7952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07998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881C7C-3BE9-49C9-A677-86AB5A4E46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CBBC92C0-DB52-4B61-9AA8-1D5F7F3F8CAA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323752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0F1796C-A283-4A7D-ABFB-072DB9034AE5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139506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1EA7B143-302E-48D2-986B-F40D72CD1A4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8955260" y="11969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B6A96311-AF85-460E-91AA-03D5EDE0A4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507998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E591DDA-544A-40D4-8278-D51C1412DE0F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323752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7B22EF5C-18F2-4AD6-A573-C49B9A2B8F5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6139506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777BF268-B397-4577-84EE-675184E23E60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8955260" y="28225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B11B35A3-BED9-426D-AF85-BBA99DA56231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507998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EABED3F8-F263-448A-A3DA-1C672646D1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323752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C309FFED-7768-465E-BF00-A87E31DEC7FF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139506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C63C9354-0EB3-4187-A32B-E26422210D12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8955260" y="4448175"/>
            <a:ext cx="2703511" cy="1536700"/>
          </a:xfrm>
          <a:ln w="19050">
            <a:solidFill>
              <a:schemeClr val="bg1">
                <a:lumMod val="95000"/>
              </a:schemeClr>
            </a:solidFill>
          </a:ln>
        </p:spPr>
        <p:txBody>
          <a:bodyPr tIns="72000" bIns="756000" anchor="ctr" anchorCtr="0"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client logo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CEAF261F-BE16-41E1-9D91-8CBA4D11F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999" y="457201"/>
            <a:ext cx="11123614" cy="571500"/>
          </a:xfrm>
        </p:spPr>
        <p:txBody>
          <a:bodyPr tIns="72000"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450DD4-1190-468B-9DC6-1FCBB3577F0A}"/>
              </a:ext>
            </a:extLst>
          </p:cNvPr>
          <p:cNvCxnSpPr>
            <a:cxnSpLocks/>
          </p:cNvCxnSpPr>
          <p:nvPr userDrawn="1"/>
        </p:nvCxnSpPr>
        <p:spPr>
          <a:xfrm>
            <a:off x="11642724" y="742951"/>
            <a:ext cx="389331" cy="0"/>
          </a:xfrm>
          <a:prstGeom prst="line">
            <a:avLst/>
          </a:prstGeom>
          <a:ln w="25400" cap="rnd">
            <a:solidFill>
              <a:schemeClr val="accent5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4E5A5A-4494-40A0-A5EC-3135DF84B7E8}"/>
              </a:ext>
            </a:extLst>
          </p:cNvPr>
          <p:cNvCxnSpPr>
            <a:cxnSpLocks/>
          </p:cNvCxnSpPr>
          <p:nvPr userDrawn="1"/>
        </p:nvCxnSpPr>
        <p:spPr>
          <a:xfrm>
            <a:off x="90535" y="742951"/>
            <a:ext cx="417463" cy="0"/>
          </a:xfrm>
          <a:prstGeom prst="line">
            <a:avLst/>
          </a:prstGeom>
          <a:ln w="25400" cap="rnd">
            <a:solidFill>
              <a:schemeClr val="accent5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97660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ient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D1D8A6-3E2A-4532-8C94-F5CBB19A9F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881C7C-3BE9-49C9-A677-86AB5A4E46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246063 w 12192000"/>
              <a:gd name="connsiteY0" fmla="*/ 280657 h 6858000"/>
              <a:gd name="connsiteX1" fmla="*/ 246063 w 12192000"/>
              <a:gd name="connsiteY1" fmla="*/ 6572816 h 6858000"/>
              <a:gd name="connsiteX2" fmla="*/ 11945935 w 12192000"/>
              <a:gd name="connsiteY2" fmla="*/ 6572816 h 6858000"/>
              <a:gd name="connsiteX3" fmla="*/ 11945935 w 12192000"/>
              <a:gd name="connsiteY3" fmla="*/ 28065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46063" y="280657"/>
                </a:moveTo>
                <a:lnTo>
                  <a:pt x="246063" y="6572816"/>
                </a:lnTo>
                <a:lnTo>
                  <a:pt x="11945935" y="6572816"/>
                </a:lnTo>
                <a:lnTo>
                  <a:pt x="11945935" y="28065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B6A96311-AF85-460E-91AA-03D5EDE0A41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571372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CEAF261F-BE16-41E1-9D91-8CBA4D11F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8489" y="457201"/>
            <a:ext cx="9659857" cy="571500"/>
          </a:xfrm>
        </p:spPr>
        <p:txBody>
          <a:bodyPr tIns="72000"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Enter title</a:t>
            </a:r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450DD4-1190-468B-9DC6-1FCBB3577F0A}"/>
              </a:ext>
            </a:extLst>
          </p:cNvPr>
          <p:cNvCxnSpPr>
            <a:cxnSpLocks/>
          </p:cNvCxnSpPr>
          <p:nvPr userDrawn="1"/>
        </p:nvCxnSpPr>
        <p:spPr>
          <a:xfrm>
            <a:off x="10928346" y="742951"/>
            <a:ext cx="1103709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4E5A5A-4494-40A0-A5EC-3135DF84B7E8}"/>
              </a:ext>
            </a:extLst>
          </p:cNvPr>
          <p:cNvCxnSpPr>
            <a:cxnSpLocks/>
          </p:cNvCxnSpPr>
          <p:nvPr userDrawn="1"/>
        </p:nvCxnSpPr>
        <p:spPr>
          <a:xfrm>
            <a:off x="90535" y="742951"/>
            <a:ext cx="1177954" cy="0"/>
          </a:xfrm>
          <a:prstGeom prst="line">
            <a:avLst/>
          </a:prstGeom>
          <a:ln w="25400" cap="rnd">
            <a:solidFill>
              <a:schemeClr val="accent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F5890D-11C3-4833-898D-9F3725B9943A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571372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name and job title</a:t>
            </a:r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908A6068-ABBC-45E3-BB6E-C5C055EC3661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3354284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2DDF4C12-4169-4B59-B570-274183D87D2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3354284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name and job title</a:t>
            </a:r>
          </a:p>
        </p:txBody>
      </p:sp>
      <p:sp>
        <p:nvSpPr>
          <p:cNvPr id="73" name="Picture Placeholder 6">
            <a:extLst>
              <a:ext uri="{FF2B5EF4-FFF2-40B4-BE49-F238E27FC236}">
                <a16:creationId xmlns:a16="http://schemas.microsoft.com/office/drawing/2014/main" id="{882C2D4F-812A-4D49-8801-81990C549556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6137196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95B6267F-9B93-46A2-BFED-EB4753109A55}"/>
              </a:ext>
            </a:extLst>
          </p:cNvPr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137196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75" name="Picture Placeholder 6">
            <a:extLst>
              <a:ext uri="{FF2B5EF4-FFF2-40B4-BE49-F238E27FC236}">
                <a16:creationId xmlns:a16="http://schemas.microsoft.com/office/drawing/2014/main" id="{F91B0D7F-3137-4720-A640-2C14BC63725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8920108" y="119697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76" name="Text Placeholder 5">
            <a:extLst>
              <a:ext uri="{FF2B5EF4-FFF2-40B4-BE49-F238E27FC236}">
                <a16:creationId xmlns:a16="http://schemas.microsoft.com/office/drawing/2014/main" id="{3F919C86-3A5B-4EB9-B53B-48B35748CE8D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8920108" y="314086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1" name="Picture Placeholder 6">
            <a:extLst>
              <a:ext uri="{FF2B5EF4-FFF2-40B4-BE49-F238E27FC236}">
                <a16:creationId xmlns:a16="http://schemas.microsoft.com/office/drawing/2014/main" id="{8D82F9ED-C792-44B5-B8FB-F2E689F3ACE4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71372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2" name="Text Placeholder 5">
            <a:extLst>
              <a:ext uri="{FF2B5EF4-FFF2-40B4-BE49-F238E27FC236}">
                <a16:creationId xmlns:a16="http://schemas.microsoft.com/office/drawing/2014/main" id="{35EC3AE4-5DA7-4BB6-A8EE-FF23E7BF484D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571372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3" name="Picture Placeholder 6">
            <a:extLst>
              <a:ext uri="{FF2B5EF4-FFF2-40B4-BE49-F238E27FC236}">
                <a16:creationId xmlns:a16="http://schemas.microsoft.com/office/drawing/2014/main" id="{EDB1C4F4-ECE6-4863-AF66-9B33983BF0F3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3354284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4" name="Text Placeholder 5">
            <a:extLst>
              <a:ext uri="{FF2B5EF4-FFF2-40B4-BE49-F238E27FC236}">
                <a16:creationId xmlns:a16="http://schemas.microsoft.com/office/drawing/2014/main" id="{4695329D-011F-4836-84DE-C7EED3FC037E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3354284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5" name="Picture Placeholder 6">
            <a:extLst>
              <a:ext uri="{FF2B5EF4-FFF2-40B4-BE49-F238E27FC236}">
                <a16:creationId xmlns:a16="http://schemas.microsoft.com/office/drawing/2014/main" id="{37BDA77B-0368-45D9-A77E-53341A5ECEEB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6137196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6" name="Text Placeholder 5">
            <a:extLst>
              <a:ext uri="{FF2B5EF4-FFF2-40B4-BE49-F238E27FC236}">
                <a16:creationId xmlns:a16="http://schemas.microsoft.com/office/drawing/2014/main" id="{F964AB33-A84C-4B6C-B4E9-A5ACBBD44259}"/>
              </a:ext>
            </a:extLst>
          </p:cNvPr>
          <p:cNvSpPr>
            <a:spLocks noGrp="1" noChangeAspect="1"/>
          </p:cNvSpPr>
          <p:nvPr>
            <p:ph type="body" sz="quarter" idx="30" hasCustomPrompt="1"/>
          </p:nvPr>
        </p:nvSpPr>
        <p:spPr>
          <a:xfrm>
            <a:off x="6137196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  <p:sp>
        <p:nvSpPr>
          <p:cNvPr id="87" name="Picture Placeholder 6">
            <a:extLst>
              <a:ext uri="{FF2B5EF4-FFF2-40B4-BE49-F238E27FC236}">
                <a16:creationId xmlns:a16="http://schemas.microsoft.com/office/drawing/2014/main" id="{F9B1206F-67C7-40AA-B568-D023DC2F049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920108" y="3797555"/>
            <a:ext cx="2700000" cy="1863096"/>
          </a:xfrm>
        </p:spPr>
        <p:txBody>
          <a:bodyPr tIns="72000" bIns="756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here to add profile image</a:t>
            </a:r>
          </a:p>
        </p:txBody>
      </p:sp>
      <p:sp>
        <p:nvSpPr>
          <p:cNvPr id="88" name="Text Placeholder 5">
            <a:extLst>
              <a:ext uri="{FF2B5EF4-FFF2-40B4-BE49-F238E27FC236}">
                <a16:creationId xmlns:a16="http://schemas.microsoft.com/office/drawing/2014/main" id="{72F13910-D7EA-4AF8-8D1A-E7A66520BF67}"/>
              </a:ext>
            </a:extLst>
          </p:cNvPr>
          <p:cNvSpPr>
            <a:spLocks noGrp="1" noChangeAspect="1"/>
          </p:cNvSpPr>
          <p:nvPr>
            <p:ph type="body" sz="quarter" idx="32" hasCustomPrompt="1"/>
          </p:nvPr>
        </p:nvSpPr>
        <p:spPr>
          <a:xfrm>
            <a:off x="8920108" y="5741448"/>
            <a:ext cx="2700000" cy="540000"/>
          </a:xfrm>
          <a:solidFill>
            <a:schemeClr val="accent3"/>
          </a:solidFill>
        </p:spPr>
        <p:txBody>
          <a:bodyPr lIns="72000" tIns="72000" rIns="72000" bIns="72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name and job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61693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CDEB7-CE12-4B6A-BE02-44E988CFB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52D960-8E40-4617-ADFC-8C03EB9F11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497BCECE-4FCE-422C-AB25-B6AAA5A67F90}"/>
              </a:ext>
            </a:extLst>
          </p:cNvPr>
          <p:cNvSpPr/>
          <p:nvPr userDrawn="1"/>
        </p:nvSpPr>
        <p:spPr>
          <a:xfrm>
            <a:off x="643865" y="0"/>
            <a:ext cx="10904270" cy="6858000"/>
          </a:xfrm>
          <a:prstGeom prst="parallelogram">
            <a:avLst/>
          </a:prstGeom>
          <a:solidFill>
            <a:schemeClr val="accent5">
              <a:alpha val="91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E96DAD2-6527-49B9-B7F7-607D60231D21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2362200" y="1485106"/>
            <a:ext cx="7467600" cy="3887787"/>
          </a:xfrm>
          <a:solidFill>
            <a:schemeClr val="bg1"/>
          </a:solidFill>
        </p:spPr>
        <p:txBody>
          <a:bodyPr lIns="72000" tIns="72000" rIns="72000" bIns="72000" anchor="ctr" anchorCtr="0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GB" dirty="0"/>
              <a:t>Click here to add testimonial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5077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B3A5-6311-4777-92BD-AC8940BF1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062" y="438936"/>
            <a:ext cx="11698287" cy="608029"/>
          </a:xfrm>
        </p:spPr>
        <p:txBody>
          <a:bodyPr/>
          <a:lstStyle/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C616-EBE9-4F3B-BF65-2DD223CA6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64" y="1206500"/>
            <a:ext cx="5792786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2D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8982C-BA0A-4739-B806-65C9BA5EB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6064" y="2227261"/>
            <a:ext cx="5801840" cy="3757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93469-9A18-44FC-8130-D57BE37C1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06500"/>
            <a:ext cx="577215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2D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976E7-EE39-424B-8E00-78B1644AC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27261"/>
            <a:ext cx="5772150" cy="3757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57BD64-C006-46A8-970F-FC5AB17611A1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C4DE2CBC-2CC3-420D-AA40-6DA43A278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5B1CE2F-D166-A74A-B061-D6247EE66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87838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887E-B1E7-469D-9541-68A8CD87A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2C4BC-75C4-4C16-B705-4C1DB9D9A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116" y="1196975"/>
            <a:ext cx="5764684" cy="4787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6BA9F1-786C-4D83-B2D0-4ECA70433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96975"/>
            <a:ext cx="5764683" cy="47879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F5A62D-55A5-4C2A-A5FA-58D73710621C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96D5D8B3-7463-4AFC-B990-724156906F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9F65647-BABC-9642-AF67-EDB6BEECF5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35379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88B1-A1AF-4B75-B96A-04232738A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1196975"/>
            <a:ext cx="11689234" cy="2852737"/>
          </a:xfr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CED14-4054-4CC8-B680-F8F6BE841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116" y="4268771"/>
            <a:ext cx="116892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09A7D2-2013-40CF-9FD9-EC93123931C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2033BEB-E621-4FF6-B733-B1BB1AF526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39CD5E-C5EA-774E-BA63-B72B7B07B0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740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5767D-669F-4985-B98F-DC507BD41F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457200"/>
            <a:ext cx="3932237" cy="16002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251DE-221D-4233-A526-8B9F83A0F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2150" y="472167"/>
            <a:ext cx="6172200" cy="551270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5799-0A1F-4C59-BA8A-6A3DABEC4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16" y="2216134"/>
            <a:ext cx="3932237" cy="3768740"/>
          </a:xfrm>
        </p:spPr>
        <p:txBody>
          <a:bodyPr/>
          <a:lstStyle>
            <a:lvl1pPr marL="0" indent="0">
              <a:buNone/>
              <a:defRPr sz="1600">
                <a:solidFill>
                  <a:srgbClr val="92D05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61BF7B-28D8-4A1F-9B8C-0A12090F469C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EBF86D83-6518-4E3A-B8CD-C72CC799BF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325C6C-9D80-804A-95BB-078AA7A83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79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4A5F-C873-4F0E-9E5A-34F86096C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116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92D050"/>
                </a:solidFill>
              </a:defRPr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1F0EBD-89E2-4A9E-9565-654DD7C10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34049" y="457200"/>
            <a:ext cx="6210799" cy="55289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216C3-064B-42A2-A420-78C79A2E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16" y="2216134"/>
            <a:ext cx="3932237" cy="37687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95847F-362D-4D61-A38C-6A82B96E853F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823C35D5-1A59-4590-B12B-E560F860AF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B738EAB-E660-A942-828A-BE78F23F1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73015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5468C-0714-4D52-8AD3-B0C6BE38D4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65166-0DAE-481F-B34C-6F174BF35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E8B7EC-3349-4097-AC88-57E06D08EFA3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11D6BD3-B4FD-45AC-AA08-CE4585D600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D7C1A8-772D-4846-9554-3594B1A9C5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6688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58B0D2-1361-4912-BBDB-ECD9D09F3B03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9294082" y="457200"/>
            <a:ext cx="2628900" cy="5527675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dirty="0"/>
              <a:t>Do not use: layout for import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7E7A9A-51FB-431E-B074-D0E2E14A0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8132" y="457200"/>
            <a:ext cx="8733468" cy="549171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EF3A77-D752-4C5F-B2CC-9BAB24963278}"/>
              </a:ext>
            </a:extLst>
          </p:cNvPr>
          <p:cNvCxnSpPr>
            <a:cxnSpLocks/>
          </p:cNvCxnSpPr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CE58F1F-0073-4782-8430-46DA8586EE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0B56DBC-378E-0147-8B32-3AED3A9273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84" b="9484"/>
          <a:stretch/>
        </p:blipFill>
        <p:spPr>
          <a:xfrm>
            <a:off x="10944910" y="6172200"/>
            <a:ext cx="1247090" cy="671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7473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E32B5D-E521-4014-97B9-56C88E05536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880000" y="1355544"/>
            <a:ext cx="8352000" cy="334800"/>
          </a:xfrm>
        </p:spPr>
        <p:txBody>
          <a:bodyPr/>
          <a:lstStyle>
            <a:lvl1pPr>
              <a:lnSpc>
                <a:spcPts val="2600"/>
              </a:lnSpc>
              <a:spcAft>
                <a:spcPts val="0"/>
              </a:spcAft>
              <a:defRPr sz="2900" b="0" cap="all" baseline="0">
                <a:solidFill>
                  <a:srgbClr val="92D050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FC10BB-0206-4814-99A3-B201DF351B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0782" y="2193925"/>
            <a:ext cx="8352000" cy="540000"/>
          </a:xfrm>
        </p:spPr>
        <p:txBody>
          <a:bodyPr/>
          <a:lstStyle>
            <a:lvl1pPr>
              <a:lnSpc>
                <a:spcPts val="1800"/>
              </a:lnSpc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  <a:lvl2pPr>
              <a:lnSpc>
                <a:spcPts val="1800"/>
              </a:lnSpc>
              <a:spcAft>
                <a:spcPts val="0"/>
              </a:spcAft>
              <a:defRPr sz="1600" b="1">
                <a:solidFill>
                  <a:schemeClr val="bg1"/>
                </a:solidFill>
              </a:defRPr>
            </a:lvl2pPr>
            <a:lvl3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3pPr>
            <a:lvl4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4pPr>
            <a:lvl5pPr>
              <a:lnSpc>
                <a:spcPts val="1800"/>
              </a:lnSpc>
              <a:spcAft>
                <a:spcPts val="0"/>
              </a:spcAft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173EF2D0-8A77-4574-A3BE-BD34E0D48A2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880000" y="2916000"/>
            <a:ext cx="8352000" cy="2736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014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59"/>
            <a:ext cx="103632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13" y="388620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4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6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57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29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2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fld id="{968C2AC7-14B7-1546-A1EC-D9F5A5847096}" type="datetimeFigureOut">
              <a:rPr lang="en-US" smtClean="0"/>
              <a:t>6/8/23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13" y="6356352"/>
            <a:ext cx="3860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3" y="6356352"/>
            <a:ext cx="2844800" cy="365125"/>
          </a:xfrm>
          <a:prstGeom prst="rect">
            <a:avLst/>
          </a:prstGeom>
        </p:spPr>
        <p:txBody>
          <a:bodyPr lIns="91292" tIns="45646" rIns="91292" bIns="45646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17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1" y="593369"/>
            <a:ext cx="11360800" cy="763599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6854" lvl="0" indent="-34264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3708" lvl="1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2pPr>
            <a:lvl3pPr marL="1370562" lvl="2" indent="-317260">
              <a:spcBef>
                <a:spcPts val="1598"/>
              </a:spcBef>
              <a:spcAft>
                <a:spcPts val="0"/>
              </a:spcAft>
              <a:buSzPts val="1400"/>
              <a:buChar char="■"/>
              <a:defRPr/>
            </a:lvl3pPr>
            <a:lvl4pPr marL="1827416" lvl="3" indent="-317260">
              <a:spcBef>
                <a:spcPts val="1598"/>
              </a:spcBef>
              <a:spcAft>
                <a:spcPts val="0"/>
              </a:spcAft>
              <a:buSzPts val="1400"/>
              <a:buChar char="●"/>
              <a:defRPr/>
            </a:lvl4pPr>
            <a:lvl5pPr marL="2284270" lvl="4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5pPr>
            <a:lvl6pPr marL="2741124" lvl="5" indent="-317260">
              <a:spcBef>
                <a:spcPts val="1598"/>
              </a:spcBef>
              <a:spcAft>
                <a:spcPts val="0"/>
              </a:spcAft>
              <a:buSzPts val="1400"/>
              <a:buChar char="■"/>
              <a:defRPr/>
            </a:lvl6pPr>
            <a:lvl7pPr marL="3197979" lvl="6" indent="-317260">
              <a:spcBef>
                <a:spcPts val="1598"/>
              </a:spcBef>
              <a:spcAft>
                <a:spcPts val="0"/>
              </a:spcAft>
              <a:buSzPts val="1400"/>
              <a:buChar char="●"/>
              <a:defRPr/>
            </a:lvl7pPr>
            <a:lvl8pPr marL="3654833" lvl="7" indent="-317260">
              <a:spcBef>
                <a:spcPts val="1598"/>
              </a:spcBef>
              <a:spcAft>
                <a:spcPts val="0"/>
              </a:spcAft>
              <a:buSzPts val="1400"/>
              <a:buChar char="○"/>
              <a:defRPr/>
            </a:lvl8pPr>
            <a:lvl9pPr marL="4111687" lvl="8" indent="-317260">
              <a:spcBef>
                <a:spcPts val="1598"/>
              </a:spcBef>
              <a:spcAft>
                <a:spcPts val="1598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2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4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2F13A-DD10-4365-A083-4B841851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  <a:prstGeom prst="rect">
            <a:avLst/>
          </a:prstGeom>
        </p:spPr>
        <p:txBody>
          <a:bodyPr vert="horz" lIns="72000" tIns="72000" rIns="72000" bIns="720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170D6-189B-4FC0-BD94-9368A28CB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010" y="1206013"/>
            <a:ext cx="11698287" cy="4780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61516-66F7-40A5-BCB3-0905494D9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116" y="6330935"/>
            <a:ext cx="873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chemeClr val="bg1">
                    <a:lumMod val="85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endParaRPr lang="en-GB" dirty="0"/>
          </a:p>
        </p:txBody>
      </p:sp>
    </p:spTree>
    <p:custDataLst>
      <p:tags r:id="rId48"/>
    </p:custDataLst>
    <p:extLst>
      <p:ext uri="{BB962C8B-B14F-4D97-AF65-F5344CB8AC3E}">
        <p14:creationId xmlns:p14="http://schemas.microsoft.com/office/powerpoint/2010/main" val="2511347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75" r:id="rId2"/>
    <p:sldLayoutId id="2147483676" r:id="rId3"/>
    <p:sldLayoutId id="2147483677" r:id="rId4"/>
    <p:sldLayoutId id="2147483662" r:id="rId5"/>
    <p:sldLayoutId id="2147483666" r:id="rId6"/>
    <p:sldLayoutId id="2147483717" r:id="rId7"/>
    <p:sldLayoutId id="2147483719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24" r:id="rId14"/>
    <p:sldLayoutId id="2147483721" r:id="rId15"/>
    <p:sldLayoutId id="2147483715" r:id="rId16"/>
    <p:sldLayoutId id="2147483716" r:id="rId17"/>
    <p:sldLayoutId id="2147483704" r:id="rId18"/>
    <p:sldLayoutId id="2147483703" r:id="rId19"/>
    <p:sldLayoutId id="2147483707" r:id="rId20"/>
    <p:sldLayoutId id="2147483678" r:id="rId21"/>
    <p:sldLayoutId id="2147483705" r:id="rId22"/>
    <p:sldLayoutId id="2147483684" r:id="rId23"/>
    <p:sldLayoutId id="2147483699" r:id="rId24"/>
    <p:sldLayoutId id="2147483700" r:id="rId25"/>
    <p:sldLayoutId id="2147483701" r:id="rId26"/>
    <p:sldLayoutId id="2147483702" r:id="rId27"/>
    <p:sldLayoutId id="2147483688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68" r:id="rId34"/>
    <p:sldLayoutId id="2147483714" r:id="rId35"/>
    <p:sldLayoutId id="2147483713" r:id="rId36"/>
    <p:sldLayoutId id="2147483665" r:id="rId37"/>
    <p:sldLayoutId id="2147483664" r:id="rId38"/>
    <p:sldLayoutId id="2147483663" r:id="rId39"/>
    <p:sldLayoutId id="2147483669" r:id="rId40"/>
    <p:sldLayoutId id="2147483670" r:id="rId41"/>
    <p:sldLayoutId id="2147483671" r:id="rId42"/>
    <p:sldLayoutId id="2147483672" r:id="rId43"/>
    <p:sldLayoutId id="2147483727" r:id="rId44"/>
    <p:sldLayoutId id="2147483728" r:id="rId45"/>
    <p:sldLayoutId id="2147483731" r:id="rId4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cap="all" baseline="0">
          <a:solidFill>
            <a:srgbClr val="92D05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A4A3A4"/>
          </p15:clr>
        </p15:guide>
        <p15:guide id="2" pos="7680">
          <p15:clr>
            <a:srgbClr val="A4A3A4"/>
          </p15:clr>
        </p15:guide>
        <p15:guide id="3" pos="143" userDrawn="1">
          <p15:clr>
            <a:srgbClr val="F26B43"/>
          </p15:clr>
        </p15:guide>
        <p15:guide id="4" pos="1943">
          <p15:clr>
            <a:srgbClr val="A4A3A4"/>
          </p15:clr>
        </p15:guide>
        <p15:guide id="5" pos="2015">
          <p15:clr>
            <a:srgbClr val="A4A3A4"/>
          </p15:clr>
        </p15:guide>
        <p15:guide id="6" pos="3804">
          <p15:clr>
            <a:srgbClr val="A4A3A4"/>
          </p15:clr>
        </p15:guide>
        <p15:guide id="7" pos="3876">
          <p15:clr>
            <a:srgbClr val="A4A3A4"/>
          </p15:clr>
        </p15:guide>
        <p15:guide id="8" pos="5664">
          <p15:clr>
            <a:srgbClr val="A4A3A4"/>
          </p15:clr>
        </p15:guide>
        <p15:guide id="9" pos="5736">
          <p15:clr>
            <a:srgbClr val="A4A3A4"/>
          </p15:clr>
        </p15:guide>
        <p15:guide id="10" pos="7514" userDrawn="1">
          <p15:clr>
            <a:srgbClr val="F26B43"/>
          </p15:clr>
        </p15:guide>
        <p15:guide id="11" orient="horz">
          <p15:clr>
            <a:srgbClr val="A4A3A4"/>
          </p15:clr>
        </p15:guide>
        <p15:guide id="12" orient="horz" pos="4320">
          <p15:clr>
            <a:srgbClr val="A4A3A4"/>
          </p15:clr>
        </p15:guide>
        <p15:guide id="13" orient="horz" pos="278" userDrawn="1">
          <p15:clr>
            <a:srgbClr val="A4A3A4"/>
          </p15:clr>
        </p15:guide>
        <p15:guide id="14" orient="horz" pos="2052">
          <p15:clr>
            <a:srgbClr val="A4A3A4"/>
          </p15:clr>
        </p15:guide>
        <p15:guide id="15" orient="horz" pos="2124">
          <p15:clr>
            <a:srgbClr val="A4A3A4"/>
          </p15:clr>
        </p15:guide>
        <p15:guide id="18" orient="horz" pos="754" userDrawn="1">
          <p15:clr>
            <a:srgbClr val="F26B43"/>
          </p15:clr>
        </p15:guide>
        <p15:guide id="20" orient="horz" pos="3770" userDrawn="1">
          <p15:clr>
            <a:srgbClr val="F26B43"/>
          </p15:clr>
        </p15:guide>
        <p15:guide id="21" orient="horz" pos="6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ovedbygningen_(NTNU)_fra_Gamle_Bybro_(main_building_of_the_Norwegian_University_of_Science_and_Technology_seen_from_the_old_city_bridge),_Trondheim,_Norway_-_20091216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if.org/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gbif.org/zh/occurrence/search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dwc.tdwg.org/text/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hyperlink" Target="https://rs.gbif.org/extension/" TargetMode="External"/><Relationship Id="rId10" Type="http://schemas.openxmlformats.org/officeDocument/2006/relationships/image" Target="../media/image26.png"/><Relationship Id="rId4" Type="http://schemas.openxmlformats.org/officeDocument/2006/relationships/hyperlink" Target="https://rs.gbif.org/core/" TargetMode="Externa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wc.tdwg.org/" TargetMode="External"/><Relationship Id="rId3" Type="http://schemas.openxmlformats.org/officeDocument/2006/relationships/hyperlink" Target="https://dwc.tdwg.org/terms/" TargetMode="External"/><Relationship Id="rId7" Type="http://schemas.openxmlformats.org/officeDocument/2006/relationships/hyperlink" Target="https://github.com/tdwg/dwc-q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ithub.com/tdwg/dwc" TargetMode="External"/><Relationship Id="rId5" Type="http://schemas.openxmlformats.org/officeDocument/2006/relationships/hyperlink" Target="https://dwc.tdwg.org/list/" TargetMode="External"/><Relationship Id="rId4" Type="http://schemas.openxmlformats.org/officeDocument/2006/relationships/hyperlink" Target="https://dwc.tdwg.org/text/" TargetMode="Externa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wc.tdwg.org/term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rs.gbif.org/extension/" TargetMode="External"/><Relationship Id="rId5" Type="http://schemas.openxmlformats.org/officeDocument/2006/relationships/hyperlink" Target="https://rs.gbif.org/core/" TargetMode="Externa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asic-formal-ontology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hyperlink" Target="https://ontobee.org/ontology/BF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ontobee.org/ontology/BC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dwg.org/community/osr/material-sampl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hyperlink" Target="https://commons.wikimedia.org/w/index.php?search=specimen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5035/doc-vf1a-nr22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doi.org/10.4060/cb3256en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biodt.eu/use-cases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F0E4CC5-D393-A546-8531-49941F5D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55" y="3851716"/>
            <a:ext cx="6222787" cy="928089"/>
          </a:xfrm>
        </p:spPr>
        <p:txBody>
          <a:bodyPr>
            <a:noAutofit/>
          </a:bodyPr>
          <a:lstStyle/>
          <a:p>
            <a:r>
              <a:rPr lang="en-GB" sz="4000" i="1" dirty="0">
                <a:solidFill>
                  <a:schemeClr val="tx1"/>
                </a:solidFill>
              </a:rPr>
              <a:t>Ontologies in biodiversity data management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CA02CFB-4328-F04A-829F-EFFE5C4F0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855" y="4913749"/>
            <a:ext cx="5902154" cy="682819"/>
          </a:xfrm>
        </p:spPr>
        <p:txBody>
          <a:bodyPr>
            <a:normAutofit/>
          </a:bodyPr>
          <a:lstStyle/>
          <a:p>
            <a:r>
              <a:rPr lang="en-GB" dirty="0"/>
              <a:t>Dag Endresen - GBIF Norway, University of Oslo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565BC2-7426-1948-AB9B-93A935595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6385" y="5995687"/>
            <a:ext cx="3681053" cy="252077"/>
          </a:xfr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UiO data managers network | 8 June 2023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237F56-948D-C549-BAA8-3D00A36DFDD8}"/>
              </a:ext>
            </a:extLst>
          </p:cNvPr>
          <p:cNvSpPr/>
          <p:nvPr/>
        </p:nvSpPr>
        <p:spPr>
          <a:xfrm>
            <a:off x="463716" y="5993849"/>
            <a:ext cx="1861407" cy="25391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050" dirty="0">
                <a:solidFill>
                  <a:schemeClr val="bg1"/>
                </a:solidFill>
                <a:highlight>
                  <a:srgbClr val="0000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Illustration</a:t>
            </a:r>
            <a:r>
              <a:rPr lang="en-US" sz="1050" dirty="0">
                <a:solidFill>
                  <a:schemeClr val="bg1"/>
                </a:solidFill>
                <a:highlight>
                  <a:srgbClr val="000000"/>
                </a:highlight>
              </a:rPr>
              <a:t>: </a:t>
            </a:r>
            <a:r>
              <a:rPr lang="en-GB" sz="1050" dirty="0">
                <a:solidFill>
                  <a:schemeClr val="bg1"/>
                </a:solidFill>
              </a:rPr>
              <a:t>GBIF data portal</a:t>
            </a:r>
          </a:p>
        </p:txBody>
      </p:sp>
    </p:spTree>
    <p:extLst>
      <p:ext uri="{BB962C8B-B14F-4D97-AF65-F5344CB8AC3E}">
        <p14:creationId xmlns:p14="http://schemas.microsoft.com/office/powerpoint/2010/main" val="11931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36FDF4-4B2D-4B45-BB15-A9137632F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206500"/>
            <a:ext cx="4007556" cy="49561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b="1" dirty="0">
                <a:solidFill>
                  <a:srgbClr val="FFFF00"/>
                </a:solidFill>
              </a:rPr>
              <a:t>Intergovernmental</a:t>
            </a:r>
            <a:r>
              <a:rPr lang="en-US" sz="1800" dirty="0"/>
              <a:t> network and research infrastructure</a:t>
            </a:r>
            <a:endParaRPr lang="en-US" sz="800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dirty="0"/>
              <a:t>Provides anyone, anywhere,  </a:t>
            </a:r>
            <a:r>
              <a:rPr lang="en-US" sz="1800" b="1" dirty="0">
                <a:solidFill>
                  <a:srgbClr val="FFFF00"/>
                </a:solidFill>
              </a:rPr>
              <a:t>free and open access to data </a:t>
            </a:r>
            <a:r>
              <a:rPr lang="en-US" sz="1800" dirty="0"/>
              <a:t>about all types of life on Earth</a:t>
            </a:r>
            <a:endParaRPr lang="en-US" sz="800" dirty="0"/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b="1" dirty="0">
                <a:solidFill>
                  <a:srgbClr val="FFFF00"/>
                </a:solidFill>
              </a:rPr>
              <a:t>Distributed</a:t>
            </a:r>
            <a:r>
              <a:rPr lang="en-US" sz="1800" dirty="0"/>
              <a:t> research data infrastructure based on </a:t>
            </a:r>
            <a:r>
              <a:rPr lang="en-US" sz="1800" b="1" dirty="0">
                <a:solidFill>
                  <a:srgbClr val="FFFF00"/>
                </a:solidFill>
              </a:rPr>
              <a:t>national participant NODES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1800" dirty="0"/>
              <a:t>Secretariat in Copenhagen, Denmark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F6E5225-23F1-9C48-9DF5-C1D902C4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71463"/>
            <a:ext cx="11701463" cy="74453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is gbif?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EE1B32-57A4-5942-9104-B797E627EE08}"/>
              </a:ext>
            </a:extLst>
          </p:cNvPr>
          <p:cNvSpPr txBox="1"/>
          <p:nvPr/>
        </p:nvSpPr>
        <p:spPr>
          <a:xfrm>
            <a:off x="6800767" y="6301515"/>
            <a:ext cx="2241567" cy="391628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https://www.gbif.org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2" name="Picture Placeholder 11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3C52E16B-4761-0FBE-6D8B-2C47787138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" r="72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3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3F0C72F-04AA-E34D-AD04-B29705192825}"/>
              </a:ext>
            </a:extLst>
          </p:cNvPr>
          <p:cNvCxnSpPr>
            <a:cxnSpLocks/>
          </p:cNvCxnSpPr>
          <p:nvPr/>
        </p:nvCxnSpPr>
        <p:spPr>
          <a:xfrm>
            <a:off x="5574628" y="3365246"/>
            <a:ext cx="749608" cy="16647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F4559740-BF7D-B548-B0FB-AA0EEBB02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01681"/>
            <a:ext cx="11701463" cy="55879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window on evidence about where species HAVE lived, and when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42A4A-7AA8-BA45-9832-C130B07ABC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https://www.gbif.org/occurrence/search</a:t>
            </a:r>
            <a:r>
              <a:rPr lang="da-DK" dirty="0">
                <a:solidFill>
                  <a:schemeClr val="bg1"/>
                </a:solidFill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EFE0DA5-3E77-B040-B3E7-CC6926A3BE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783" y="949757"/>
            <a:ext cx="874623" cy="874623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CC2E4E4-9E0D-9D45-90DB-37233DA776E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2955" y="1306704"/>
            <a:ext cx="848360" cy="857581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00FA4D2-6990-4947-AB20-148AF646A90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556" y="2866913"/>
            <a:ext cx="848360" cy="848360"/>
          </a:xfrm>
          <a:prstGeom prst="rect">
            <a:avLst/>
          </a:prstGeom>
        </p:spPr>
      </p:pic>
      <p:pic>
        <p:nvPicPr>
          <p:cNvPr id="14" name="Picture 13" descr="A picture containing room, drawing&#10;&#10;Description automatically generated">
            <a:extLst>
              <a:ext uri="{FF2B5EF4-FFF2-40B4-BE49-F238E27FC236}">
                <a16:creationId xmlns:a16="http://schemas.microsoft.com/office/drawing/2014/main" id="{3E79AD38-8C38-4D48-BAB5-A2AA3A51FB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776" y="5196315"/>
            <a:ext cx="851384" cy="851384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5159F95-EC27-FA49-8643-BC6F5309A9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514" y="4276306"/>
            <a:ext cx="857581" cy="857581"/>
          </a:xfrm>
          <a:prstGeom prst="rect">
            <a:avLst/>
          </a:prstGeom>
        </p:spPr>
      </p:pic>
      <p:pic>
        <p:nvPicPr>
          <p:cNvPr id="22" name="Picture 21" descr="A picture containing plate, clock&#10;&#10;Description automatically generated">
            <a:extLst>
              <a:ext uri="{FF2B5EF4-FFF2-40B4-BE49-F238E27FC236}">
                <a16:creationId xmlns:a16="http://schemas.microsoft.com/office/drawing/2014/main" id="{B3049928-ED5E-DD48-AF84-9104D19C027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1649" y="2884766"/>
            <a:ext cx="966519" cy="966519"/>
          </a:xfrm>
          <a:prstGeom prst="rect">
            <a:avLst/>
          </a:prstGeom>
        </p:spPr>
      </p:pic>
      <p:pic>
        <p:nvPicPr>
          <p:cNvPr id="24" name="Picture 23" descr="A picture containing clock, plate&#10;&#10;Description automatically generated">
            <a:extLst>
              <a:ext uri="{FF2B5EF4-FFF2-40B4-BE49-F238E27FC236}">
                <a16:creationId xmlns:a16="http://schemas.microsoft.com/office/drawing/2014/main" id="{91306A1D-05A8-1F47-848F-E80441153DC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6426" y="2925081"/>
            <a:ext cx="885887" cy="885887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14F53E-DAFF-944A-B23C-A7D8684AA2E9}"/>
              </a:ext>
            </a:extLst>
          </p:cNvPr>
          <p:cNvCxnSpPr>
            <a:cxnSpLocks/>
          </p:cNvCxnSpPr>
          <p:nvPr/>
        </p:nvCxnSpPr>
        <p:spPr>
          <a:xfrm flipV="1">
            <a:off x="3195468" y="3966420"/>
            <a:ext cx="0" cy="1114760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439A8C5-35BB-934D-85AA-1F4C090E4FA5}"/>
              </a:ext>
            </a:extLst>
          </p:cNvPr>
          <p:cNvCxnSpPr>
            <a:cxnSpLocks/>
          </p:cNvCxnSpPr>
          <p:nvPr/>
        </p:nvCxnSpPr>
        <p:spPr>
          <a:xfrm flipV="1">
            <a:off x="1828970" y="3633181"/>
            <a:ext cx="873196" cy="733040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349B55B-1E24-F840-875E-619B99323428}"/>
              </a:ext>
            </a:extLst>
          </p:cNvPr>
          <p:cNvCxnSpPr>
            <a:cxnSpLocks/>
          </p:cNvCxnSpPr>
          <p:nvPr/>
        </p:nvCxnSpPr>
        <p:spPr>
          <a:xfrm flipV="1">
            <a:off x="1719315" y="3330953"/>
            <a:ext cx="833035" cy="1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D90A83B-E386-6248-B27B-F6D607DDDCC8}"/>
              </a:ext>
            </a:extLst>
          </p:cNvPr>
          <p:cNvCxnSpPr>
            <a:cxnSpLocks/>
          </p:cNvCxnSpPr>
          <p:nvPr/>
        </p:nvCxnSpPr>
        <p:spPr>
          <a:xfrm>
            <a:off x="1994527" y="2089703"/>
            <a:ext cx="799256" cy="795063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911BEB5-3C9E-9446-A626-4F45EBBB7CA9}"/>
              </a:ext>
            </a:extLst>
          </p:cNvPr>
          <p:cNvCxnSpPr>
            <a:cxnSpLocks/>
          </p:cNvCxnSpPr>
          <p:nvPr/>
        </p:nvCxnSpPr>
        <p:spPr>
          <a:xfrm>
            <a:off x="3204909" y="1910285"/>
            <a:ext cx="0" cy="882183"/>
          </a:xfrm>
          <a:prstGeom prst="straightConnector1">
            <a:avLst/>
          </a:prstGeom>
          <a:ln w="50800" cap="rnd">
            <a:round/>
            <a:headEnd type="none"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475056C-2720-D34A-AC04-DE56384AD562}"/>
              </a:ext>
            </a:extLst>
          </p:cNvPr>
          <p:cNvCxnSpPr>
            <a:cxnSpLocks/>
            <a:stCxn id="22" idx="3"/>
            <a:endCxn id="24" idx="1"/>
          </p:cNvCxnSpPr>
          <p:nvPr/>
        </p:nvCxnSpPr>
        <p:spPr>
          <a:xfrm flipV="1">
            <a:off x="3688168" y="3368025"/>
            <a:ext cx="938258" cy="1"/>
          </a:xfrm>
          <a:prstGeom prst="line">
            <a:avLst/>
          </a:prstGeom>
          <a:ln w="50800" cap="rnd"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0BDD71-9E09-8345-A33A-917414DFA9DC}"/>
              </a:ext>
            </a:extLst>
          </p:cNvPr>
          <p:cNvSpPr txBox="1"/>
          <p:nvPr/>
        </p:nvSpPr>
        <p:spPr>
          <a:xfrm>
            <a:off x="3677299" y="1060785"/>
            <a:ext cx="1392070" cy="637849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Digitized specimens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5643D-26CB-C04B-A918-BF7CA729148D}"/>
              </a:ext>
            </a:extLst>
          </p:cNvPr>
          <p:cNvSpPr txBox="1"/>
          <p:nvPr/>
        </p:nvSpPr>
        <p:spPr>
          <a:xfrm>
            <a:off x="724017" y="964647"/>
            <a:ext cx="1350864" cy="391628"/>
          </a:xfrm>
          <a:prstGeom prst="rect">
            <a:avLst/>
          </a:prstGeom>
          <a:noFill/>
        </p:spPr>
        <p:txBody>
          <a:bodyPr wrap="non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Observations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2DBEAC-67F4-B14C-9BDB-D1923D55EFC8}"/>
              </a:ext>
            </a:extLst>
          </p:cNvPr>
          <p:cNvSpPr txBox="1"/>
          <p:nvPr/>
        </p:nvSpPr>
        <p:spPr>
          <a:xfrm>
            <a:off x="754198" y="2488927"/>
            <a:ext cx="1022249" cy="391628"/>
          </a:xfrm>
          <a:prstGeom prst="rect">
            <a:avLst/>
          </a:prstGeom>
          <a:noFill/>
        </p:spPr>
        <p:txBody>
          <a:bodyPr wrap="non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Literature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9C932-8B09-304D-BFD1-39E995AE1A1F}"/>
              </a:ext>
            </a:extLst>
          </p:cNvPr>
          <p:cNvSpPr txBox="1"/>
          <p:nvPr/>
        </p:nvSpPr>
        <p:spPr>
          <a:xfrm>
            <a:off x="730063" y="5196315"/>
            <a:ext cx="1623375" cy="391628"/>
          </a:xfrm>
          <a:prstGeom prst="rect">
            <a:avLst/>
          </a:prstGeom>
          <a:noFill/>
        </p:spPr>
        <p:txBody>
          <a:bodyPr wrap="non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Remote-sensing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B6806-4EBF-2A4B-B357-C4D26E90CA60}"/>
              </a:ext>
            </a:extLst>
          </p:cNvPr>
          <p:cNvSpPr txBox="1"/>
          <p:nvPr/>
        </p:nvSpPr>
        <p:spPr>
          <a:xfrm>
            <a:off x="3597463" y="5409850"/>
            <a:ext cx="1589361" cy="637849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Environmental DNA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D7AF59-3B7C-C94B-B37D-10B9C77796E6}"/>
              </a:ext>
            </a:extLst>
          </p:cNvPr>
          <p:cNvSpPr txBox="1"/>
          <p:nvPr/>
        </p:nvSpPr>
        <p:spPr>
          <a:xfrm>
            <a:off x="3359107" y="3548240"/>
            <a:ext cx="1374472" cy="884070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Common standards (DwC)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45CBA-850D-F940-872A-BC73B64E008D}"/>
              </a:ext>
            </a:extLst>
          </p:cNvPr>
          <p:cNvSpPr txBox="1"/>
          <p:nvPr/>
        </p:nvSpPr>
        <p:spPr>
          <a:xfrm>
            <a:off x="4564111" y="2333186"/>
            <a:ext cx="1686270" cy="637849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Data publishing and indexing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E5989F-A7A7-D04A-9CE3-0AA719AEC6BD}"/>
              </a:ext>
            </a:extLst>
          </p:cNvPr>
          <p:cNvSpPr txBox="1"/>
          <p:nvPr/>
        </p:nvSpPr>
        <p:spPr>
          <a:xfrm>
            <a:off x="7828149" y="5737180"/>
            <a:ext cx="2326901" cy="391628"/>
          </a:xfrm>
          <a:prstGeom prst="rect">
            <a:avLst/>
          </a:prstGeom>
          <a:noFill/>
        </p:spPr>
        <p:txBody>
          <a:bodyPr wrap="none" lIns="72000" tIns="72000" rIns="72000" bIns="72000" rtlCol="0">
            <a:spAutoFit/>
          </a:bodyPr>
          <a:lstStyle/>
          <a:p>
            <a:pPr algn="l">
              <a:buClr>
                <a:schemeClr val="accent1"/>
              </a:buClr>
            </a:pPr>
            <a:r>
              <a:rPr lang="en-DK" sz="1600" dirty="0">
                <a:solidFill>
                  <a:schemeClr val="bg1"/>
                </a:solidFill>
              </a:rPr>
              <a:t>Data discovery and use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C39CF0-F568-DFC1-FC12-938C68CE3DB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549" y="798274"/>
            <a:ext cx="4958389" cy="493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28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7151-FDAD-7A3D-B2FE-BD21F774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98421"/>
            <a:ext cx="11701463" cy="953624"/>
          </a:xfrm>
        </p:spPr>
        <p:txBody>
          <a:bodyPr>
            <a:normAutofit/>
          </a:bodyPr>
          <a:lstStyle/>
          <a:p>
            <a:r>
              <a:rPr lang="en-NO" sz="4800" dirty="0">
                <a:solidFill>
                  <a:schemeClr val="bg1"/>
                </a:solidFill>
              </a:rPr>
              <a:t>Darwin Core Archive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FB6BA-6914-A8A7-8CB2-AA1E35523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561" y="4356990"/>
            <a:ext cx="1422889" cy="851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EML</a:t>
            </a:r>
            <a:r>
              <a:rPr lang="en-GB" dirty="0">
                <a:solidFill>
                  <a:schemeClr val="bg1"/>
                </a:solidFill>
              </a:rPr>
              <a:t> metadata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NO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D5F13-6BFF-2E22-00C8-03DCE1C6F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https://dwc.tdwg.org/text/</a:t>
            </a:r>
            <a:r>
              <a:rPr lang="en-GB" dirty="0">
                <a:solidFill>
                  <a:schemeClr val="bg1"/>
                </a:solidFill>
              </a:rPr>
              <a:t>  |  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https://rs.gbif.org/core/</a:t>
            </a:r>
            <a:r>
              <a:rPr lang="en-GB" dirty="0">
                <a:solidFill>
                  <a:schemeClr val="bg1"/>
                </a:solidFill>
              </a:rPr>
              <a:t>  |  </a:t>
            </a:r>
            <a:r>
              <a:rPr lang="en-GB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https://rs.gbif.org/extension/</a:t>
            </a:r>
            <a:r>
              <a:rPr lang="en-GB" dirty="0">
                <a:solidFill>
                  <a:schemeClr val="bg1"/>
                </a:solidFill>
              </a:rPr>
              <a:t>  |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F0B12D-DE69-8FA7-2252-051CC9D6FE2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0858" y="2499246"/>
            <a:ext cx="1859506" cy="18595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5A62ED-7291-4641-D2B6-45D2C0016F6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661" y="2739037"/>
            <a:ext cx="1324334" cy="132433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B89662-4756-D4C4-20AA-22D39B14743C}"/>
              </a:ext>
            </a:extLst>
          </p:cNvPr>
          <p:cNvCxnSpPr>
            <a:cxnSpLocks/>
          </p:cNvCxnSpPr>
          <p:nvPr/>
        </p:nvCxnSpPr>
        <p:spPr>
          <a:xfrm flipV="1">
            <a:off x="4339987" y="2251546"/>
            <a:ext cx="1175484" cy="665187"/>
          </a:xfrm>
          <a:prstGeom prst="line">
            <a:avLst/>
          </a:prstGeom>
          <a:ln w="635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C136A6F1-A393-989B-294E-EFF88406EDC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026" y="1282573"/>
            <a:ext cx="1414821" cy="141482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4F1F71-FDBF-8E4E-22AC-45F71BC53D20}"/>
              </a:ext>
            </a:extLst>
          </p:cNvPr>
          <p:cNvCxnSpPr>
            <a:cxnSpLocks/>
          </p:cNvCxnSpPr>
          <p:nvPr/>
        </p:nvCxnSpPr>
        <p:spPr>
          <a:xfrm>
            <a:off x="4380364" y="3578173"/>
            <a:ext cx="1175484" cy="0"/>
          </a:xfrm>
          <a:prstGeom prst="line">
            <a:avLst/>
          </a:prstGeom>
          <a:ln w="635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34699CD5-5AAF-6A5F-F2B9-B4BD1B43E1E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5820" y="2806204"/>
            <a:ext cx="1414821" cy="141482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46B764-E527-CEDB-4E9E-22AF130B991A}"/>
              </a:ext>
            </a:extLst>
          </p:cNvPr>
          <p:cNvCxnSpPr>
            <a:cxnSpLocks/>
          </p:cNvCxnSpPr>
          <p:nvPr/>
        </p:nvCxnSpPr>
        <p:spPr>
          <a:xfrm>
            <a:off x="4357617" y="4223729"/>
            <a:ext cx="1157854" cy="616499"/>
          </a:xfrm>
          <a:prstGeom prst="line">
            <a:avLst/>
          </a:prstGeom>
          <a:ln w="635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A56A19E-63CC-5465-0677-CEFAC86BCE4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9421" y="4368163"/>
            <a:ext cx="1414821" cy="1414821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CA50507-2FC5-7136-CA6B-7A6BDA546D31}"/>
              </a:ext>
            </a:extLst>
          </p:cNvPr>
          <p:cNvSpPr txBox="1">
            <a:spLocks/>
          </p:cNvSpPr>
          <p:nvPr/>
        </p:nvSpPr>
        <p:spPr>
          <a:xfrm>
            <a:off x="2906973" y="4498046"/>
            <a:ext cx="1473392" cy="14148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solidFill>
                  <a:schemeClr val="bg1"/>
                </a:solidFill>
              </a:rPr>
              <a:t>Core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Occurrence</a:t>
            </a:r>
          </a:p>
          <a:p>
            <a:r>
              <a:rPr lang="en-GB" sz="1400" dirty="0">
                <a:solidFill>
                  <a:schemeClr val="bg1"/>
                </a:solidFill>
              </a:rPr>
              <a:t>Event</a:t>
            </a:r>
          </a:p>
          <a:p>
            <a:r>
              <a:rPr lang="en-GB" sz="1400" dirty="0">
                <a:solidFill>
                  <a:schemeClr val="bg1"/>
                </a:solidFill>
              </a:rPr>
              <a:t>Taxon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68324EA-16B6-1443-3780-C72D27F717E5}"/>
              </a:ext>
            </a:extLst>
          </p:cNvPr>
          <p:cNvSpPr txBox="1">
            <a:spLocks/>
          </p:cNvSpPr>
          <p:nvPr/>
        </p:nvSpPr>
        <p:spPr>
          <a:xfrm>
            <a:off x="7005916" y="2222097"/>
            <a:ext cx="3069147" cy="2846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solidFill>
                  <a:schemeClr val="bg1"/>
                </a:solidFill>
              </a:rPr>
              <a:t>Extensions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Identifications</a:t>
            </a:r>
          </a:p>
          <a:p>
            <a:r>
              <a:rPr lang="en-GB" sz="1600" dirty="0">
                <a:solidFill>
                  <a:schemeClr val="bg1"/>
                </a:solidFill>
              </a:rPr>
              <a:t>Multimedia resources</a:t>
            </a:r>
          </a:p>
          <a:p>
            <a:r>
              <a:rPr lang="en-GB" sz="1600" dirty="0">
                <a:solidFill>
                  <a:schemeClr val="bg1"/>
                </a:solidFill>
              </a:rPr>
              <a:t>MeasurementOrFact</a:t>
            </a:r>
          </a:p>
          <a:p>
            <a:r>
              <a:rPr lang="en-GB" sz="1600" dirty="0">
                <a:solidFill>
                  <a:schemeClr val="bg1"/>
                </a:solidFill>
              </a:rPr>
              <a:t>ResourceRelationship</a:t>
            </a:r>
          </a:p>
          <a:p>
            <a:r>
              <a:rPr lang="en-GB" sz="1600" dirty="0">
                <a:solidFill>
                  <a:schemeClr val="bg1"/>
                </a:solidFill>
              </a:rPr>
              <a:t>DNA-derived (MIxS, GGBN)</a:t>
            </a:r>
          </a:p>
          <a:p>
            <a:r>
              <a:rPr lang="en-GB" sz="1600" dirty="0">
                <a:solidFill>
                  <a:schemeClr val="bg1"/>
                </a:solidFill>
              </a:rPr>
              <a:t>… and more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6E2723E-6489-80BA-E9E7-93F0CF1D13B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4785" y="506994"/>
            <a:ext cx="1849459" cy="7755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C1B84A-EF50-67E3-5905-634B21BF11A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843130" y="3457754"/>
            <a:ext cx="4279286" cy="6674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E378E63-533B-C3F6-5845-9F567BA8833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4086" y="2926027"/>
            <a:ext cx="1304292" cy="1304292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0C8DB23-14E7-285E-C75F-443A84BD376F}"/>
              </a:ext>
            </a:extLst>
          </p:cNvPr>
          <p:cNvSpPr txBox="1">
            <a:spLocks/>
          </p:cNvSpPr>
          <p:nvPr/>
        </p:nvSpPr>
        <p:spPr>
          <a:xfrm>
            <a:off x="10724817" y="4405693"/>
            <a:ext cx="1178286" cy="1024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/>
                </a:solidFill>
              </a:rPr>
              <a:t>Darwin Core Archive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font, graphics, graphic design&#10;&#10;Description automatically generated">
            <a:extLst>
              <a:ext uri="{FF2B5EF4-FFF2-40B4-BE49-F238E27FC236}">
                <a16:creationId xmlns:a16="http://schemas.microsoft.com/office/drawing/2014/main" id="{BF48911A-EA96-A930-28A6-6F8EB1934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4" y="1135465"/>
            <a:ext cx="10938397" cy="458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7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7151-FDAD-7A3D-B2FE-BD21F774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98421"/>
            <a:ext cx="11701463" cy="953624"/>
          </a:xfrm>
        </p:spPr>
        <p:txBody>
          <a:bodyPr>
            <a:normAutofit fontScale="90000"/>
          </a:bodyPr>
          <a:lstStyle/>
          <a:p>
            <a:r>
              <a:rPr lang="en-NO" sz="6000" dirty="0">
                <a:solidFill>
                  <a:schemeClr val="bg1"/>
                </a:solidFill>
              </a:rPr>
              <a:t>Darwin Core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FB6BA-6914-A8A7-8CB2-AA1E35523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11" y="1238397"/>
            <a:ext cx="8736484" cy="4679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Darwin Core is a data standard maintained by TDWG. It includes a </a:t>
            </a:r>
            <a:r>
              <a:rPr lang="en-GB" sz="2400" b="1" dirty="0">
                <a:solidFill>
                  <a:srgbClr val="FFFF00"/>
                </a:solidFill>
              </a:rPr>
              <a:t>glossary of terms </a:t>
            </a:r>
            <a:r>
              <a:rPr lang="en-GB" sz="2400" dirty="0">
                <a:solidFill>
                  <a:schemeClr val="bg1"/>
                </a:solidFill>
              </a:rPr>
              <a:t>(properties, elements, fields, columns, attributes, or concepts) intended to facilitate the sharing of information about biological diversity by providing </a:t>
            </a:r>
            <a:r>
              <a:rPr lang="en-GB" sz="2400" b="1" dirty="0">
                <a:solidFill>
                  <a:srgbClr val="FFFF00"/>
                </a:solidFill>
              </a:rPr>
              <a:t>identifiers</a:t>
            </a:r>
            <a:r>
              <a:rPr lang="en-GB" sz="2400" dirty="0">
                <a:solidFill>
                  <a:schemeClr val="bg1"/>
                </a:solidFill>
              </a:rPr>
              <a:t>, </a:t>
            </a:r>
            <a:r>
              <a:rPr lang="en-GB" sz="2400" b="1" dirty="0">
                <a:solidFill>
                  <a:srgbClr val="FFFF00"/>
                </a:solidFill>
              </a:rPr>
              <a:t>labels</a:t>
            </a:r>
            <a:r>
              <a:rPr lang="en-GB" sz="2400" dirty="0">
                <a:solidFill>
                  <a:schemeClr val="bg1"/>
                </a:solidFill>
              </a:rPr>
              <a:t>, and </a:t>
            </a:r>
            <a:r>
              <a:rPr lang="en-GB" sz="2400" b="1" dirty="0">
                <a:solidFill>
                  <a:srgbClr val="FFFF00"/>
                </a:solidFill>
              </a:rPr>
              <a:t>definitions</a:t>
            </a:r>
            <a:r>
              <a:rPr lang="en-GB" sz="2400" dirty="0">
                <a:solidFill>
                  <a:schemeClr val="bg1"/>
                </a:solidFill>
              </a:rPr>
              <a:t>. Darwin Core is primarily based on taxa, their occurrence in nature as documented by observations, specimens, samples, and related information.</a:t>
            </a:r>
          </a:p>
          <a:p>
            <a:pPr marL="0" indent="0">
              <a:buNone/>
            </a:pPr>
            <a:endParaRPr lang="en-GB" sz="10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Quick reference guide at </a:t>
            </a:r>
            <a:r>
              <a:rPr lang="en-GB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https://dwc.tdwg.org/terms/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</a:p>
          <a:p>
            <a:r>
              <a:rPr lang="en-GB" sz="1600" dirty="0">
                <a:solidFill>
                  <a:schemeClr val="bg1"/>
                </a:solidFill>
              </a:rPr>
              <a:t>Darwin Core Archive (text guide) at </a:t>
            </a:r>
            <a:r>
              <a:rPr lang="en-GB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https://dwc.tdwg.org/text/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Detailed list of </a:t>
            </a:r>
            <a:r>
              <a:rPr lang="en-GB" sz="1600" dirty="0" err="1">
                <a:solidFill>
                  <a:schemeClr val="bg1"/>
                </a:solidFill>
              </a:rPr>
              <a:t>DwC</a:t>
            </a:r>
            <a:r>
              <a:rPr lang="en-GB" sz="1600" dirty="0">
                <a:solidFill>
                  <a:schemeClr val="bg1"/>
                </a:solidFill>
              </a:rPr>
              <a:t> terms at </a:t>
            </a:r>
            <a:r>
              <a:rPr lang="en-GB" sz="16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https://dwc.tdwg.org/list/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 err="1">
                <a:solidFill>
                  <a:schemeClr val="bg1"/>
                </a:solidFill>
              </a:rPr>
              <a:t>DwC</a:t>
            </a:r>
            <a:r>
              <a:rPr lang="en-GB" sz="1600" dirty="0">
                <a:solidFill>
                  <a:schemeClr val="bg1"/>
                </a:solidFill>
              </a:rPr>
              <a:t> is maintained in a GitHub repository : </a:t>
            </a:r>
            <a:r>
              <a:rPr lang="en-GB" sz="16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https://github.com/tdwg/dwc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Darwin Core Q&amp;A at: </a:t>
            </a:r>
            <a:r>
              <a:rPr lang="en-GB" sz="1600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https://github.com/tdwg/dwc-qa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</a:p>
          <a:p>
            <a:endParaRPr lang="en-NO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D5F13-6BFF-2E22-00C8-03DCE1C6F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6F659-8B37-EE8C-8DAC-7946942DFAC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779" y="438697"/>
            <a:ext cx="3073020" cy="547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7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37151-FDAD-7A3D-B2FE-BD21F774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298421"/>
            <a:ext cx="11701463" cy="953624"/>
          </a:xfrm>
        </p:spPr>
        <p:txBody>
          <a:bodyPr>
            <a:normAutofit/>
          </a:bodyPr>
          <a:lstStyle/>
          <a:p>
            <a:r>
              <a:rPr lang="en-NO" sz="5400" dirty="0">
                <a:solidFill>
                  <a:schemeClr val="bg1"/>
                </a:solidFill>
              </a:rPr>
              <a:t>Darwin Core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FB6BA-6914-A8A7-8CB2-AA1E35523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11" y="1238397"/>
            <a:ext cx="3925556" cy="467955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Record-level</a:t>
            </a:r>
          </a:p>
          <a:p>
            <a:r>
              <a:rPr lang="en-GB" dirty="0">
                <a:solidFill>
                  <a:srgbClr val="FFFF00"/>
                </a:solidFill>
              </a:rPr>
              <a:t>Occurrence *</a:t>
            </a:r>
          </a:p>
          <a:p>
            <a:r>
              <a:rPr lang="en-GB" dirty="0">
                <a:solidFill>
                  <a:schemeClr val="bg1"/>
                </a:solidFill>
              </a:rPr>
              <a:t>Organism</a:t>
            </a:r>
          </a:p>
          <a:p>
            <a:r>
              <a:rPr lang="en-GB" dirty="0">
                <a:solidFill>
                  <a:schemeClr val="bg1"/>
                </a:solidFill>
              </a:rPr>
              <a:t>MaterialSample</a:t>
            </a:r>
          </a:p>
          <a:p>
            <a:r>
              <a:rPr lang="en-GB" dirty="0">
                <a:solidFill>
                  <a:srgbClr val="FFFF00"/>
                </a:solidFill>
              </a:rPr>
              <a:t>Event *</a:t>
            </a:r>
          </a:p>
          <a:p>
            <a:r>
              <a:rPr lang="en-GB" dirty="0">
                <a:solidFill>
                  <a:schemeClr val="bg1"/>
                </a:solidFill>
              </a:rPr>
              <a:t>Location</a:t>
            </a:r>
          </a:p>
          <a:p>
            <a:r>
              <a:rPr lang="en-GB" dirty="0" err="1">
                <a:solidFill>
                  <a:schemeClr val="bg1"/>
                </a:solidFill>
              </a:rPr>
              <a:t>GeologicalContext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Identification</a:t>
            </a:r>
          </a:p>
          <a:p>
            <a:r>
              <a:rPr lang="en-GB" dirty="0">
                <a:solidFill>
                  <a:srgbClr val="FFFF00"/>
                </a:solidFill>
              </a:rPr>
              <a:t>Taxon *</a:t>
            </a:r>
          </a:p>
          <a:p>
            <a:endParaRPr lang="en-GB" sz="800" dirty="0">
              <a:solidFill>
                <a:srgbClr val="FFFF00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MeasurementOrFact</a:t>
            </a:r>
          </a:p>
          <a:p>
            <a:r>
              <a:rPr lang="en-GB" dirty="0">
                <a:solidFill>
                  <a:schemeClr val="bg1"/>
                </a:solidFill>
              </a:rPr>
              <a:t>ResourceRelationship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NO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D5F13-6BFF-2E22-00C8-03DCE1C6F3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https://dwc.tdwg.org/terms/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6F659-8B37-EE8C-8DAC-7946942DFA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8090" y="438697"/>
            <a:ext cx="3073020" cy="54792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E2A3E4-27A6-0630-5075-8A6541FB33B3}"/>
              </a:ext>
            </a:extLst>
          </p:cNvPr>
          <p:cNvSpPr txBox="1"/>
          <p:nvPr/>
        </p:nvSpPr>
        <p:spPr>
          <a:xfrm>
            <a:off x="3913799" y="1816842"/>
            <a:ext cx="36712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Asterix (*) are supported as “Cores” in GBIF</a:t>
            </a:r>
          </a:p>
          <a:p>
            <a:r>
              <a:rPr lang="en-GB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https://rs.gbif.org/core/</a:t>
            </a:r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Most of the other classes available as “Extensions” in GBIF, meaning additional properties to the ”Core” records”</a:t>
            </a:r>
          </a:p>
          <a:p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https://rs.gbif.org/extension/</a:t>
            </a:r>
            <a:r>
              <a:rPr lang="en-GB" dirty="0">
                <a:solidFill>
                  <a:schemeClr val="bg1"/>
                </a:solidFill>
              </a:rPr>
              <a:t> </a:t>
            </a:r>
            <a:endParaRPr lang="en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57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1F32A-7BE7-76BD-85CE-4C35E37F7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681501"/>
          </a:xfrm>
        </p:spPr>
        <p:txBody>
          <a:bodyPr>
            <a:normAutofit/>
          </a:bodyPr>
          <a:lstStyle/>
          <a:p>
            <a:r>
              <a:rPr lang="en-NO" sz="3200" dirty="0"/>
              <a:t>TDWG VOMAG (Vocabulary Management standards)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03313-B92F-051B-C35E-BE472E1A0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10" y="1433690"/>
            <a:ext cx="11698287" cy="1542060"/>
          </a:xfrm>
        </p:spPr>
        <p:txBody>
          <a:bodyPr/>
          <a:lstStyle/>
          <a:p>
            <a:r>
              <a:rPr lang="en-GB" dirty="0"/>
              <a:t>TDWG Standards Documentation Standard (SDS) (2017)</a:t>
            </a:r>
          </a:p>
          <a:p>
            <a:r>
              <a:rPr lang="en-GB" dirty="0"/>
              <a:t>TDWG Vocabulary Maintenance Standard (VMS) (2017)</a:t>
            </a:r>
          </a:p>
          <a:p>
            <a:r>
              <a:rPr lang="en-GB" dirty="0"/>
              <a:t>TDWG standards ratification process, review manager guidelines (2009, updated 2021)</a:t>
            </a:r>
          </a:p>
          <a:p>
            <a:endParaRPr lang="en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BA22AC-61AB-C5F4-B83E-D231F6A088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www.tdwg.org</a:t>
            </a:r>
            <a:r>
              <a:rPr lang="en-GB" dirty="0"/>
              <a:t>/about/process/</a:t>
            </a:r>
          </a:p>
        </p:txBody>
      </p:sp>
      <p:pic>
        <p:nvPicPr>
          <p:cNvPr id="8" name="Picture 7" descr="A picture containing screenshot, font, graphics, graphic design&#10;&#10;Description automatically generated">
            <a:extLst>
              <a:ext uri="{FF2B5EF4-FFF2-40B4-BE49-F238E27FC236}">
                <a16:creationId xmlns:a16="http://schemas.microsoft.com/office/drawing/2014/main" id="{C46B081A-305D-4CDF-9096-6753C985D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130" y="3088216"/>
            <a:ext cx="6391739" cy="2680407"/>
          </a:xfrm>
          <a:prstGeom prst="rect">
            <a:avLst/>
          </a:prstGeom>
        </p:spPr>
      </p:pic>
      <p:pic>
        <p:nvPicPr>
          <p:cNvPr id="10" name="Picture 9" descr="A picture containing teal, green&#10;&#10;Description automatically generated">
            <a:extLst>
              <a:ext uri="{FF2B5EF4-FFF2-40B4-BE49-F238E27FC236}">
                <a16:creationId xmlns:a16="http://schemas.microsoft.com/office/drawing/2014/main" id="{727F2E56-9DDE-3646-E1B1-558808D06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00" y="6300914"/>
            <a:ext cx="1092200" cy="444500"/>
          </a:xfrm>
          <a:prstGeom prst="rect">
            <a:avLst/>
          </a:prstGeom>
        </p:spPr>
      </p:pic>
      <p:pic>
        <p:nvPicPr>
          <p:cNvPr id="6" name="Picture 5" descr="A green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150F68D1-BA39-A938-F671-8CCF090AB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16" y="6300914"/>
            <a:ext cx="3773981" cy="46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5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10-23 at 12.09.08 .png">
            <a:extLst>
              <a:ext uri="{FF2B5EF4-FFF2-40B4-BE49-F238E27FC236}">
                <a16:creationId xmlns:a16="http://schemas.microsoft.com/office/drawing/2014/main" id="{354C4445-44B5-369D-A746-3FB7523543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796" y="1325143"/>
            <a:ext cx="7990619" cy="4454769"/>
          </a:xfrm>
          <a:prstGeom prst="rect">
            <a:avLst/>
          </a:prstGeom>
          <a:noFill/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96DE1D5-934B-FE87-58E3-D21FF7B7B8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Image from:</a:t>
            </a:r>
            <a:r>
              <a:rPr lang="en-GB" baseline="0" dirty="0"/>
              <a:t> http://</a:t>
            </a:r>
            <a:r>
              <a:rPr lang="en-GB" baseline="0" dirty="0" err="1"/>
              <a:t>www.tdwg.org</a:t>
            </a:r>
            <a:r>
              <a:rPr lang="en-GB" baseline="0" dirty="0"/>
              <a:t>/</a:t>
            </a:r>
            <a:r>
              <a:rPr lang="en-GB" baseline="0" dirty="0" err="1"/>
              <a:t>fileadmin</a:t>
            </a:r>
            <a:r>
              <a:rPr lang="en-GB" baseline="0" dirty="0"/>
              <a:t>/2007meeting/slides/Hyam_OntologiesInTdwgArchitecture_abs229.pdf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</p:spPr>
        <p:txBody>
          <a:bodyPr anchor="ctr">
            <a:normAutofit/>
          </a:bodyPr>
          <a:lstStyle/>
          <a:p>
            <a:r>
              <a:rPr lang="en-GB" sz="2800" dirty="0"/>
              <a:t>TDWG Technical Architecture | Vocabulary management</a:t>
            </a:r>
          </a:p>
        </p:txBody>
      </p:sp>
      <p:sp>
        <p:nvSpPr>
          <p:cNvPr id="5" name="Subtitle 4"/>
          <p:cNvSpPr>
            <a:spLocks noGrp="1"/>
          </p:cNvSpPr>
          <p:nvPr>
            <p:ph sz="half" idx="1"/>
          </p:nvPr>
        </p:nvSpPr>
        <p:spPr>
          <a:xfrm>
            <a:off x="255115" y="1530105"/>
            <a:ext cx="3391195" cy="4454770"/>
          </a:xfrm>
        </p:spPr>
        <p:txBody>
          <a:bodyPr>
            <a:normAutofit/>
          </a:bodyPr>
          <a:lstStyle/>
          <a:p>
            <a:pPr marL="82053" indent="0">
              <a:spcBef>
                <a:spcPts val="0"/>
              </a:spcBef>
              <a:spcAft>
                <a:spcPts val="1632"/>
              </a:spcAft>
              <a:buNone/>
            </a:pPr>
            <a:r>
              <a:rPr lang="en-GB" dirty="0"/>
              <a:t>Vocabularies &amp; ontologies are identified as one of the three core components in the </a:t>
            </a:r>
            <a:r>
              <a:rPr lang="en-GB" dirty="0">
                <a:solidFill>
                  <a:srgbClr val="FFFF00"/>
                </a:solidFill>
              </a:rPr>
              <a:t>TDWG technical architecture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98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98311" y="1715910"/>
            <a:ext cx="10792178" cy="4437061"/>
          </a:xfrm>
        </p:spPr>
        <p:txBody>
          <a:bodyPr>
            <a:normAutofit/>
          </a:bodyPr>
          <a:lstStyle/>
          <a:p>
            <a:pPr marL="328216" indent="-246163" algn="l">
              <a:spcBef>
                <a:spcPts val="0"/>
              </a:spcBef>
              <a:spcAft>
                <a:spcPts val="1632"/>
              </a:spcAft>
              <a:buFont typeface="Arial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Provide a shared understanding of what we mean when describing biodiversity entities.</a:t>
            </a:r>
          </a:p>
          <a:p>
            <a:pPr marL="328216" indent="-246163" algn="l">
              <a:spcBef>
                <a:spcPts val="0"/>
              </a:spcBef>
              <a:spcAft>
                <a:spcPts val="1632"/>
              </a:spcAft>
              <a:buFont typeface="Arial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What kind of thing or property.</a:t>
            </a:r>
          </a:p>
          <a:p>
            <a:pPr marL="328216" indent="-246163" algn="l">
              <a:spcBef>
                <a:spcPts val="0"/>
              </a:spcBef>
              <a:spcAft>
                <a:spcPts val="1632"/>
              </a:spcAft>
              <a:buFont typeface="Arial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A list of things we as a community can agree upon the meaning of.</a:t>
            </a:r>
          </a:p>
          <a:p>
            <a:pPr marL="328216" indent="-246163" algn="l">
              <a:spcBef>
                <a:spcPts val="0"/>
              </a:spcBef>
              <a:spcAft>
                <a:spcPts val="1632"/>
              </a:spcAft>
              <a:buFont typeface="Arial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“</a:t>
            </a:r>
            <a:r>
              <a:rPr lang="en-GB" sz="3200" i="1" dirty="0">
                <a:solidFill>
                  <a:schemeClr val="bg1"/>
                </a:solidFill>
              </a:rPr>
              <a:t>Concept repository</a:t>
            </a:r>
            <a:r>
              <a:rPr lang="en-GB" sz="3200" dirty="0">
                <a:solidFill>
                  <a:schemeClr val="bg1"/>
                </a:solidFill>
              </a:rPr>
              <a:t>” with terms identified by URIs.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27378" y="497153"/>
            <a:ext cx="11537244" cy="1011201"/>
          </a:xfrm>
        </p:spPr>
        <p:txBody>
          <a:bodyPr>
            <a:normAutofit/>
          </a:bodyPr>
          <a:lstStyle/>
          <a:p>
            <a:r>
              <a:rPr lang="en-GB" sz="3600" dirty="0"/>
              <a:t>Vocabularies/ontologies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771352" y="6403289"/>
            <a:ext cx="5890647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178" eaLnBrk="0" hangingPunct="0">
              <a:spcBef>
                <a:spcPct val="30000"/>
              </a:spcBef>
              <a:defRPr/>
            </a:pPr>
            <a:r>
              <a:rPr lang="en-GB" sz="1270" dirty="0">
                <a:solidFill>
                  <a:schemeClr val="bg1">
                    <a:lumMod val="85000"/>
                  </a:schemeClr>
                </a:solidFill>
              </a:rPr>
              <a:t>TDWG Technical Roadmap 2008. (TDWG TAG, convened by Roger Hyam). </a:t>
            </a:r>
          </a:p>
        </p:txBody>
      </p:sp>
    </p:spTree>
    <p:extLst>
      <p:ext uri="{BB962C8B-B14F-4D97-AF65-F5344CB8AC3E}">
        <p14:creationId xmlns:p14="http://schemas.microsoft.com/office/powerpoint/2010/main" val="250403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1" y="274638"/>
            <a:ext cx="8334413" cy="625323"/>
          </a:xfrm>
        </p:spPr>
        <p:txBody>
          <a:bodyPr>
            <a:normAutofit fontScale="90000"/>
          </a:bodyPr>
          <a:lstStyle/>
          <a:p>
            <a:r>
              <a:rPr lang="en-US" sz="3718" dirty="0"/>
              <a:t>Term label versus Concept</a:t>
            </a:r>
          </a:p>
        </p:txBody>
      </p:sp>
      <p:sp>
        <p:nvSpPr>
          <p:cNvPr id="8" name="Rectangle 7"/>
          <p:cNvSpPr/>
          <p:nvPr/>
        </p:nvSpPr>
        <p:spPr>
          <a:xfrm>
            <a:off x="462844" y="6353341"/>
            <a:ext cx="10035823" cy="341672"/>
          </a:xfrm>
          <a:prstGeom prst="rect">
            <a:avLst/>
          </a:prstGeom>
        </p:spPr>
        <p:txBody>
          <a:bodyPr wrap="square" lIns="94526" tIns="47264" rIns="94526" bIns="47264">
            <a:spAutoFit/>
          </a:bodyPr>
          <a:lstStyle/>
          <a:p>
            <a:r>
              <a:rPr lang="en-US" sz="800" dirty="0" err="1">
                <a:solidFill>
                  <a:schemeClr val="bg1">
                    <a:lumMod val="85000"/>
                  </a:schemeClr>
                </a:solidFill>
              </a:rPr>
              <a:t>Dextre</a:t>
            </a:r>
            <a:r>
              <a:rPr lang="en-US" sz="800" dirty="0">
                <a:solidFill>
                  <a:schemeClr val="bg1">
                    <a:lumMod val="85000"/>
                  </a:schemeClr>
                </a:solidFill>
              </a:rPr>
              <a:t> Clarke, S.G. and L. </a:t>
            </a:r>
            <a:r>
              <a:rPr lang="en-US" sz="800" dirty="0" err="1">
                <a:solidFill>
                  <a:schemeClr val="bg1">
                    <a:lumMod val="85000"/>
                  </a:schemeClr>
                </a:solidFill>
              </a:rPr>
              <a:t>Zeng</a:t>
            </a:r>
            <a:r>
              <a:rPr lang="en-US" sz="800" dirty="0">
                <a:solidFill>
                  <a:schemeClr val="bg1">
                    <a:lumMod val="85000"/>
                  </a:schemeClr>
                </a:solidFill>
              </a:rPr>
              <a:t> (2012). From ISO 2788 to ISO 25964: the evolution of thesaurus Standards towards Interoperability and data modeling. ISQ Information Standards Quarterly 24(1): 20-26.</a:t>
            </a:r>
          </a:p>
          <a:p>
            <a:r>
              <a:rPr lang="en-US" sz="800" dirty="0">
                <a:solidFill>
                  <a:schemeClr val="bg1">
                    <a:lumMod val="85000"/>
                  </a:schemeClr>
                </a:solidFill>
              </a:rPr>
              <a:t>Will, L. (2012). The ISO 25964 Data Model for the Structure of an Information Retrieval Thesaurus. Bulletin of the American Society for Information Science and Technology 38(4): 48-51.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111" y="1039631"/>
            <a:ext cx="11063112" cy="403228"/>
          </a:xfrm>
          <a:prstGeom prst="rect">
            <a:avLst/>
          </a:prstGeom>
        </p:spPr>
        <p:txBody>
          <a:bodyPr wrap="square" lIns="94526" tIns="47264" rIns="94526" bIns="47264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Need to separate terms and term labels</a:t>
            </a:r>
            <a:r>
              <a:rPr lang="en-US" sz="2000" baseline="0" dirty="0">
                <a:solidFill>
                  <a:schemeClr val="bg1"/>
                </a:solidFill>
              </a:rPr>
              <a:t> from the fundamental concepts behind the terminology.</a:t>
            </a:r>
          </a:p>
        </p:txBody>
      </p:sp>
      <p:pic>
        <p:nvPicPr>
          <p:cNvPr id="10" name="Picture 9" descr="Aristoteles man concept ter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71" y="1582529"/>
            <a:ext cx="9445369" cy="423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3" y="274642"/>
            <a:ext cx="8340706" cy="763936"/>
          </a:xfrm>
        </p:spPr>
        <p:txBody>
          <a:bodyPr>
            <a:normAutofit/>
          </a:bodyPr>
          <a:lstStyle/>
          <a:p>
            <a:r>
              <a:rPr lang="en-US" sz="3600" dirty="0"/>
              <a:t>Data standards</a:t>
            </a:r>
          </a:p>
        </p:txBody>
      </p:sp>
      <p:pic>
        <p:nvPicPr>
          <p:cNvPr id="4" name="Picture 3" descr="Cartoon standar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532" y="1083734"/>
            <a:ext cx="9132711" cy="48766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2533" y="6295532"/>
            <a:ext cx="10893778" cy="372450"/>
          </a:xfrm>
          <a:prstGeom prst="rect">
            <a:avLst/>
          </a:prstGeom>
        </p:spPr>
        <p:txBody>
          <a:bodyPr wrap="square" lIns="94526" tIns="47264" rIns="94526" bIns="47264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Important principle: </a:t>
            </a:r>
            <a:r>
              <a:rPr lang="en-US" i="1" dirty="0">
                <a:solidFill>
                  <a:srgbClr val="FFFF00"/>
                </a:solidFill>
              </a:rPr>
              <a:t>Re-use of terms from standardized terminologies wherever possible.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FC43A-76D5-AD52-A86C-106498C1D674}"/>
              </a:ext>
            </a:extLst>
          </p:cNvPr>
          <p:cNvSpPr txBox="1"/>
          <p:nvPr/>
        </p:nvSpPr>
        <p:spPr>
          <a:xfrm>
            <a:off x="9668935" y="5032746"/>
            <a:ext cx="18795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</a:rPr>
              <a:t>XKCD CC BY-NC 2.5</a:t>
            </a:r>
          </a:p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</a:rPr>
              <a:t>http://xkcd.com/927/ </a:t>
            </a:r>
            <a:endParaRPr lang="en-NO" sz="10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6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sphere with black lines&#10;&#10;Description automatically generated with low confidence">
            <a:extLst>
              <a:ext uri="{FF2B5EF4-FFF2-40B4-BE49-F238E27FC236}">
                <a16:creationId xmlns:a16="http://schemas.microsoft.com/office/drawing/2014/main" id="{6BEB7FE0-87C3-F103-0C95-9D109FB91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6F03DB-DB9B-E448-8FED-1D63843803F9}"/>
              </a:ext>
            </a:extLst>
          </p:cNvPr>
          <p:cNvSpPr/>
          <p:nvPr/>
        </p:nvSpPr>
        <p:spPr>
          <a:xfrm>
            <a:off x="1723648" y="2728190"/>
            <a:ext cx="93875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accent5"/>
                </a:solidFill>
                <a:highlight>
                  <a:srgbClr val="C0C0C0"/>
                </a:highlight>
              </a:rPr>
              <a:t> Biodiversity Semantics</a:t>
            </a:r>
            <a:r>
              <a:rPr lang="en-US" sz="6600" dirty="0">
                <a:solidFill>
                  <a:schemeClr val="bg1">
                    <a:lumMod val="75000"/>
                  </a:schemeClr>
                </a:solidFill>
                <a:highlight>
                  <a:srgbClr val="C0C0C0"/>
                </a:highligh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6539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8F7A7D-C4E5-74CE-7CFE-AF413E529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</p:spPr>
        <p:txBody>
          <a:bodyPr/>
          <a:lstStyle/>
          <a:p>
            <a:r>
              <a:rPr lang="en-US" dirty="0"/>
              <a:t>Biodiversity Knowledge representations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1F72368E-D101-5CBF-FB66-3072254E88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Biodiversity Knowledge Graph (Rod Page, CC By, Wikimedia Commons) | https://</a:t>
            </a:r>
            <a:r>
              <a:rPr lang="en-GB" dirty="0" err="1"/>
              <a:t>doi.org</a:t>
            </a:r>
            <a:r>
              <a:rPr lang="en-GB" dirty="0"/>
              <a:t>/10.3897/rio.2.e8767</a:t>
            </a:r>
          </a:p>
        </p:txBody>
      </p:sp>
      <p:pic>
        <p:nvPicPr>
          <p:cNvPr id="6" name="Picture 5" descr="A picture containing screenshot, black, circle, line&#10;&#10;Description automatically generated">
            <a:extLst>
              <a:ext uri="{FF2B5EF4-FFF2-40B4-BE49-F238E27FC236}">
                <a16:creationId xmlns:a16="http://schemas.microsoft.com/office/drawing/2014/main" id="{2B2218B4-8E33-2550-2452-622691A0D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351" y="1336431"/>
            <a:ext cx="5902786" cy="4648444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7C6F4B-8883-C19E-9167-6A512DAD934E}"/>
              </a:ext>
            </a:extLst>
          </p:cNvPr>
          <p:cNvSpPr txBox="1"/>
          <p:nvPr/>
        </p:nvSpPr>
        <p:spPr>
          <a:xfrm>
            <a:off x="8717574" y="5649235"/>
            <a:ext cx="30334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1F1F1F"/>
                </a:solidFill>
                <a:effectLst/>
                <a:highlight>
                  <a:srgbClr val="C0C0C0"/>
                </a:highlight>
                <a:latin typeface="Calibri" panose="020F0502020204030204" pitchFamily="34" charset="0"/>
              </a:rPr>
              <a:t>Biodiversity Knowledge Graph (Page, 2016) </a:t>
            </a:r>
            <a:endParaRPr lang="en-NO" sz="1200" dirty="0">
              <a:highlight>
                <a:srgbClr val="C0C0C0"/>
              </a:highlight>
            </a:endParaRPr>
          </a:p>
        </p:txBody>
      </p:sp>
      <p:pic>
        <p:nvPicPr>
          <p:cNvPr id="10" name="Picture 9" descr="A picture containing graphics, graphic design, screenshot, font&#10;&#10;Description automatically generated">
            <a:extLst>
              <a:ext uri="{FF2B5EF4-FFF2-40B4-BE49-F238E27FC236}">
                <a16:creationId xmlns:a16="http://schemas.microsoft.com/office/drawing/2014/main" id="{E442F9D4-5395-E701-4266-7D8E5FD8A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865" y="1407662"/>
            <a:ext cx="2356964" cy="114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68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B7C7F32-AAD8-7274-F5EF-2D3A79A9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2" y="438936"/>
            <a:ext cx="11698287" cy="608029"/>
          </a:xfrm>
        </p:spPr>
        <p:txBody>
          <a:bodyPr/>
          <a:lstStyle/>
          <a:p>
            <a:r>
              <a:rPr lang="en-US" u="sng" dirty="0"/>
              <a:t>Species occurrence</a:t>
            </a:r>
            <a:r>
              <a:rPr lang="en-US" dirty="0"/>
              <a:t> | </a:t>
            </a:r>
            <a:r>
              <a:rPr lang="en-US" u="sng" dirty="0"/>
              <a:t>collection specimen</a:t>
            </a:r>
            <a:r>
              <a:rPr lang="en-US" dirty="0"/>
              <a:t> | </a:t>
            </a:r>
            <a:r>
              <a:rPr lang="en-US" u="sng" dirty="0"/>
              <a:t>Environment sample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9783F89-938E-2905-758F-D40488757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64" y="1206500"/>
            <a:ext cx="3772781" cy="823912"/>
          </a:xfrm>
        </p:spPr>
        <p:txBody>
          <a:bodyPr/>
          <a:lstStyle/>
          <a:p>
            <a:r>
              <a:rPr lang="en-US" dirty="0"/>
              <a:t>Species occurrence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820F98E2-1321-13BD-3B40-A121202C4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49857" y="1206500"/>
            <a:ext cx="3794493" cy="823912"/>
          </a:xfrm>
        </p:spPr>
        <p:txBody>
          <a:bodyPr/>
          <a:lstStyle/>
          <a:p>
            <a:r>
              <a:rPr lang="en-US" dirty="0"/>
              <a:t>Environment sample</a:t>
            </a:r>
          </a:p>
        </p:txBody>
      </p:sp>
      <p:pic>
        <p:nvPicPr>
          <p:cNvPr id="5" name="Picture 4" descr="A hand holding a glass bottle in water&#10;&#10;Description automatically generated with low confidence">
            <a:extLst>
              <a:ext uri="{FF2B5EF4-FFF2-40B4-BE49-F238E27FC236}">
                <a16:creationId xmlns:a16="http://schemas.microsoft.com/office/drawing/2014/main" id="{BF4C8A89-CD79-6D7E-74CE-7538B97ADD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999"/>
          <a:stretch/>
        </p:blipFill>
        <p:spPr>
          <a:xfrm>
            <a:off x="8149857" y="2125660"/>
            <a:ext cx="3794493" cy="2470178"/>
          </a:xfrm>
          <a:prstGeom prst="rect">
            <a:avLst/>
          </a:prstGeom>
          <a:noFill/>
        </p:spPr>
      </p:pic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4AA26DB8-E6EB-3CB4-92BD-9F044ED6A3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Photos from Wikimedia Commons, Eric Engbretson, U.S. Fish and Wildlife Service, Public domain, André Künzelmann, CC BY-SA 3.0, Anagoria, CC BY 3.0</a:t>
            </a:r>
          </a:p>
        </p:txBody>
      </p:sp>
      <p:pic>
        <p:nvPicPr>
          <p:cNvPr id="10" name="Picture 9" descr="A picture containing glass, indoor, display, ginseng&#10;&#10;Description automatically generated">
            <a:extLst>
              <a:ext uri="{FF2B5EF4-FFF2-40B4-BE49-F238E27FC236}">
                <a16:creationId xmlns:a16="http://schemas.microsoft.com/office/drawing/2014/main" id="{E9D5906E-850A-C119-94E4-0B28AE16A5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975"/>
          <a:stretch/>
        </p:blipFill>
        <p:spPr>
          <a:xfrm>
            <a:off x="4161831" y="2106753"/>
            <a:ext cx="3868338" cy="2505363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C46F642-8AE2-3E99-C89E-C2141C4016CB}"/>
              </a:ext>
            </a:extLst>
          </p:cNvPr>
          <p:cNvSpPr txBox="1">
            <a:spLocks/>
          </p:cNvSpPr>
          <p:nvPr/>
        </p:nvSpPr>
        <p:spPr>
          <a:xfrm>
            <a:off x="4161831" y="1242073"/>
            <a:ext cx="386833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Collection specimen</a:t>
            </a:r>
          </a:p>
        </p:txBody>
      </p:sp>
      <p:pic>
        <p:nvPicPr>
          <p:cNvPr id="13" name="Picture 12" descr="A fish swimming in the water&#10;&#10;Description automatically generated with low confidence">
            <a:extLst>
              <a:ext uri="{FF2B5EF4-FFF2-40B4-BE49-F238E27FC236}">
                <a16:creationId xmlns:a16="http://schemas.microsoft.com/office/drawing/2014/main" id="{43393ED3-D688-A64F-94B4-87EE5B376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3" y="2090476"/>
            <a:ext cx="3772782" cy="2505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72548-E89D-8ABD-9EB0-A4D9E7D6D5D0}"/>
              </a:ext>
            </a:extLst>
          </p:cNvPr>
          <p:cNvSpPr txBox="1"/>
          <p:nvPr/>
        </p:nvSpPr>
        <p:spPr>
          <a:xfrm>
            <a:off x="246062" y="4754485"/>
            <a:ext cx="3772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Occurrence, Organism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process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E6DF9C-4C84-9FA7-346E-641E33BFFF06}"/>
              </a:ext>
            </a:extLst>
          </p:cNvPr>
          <p:cNvSpPr txBox="1"/>
          <p:nvPr/>
        </p:nvSpPr>
        <p:spPr>
          <a:xfrm>
            <a:off x="4138531" y="4742017"/>
            <a:ext cx="377278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PreservedSpecimen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material entity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OBI specimen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EE22C2-D3B7-D093-FC0B-9A0E08BF79D2}"/>
              </a:ext>
            </a:extLst>
          </p:cNvPr>
          <p:cNvSpPr txBox="1"/>
          <p:nvPr/>
        </p:nvSpPr>
        <p:spPr>
          <a:xfrm>
            <a:off x="8077600" y="4726330"/>
            <a:ext cx="3772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MaterialSample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material entity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2485C4-D729-C462-0E37-152ABF93AA31}"/>
              </a:ext>
            </a:extLst>
          </p:cNvPr>
          <p:cNvSpPr txBox="1"/>
          <p:nvPr/>
        </p:nvSpPr>
        <p:spPr>
          <a:xfrm>
            <a:off x="255116" y="4349723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Photo: Eric Engbretson, Public Domain</a:t>
            </a:r>
            <a:endParaRPr lang="en-NO" sz="800" dirty="0">
              <a:highlight>
                <a:srgbClr val="C0C0C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A50414-FEF9-2761-63BD-CE8ED323009A}"/>
              </a:ext>
            </a:extLst>
          </p:cNvPr>
          <p:cNvSpPr txBox="1"/>
          <p:nvPr/>
        </p:nvSpPr>
        <p:spPr>
          <a:xfrm>
            <a:off x="4138531" y="4366445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André Künzelmann, CC BY-SA 3.0</a:t>
            </a:r>
            <a:endParaRPr lang="en-NO" sz="1000" dirty="0">
              <a:highlight>
                <a:srgbClr val="C0C0C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B3B09A-1524-B0B9-A567-B53167CB7D72}"/>
              </a:ext>
            </a:extLst>
          </p:cNvPr>
          <p:cNvSpPr txBox="1"/>
          <p:nvPr/>
        </p:nvSpPr>
        <p:spPr>
          <a:xfrm>
            <a:off x="8172435" y="4348198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Anagoria, CC BY 3.0</a:t>
            </a:r>
            <a:endParaRPr lang="en-NO" sz="1100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8644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CA40F-454A-8B7F-ED75-FC39989A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O" sz="2800" dirty="0">
                <a:solidFill>
                  <a:srgbClr val="92D050"/>
                </a:solidFill>
              </a:rPr>
              <a:t>Linking semantic models using top-level ontology (2012)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BB90A-C805-4F6A-2F4E-9D72EE875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>
                <a:solidFill>
                  <a:schemeClr val="bg1"/>
                </a:solidFill>
              </a:rPr>
              <a:t>USA NSF funded RCN4GSC and BioSciCol project (Deck et al. 2012)</a:t>
            </a:r>
          </a:p>
          <a:p>
            <a:r>
              <a:rPr lang="en-NO" dirty="0">
                <a:solidFill>
                  <a:schemeClr val="bg1"/>
                </a:solidFill>
              </a:rPr>
              <a:t>DwC &amp; MIxS – </a:t>
            </a:r>
            <a:r>
              <a:rPr lang="en-NO" i="1" dirty="0">
                <a:solidFill>
                  <a:srgbClr val="FFFF00"/>
                </a:solidFill>
              </a:rPr>
              <a:t>Sample</a:t>
            </a:r>
            <a:r>
              <a:rPr lang="en-NO" dirty="0">
                <a:solidFill>
                  <a:schemeClr val="bg1"/>
                </a:solidFill>
              </a:rPr>
              <a:t> versus </a:t>
            </a:r>
            <a:r>
              <a:rPr lang="en-NO" i="1" dirty="0">
                <a:solidFill>
                  <a:srgbClr val="FFFF00"/>
                </a:solidFill>
              </a:rPr>
              <a:t>Specimen</a:t>
            </a:r>
            <a:r>
              <a:rPr lang="en-NO" dirty="0">
                <a:solidFill>
                  <a:schemeClr val="bg1"/>
                </a:solidFill>
              </a:rPr>
              <a:t> versus </a:t>
            </a:r>
            <a:r>
              <a:rPr lang="en-NO" i="1" dirty="0">
                <a:solidFill>
                  <a:srgbClr val="FFFF00"/>
                </a:solidFill>
              </a:rPr>
              <a:t>Occurrence</a:t>
            </a:r>
            <a:r>
              <a:rPr lang="en-NO" dirty="0">
                <a:solidFill>
                  <a:schemeClr val="bg1"/>
                </a:solidFill>
              </a:rPr>
              <a:t>.</a:t>
            </a:r>
          </a:p>
          <a:p>
            <a:r>
              <a:rPr lang="en-NO" dirty="0">
                <a:solidFill>
                  <a:schemeClr val="bg1"/>
                </a:solidFill>
              </a:rPr>
              <a:t>RCN4GSC -- Track DNA extracts and environment samples.</a:t>
            </a:r>
          </a:p>
          <a:p>
            <a:r>
              <a:rPr lang="en-NO" dirty="0">
                <a:solidFill>
                  <a:schemeClr val="bg1"/>
                </a:solidFill>
              </a:rPr>
              <a:t>BioSciCol – Track collection specimens (and processes acting on them).</a:t>
            </a:r>
          </a:p>
          <a:p>
            <a:r>
              <a:rPr lang="en-NO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NO" dirty="0">
                <a:solidFill>
                  <a:schemeClr val="bg1"/>
                </a:solidFill>
              </a:rPr>
              <a:t>Definitions linked to </a:t>
            </a:r>
            <a:r>
              <a:rPr lang="en-NO" dirty="0">
                <a:solidFill>
                  <a:srgbClr val="FFFF00"/>
                </a:solidFill>
              </a:rPr>
              <a:t>BFO (basic formal ontology)</a:t>
            </a:r>
            <a:r>
              <a:rPr lang="en-NO" dirty="0">
                <a:solidFill>
                  <a:schemeClr val="bg1"/>
                </a:solidFill>
              </a:rPr>
              <a:t>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Using a t</a:t>
            </a:r>
            <a:r>
              <a:rPr lang="en-NO" dirty="0">
                <a:solidFill>
                  <a:schemeClr val="bg1"/>
                </a:solidFill>
              </a:rPr>
              <a:t>op-level ontology (here BFO) to unite previously disconnected ontologies</a:t>
            </a:r>
          </a:p>
          <a:p>
            <a:r>
              <a:rPr lang="en-NO" dirty="0">
                <a:solidFill>
                  <a:schemeClr val="bg1"/>
                </a:solidFill>
              </a:rPr>
              <a:t>BFO </a:t>
            </a:r>
            <a:r>
              <a:rPr lang="en-NO" i="1" dirty="0">
                <a:solidFill>
                  <a:schemeClr val="bg1"/>
                </a:solidFill>
              </a:rPr>
              <a:t>continuants</a:t>
            </a:r>
            <a:r>
              <a:rPr lang="en-NO" dirty="0">
                <a:solidFill>
                  <a:schemeClr val="bg1"/>
                </a:solidFill>
              </a:rPr>
              <a:t> (continous existence) vs BFO </a:t>
            </a:r>
            <a:r>
              <a:rPr lang="en-NO" i="1" dirty="0">
                <a:solidFill>
                  <a:schemeClr val="bg1"/>
                </a:solidFill>
              </a:rPr>
              <a:t>occurents</a:t>
            </a:r>
            <a:r>
              <a:rPr lang="en-NO" dirty="0">
                <a:solidFill>
                  <a:schemeClr val="bg1"/>
                </a:solidFill>
              </a:rPr>
              <a:t> (processes unfolding through time)</a:t>
            </a:r>
          </a:p>
          <a:p>
            <a:r>
              <a:rPr lang="en-NO" dirty="0">
                <a:solidFill>
                  <a:schemeClr val="bg1"/>
                </a:solidFill>
              </a:rPr>
              <a:t>Inspired by EnvO (Environment ontology) designed under the BFO &amp; OBO Foundry principles</a:t>
            </a:r>
          </a:p>
          <a:p>
            <a:r>
              <a:rPr lang="en-NO" dirty="0">
                <a:solidFill>
                  <a:schemeClr val="bg1"/>
                </a:solidFill>
              </a:rPr>
              <a:t>Aligned with GGBN (Global Genome Biodiversity Network)</a:t>
            </a:r>
          </a:p>
          <a:p>
            <a:r>
              <a:rPr lang="en-NO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NO" dirty="0">
                <a:solidFill>
                  <a:schemeClr val="bg1"/>
                </a:solidFill>
              </a:rPr>
              <a:t>Development of </a:t>
            </a:r>
            <a:r>
              <a:rPr lang="en-NO" dirty="0">
                <a:solidFill>
                  <a:srgbClr val="FFFF00"/>
                </a:solidFill>
              </a:rPr>
              <a:t>BCO (Bio-Collections Ontology)</a:t>
            </a:r>
            <a:r>
              <a:rPr lang="en-NO" dirty="0">
                <a:solidFill>
                  <a:schemeClr val="bg1"/>
                </a:solidFill>
              </a:rPr>
              <a:t> (Walls et al. 2014)</a:t>
            </a:r>
          </a:p>
          <a:p>
            <a:r>
              <a:rPr lang="en-NO" dirty="0">
                <a:solidFill>
                  <a:schemeClr val="bg1"/>
                </a:solidFill>
                <a:sym typeface="Wingdings" pitchFamily="2" charset="2"/>
              </a:rPr>
              <a:t> Adding new class MaterialSample (and materialSampleID term) to Darwin Core (2014)</a:t>
            </a:r>
            <a:endParaRPr lang="en-NO" dirty="0">
              <a:solidFill>
                <a:schemeClr val="bg1"/>
              </a:solidFill>
            </a:endParaRPr>
          </a:p>
          <a:p>
            <a:endParaRPr lang="en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740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FCAAE18-80CB-4875-1E2B-FAF6D60B4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141109"/>
            <a:ext cx="11701463" cy="558799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BFO – Basic Formal Ontology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AE876743-C223-9713-84BF-14F1BE8D71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b="1" dirty="0"/>
              <a:t>BFO</a:t>
            </a:r>
            <a:r>
              <a:rPr lang="en-GB" dirty="0"/>
              <a:t> – Basic Formal Ontology, 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https://basic-formal-ontology.org/</a:t>
            </a:r>
            <a:r>
              <a:rPr lang="en-GB" dirty="0"/>
              <a:t> -- </a:t>
            </a:r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https://ontobee.org/ontology/BFO</a:t>
            </a:r>
            <a:r>
              <a:rPr lang="en-GB" dirty="0"/>
              <a:t> </a:t>
            </a:r>
          </a:p>
        </p:txBody>
      </p:sp>
      <p:pic>
        <p:nvPicPr>
          <p:cNvPr id="7" name="Picture 6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A341072B-B6D1-2090-EB01-E600954FE3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3"/>
          <a:stretch/>
        </p:blipFill>
        <p:spPr>
          <a:xfrm>
            <a:off x="351113" y="764088"/>
            <a:ext cx="11505622" cy="5290110"/>
          </a:xfrm>
          <a:prstGeom prst="rect">
            <a:avLst/>
          </a:prstGeom>
          <a:noFill/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7FEEFB6-4523-8342-EA3B-0E049BAF933D}"/>
              </a:ext>
            </a:extLst>
          </p:cNvPr>
          <p:cNvSpPr/>
          <p:nvPr/>
        </p:nvSpPr>
        <p:spPr>
          <a:xfrm>
            <a:off x="977030" y="2688704"/>
            <a:ext cx="1290181" cy="551145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2E8CF6-F446-2DEA-8A45-BB0592E1439E}"/>
              </a:ext>
            </a:extLst>
          </p:cNvPr>
          <p:cNvSpPr/>
          <p:nvPr/>
        </p:nvSpPr>
        <p:spPr>
          <a:xfrm>
            <a:off x="2968669" y="1340285"/>
            <a:ext cx="1141956" cy="486211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B33B7D2-97C1-80A3-1159-9CA7B5251D1B}"/>
              </a:ext>
            </a:extLst>
          </p:cNvPr>
          <p:cNvSpPr/>
          <p:nvPr/>
        </p:nvSpPr>
        <p:spPr>
          <a:xfrm>
            <a:off x="8795359" y="1390173"/>
            <a:ext cx="1141956" cy="486211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86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font, line, number&#10;&#10;Description automatically generated">
            <a:extLst>
              <a:ext uri="{FF2B5EF4-FFF2-40B4-BE49-F238E27FC236}">
                <a16:creationId xmlns:a16="http://schemas.microsoft.com/office/drawing/2014/main" id="{2BE62331-3A2E-7446-560C-C4E9D34484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"/>
          <a:stretch/>
        </p:blipFill>
        <p:spPr>
          <a:xfrm>
            <a:off x="977030" y="699908"/>
            <a:ext cx="10300284" cy="537521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CAAE18-80CB-4875-1E2B-FAF6D60B4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141109"/>
            <a:ext cx="11701463" cy="558799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BCO – Biological Collections Ontology (Walls et al. 2014)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AE876743-C223-9713-84BF-14F1BE8D71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b="1" dirty="0"/>
              <a:t>BCO</a:t>
            </a:r>
            <a:r>
              <a:rPr lang="en-GB" dirty="0"/>
              <a:t> – Biological Collections Ontology – Walls et al. 2014 -- </a:t>
            </a:r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https://ontobee.org/ontology/BCO</a:t>
            </a:r>
            <a:r>
              <a:rPr lang="en-GB" dirty="0"/>
              <a:t>  (OBI = Ontology of Biomedical Investigations)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7FEEFB6-4523-8342-EA3B-0E049BAF933D}"/>
              </a:ext>
            </a:extLst>
          </p:cNvPr>
          <p:cNvSpPr/>
          <p:nvPr/>
        </p:nvSpPr>
        <p:spPr>
          <a:xfrm>
            <a:off x="5849655" y="2768252"/>
            <a:ext cx="1916482" cy="462333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2E8CF6-F446-2DEA-8A45-BB0592E1439E}"/>
              </a:ext>
            </a:extLst>
          </p:cNvPr>
          <p:cNvSpPr/>
          <p:nvPr/>
        </p:nvSpPr>
        <p:spPr>
          <a:xfrm>
            <a:off x="4196219" y="1390172"/>
            <a:ext cx="1565753" cy="486211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B33B7D2-97C1-80A3-1159-9CA7B5251D1B}"/>
              </a:ext>
            </a:extLst>
          </p:cNvPr>
          <p:cNvSpPr/>
          <p:nvPr/>
        </p:nvSpPr>
        <p:spPr>
          <a:xfrm>
            <a:off x="7254657" y="1401096"/>
            <a:ext cx="1400827" cy="486211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D1B052B-B128-58E3-66CF-30273F03B7BD}"/>
              </a:ext>
            </a:extLst>
          </p:cNvPr>
          <p:cNvSpPr/>
          <p:nvPr/>
        </p:nvSpPr>
        <p:spPr>
          <a:xfrm>
            <a:off x="9448800" y="3053088"/>
            <a:ext cx="1377244" cy="462333"/>
          </a:xfrm>
          <a:prstGeom prst="roundRect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6EB734A-2813-B9A4-3B77-FCCA3A593AF4}"/>
              </a:ext>
            </a:extLst>
          </p:cNvPr>
          <p:cNvCxnSpPr>
            <a:cxnSpLocks/>
          </p:cNvCxnSpPr>
          <p:nvPr/>
        </p:nvCxnSpPr>
        <p:spPr>
          <a:xfrm>
            <a:off x="7766137" y="2977932"/>
            <a:ext cx="1682663" cy="231167"/>
          </a:xfrm>
          <a:prstGeom prst="straightConnector1">
            <a:avLst/>
          </a:prstGeom>
          <a:ln w="114300" cap="rnd">
            <a:solidFill>
              <a:srgbClr val="92D050"/>
            </a:solidFill>
            <a:prstDash val="solid"/>
            <a:round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1E48F4F-2C6E-0F2C-9200-422ADF5D3284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5738389" y="1644202"/>
            <a:ext cx="1516268" cy="11938"/>
          </a:xfrm>
          <a:prstGeom prst="straightConnector1">
            <a:avLst/>
          </a:prstGeom>
          <a:ln w="114300" cap="rnd">
            <a:solidFill>
              <a:srgbClr val="92D050"/>
            </a:solidFill>
            <a:round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41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B7C7F32-AAD8-7274-F5EF-2D3A79A9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2" y="438936"/>
            <a:ext cx="11698287" cy="608029"/>
          </a:xfrm>
        </p:spPr>
        <p:txBody>
          <a:bodyPr/>
          <a:lstStyle/>
          <a:p>
            <a:r>
              <a:rPr lang="en-US" u="sng" dirty="0">
                <a:solidFill>
                  <a:srgbClr val="FFFF00"/>
                </a:solidFill>
              </a:rPr>
              <a:t>Species occurrence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| </a:t>
            </a:r>
            <a:r>
              <a:rPr lang="en-US" u="sng" dirty="0">
                <a:solidFill>
                  <a:srgbClr val="FFFF00"/>
                </a:solidFill>
              </a:rPr>
              <a:t>collection specimen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| 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Environment sample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9783F89-938E-2905-758F-D40488757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64" y="1206500"/>
            <a:ext cx="3772781" cy="823912"/>
          </a:xfrm>
        </p:spPr>
        <p:txBody>
          <a:bodyPr/>
          <a:lstStyle/>
          <a:p>
            <a:r>
              <a:rPr lang="en-US" dirty="0"/>
              <a:t>Species occurrence</a:t>
            </a:r>
          </a:p>
        </p:txBody>
      </p:sp>
      <p:pic>
        <p:nvPicPr>
          <p:cNvPr id="5" name="Picture 4" descr="A hand holding a glass bottle in water&#10;&#10;Description automatically generated with low confidence">
            <a:extLst>
              <a:ext uri="{FF2B5EF4-FFF2-40B4-BE49-F238E27FC236}">
                <a16:creationId xmlns:a16="http://schemas.microsoft.com/office/drawing/2014/main" id="{BF4C8A89-CD79-6D7E-74CE-7538B97ADD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86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3" b="6999"/>
          <a:stretch/>
        </p:blipFill>
        <p:spPr>
          <a:xfrm>
            <a:off x="8149857" y="2125660"/>
            <a:ext cx="3794493" cy="2470178"/>
          </a:xfrm>
          <a:prstGeom prst="rect">
            <a:avLst/>
          </a:prstGeom>
          <a:noFill/>
        </p:spPr>
      </p:pic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4AA26DB8-E6EB-3CB4-92BD-9F044ED6A3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Photos from Wikimedia Commons, Eric Engbretson, U.S. Fish and Wildlife Service, Public domain, André Künzelmann, CC BY-SA 3.0, Anagoria, CC BY 3.0</a:t>
            </a:r>
          </a:p>
        </p:txBody>
      </p:sp>
      <p:pic>
        <p:nvPicPr>
          <p:cNvPr id="10" name="Picture 9" descr="A picture containing glass, indoor, display, ginseng&#10;&#10;Description automatically generated">
            <a:extLst>
              <a:ext uri="{FF2B5EF4-FFF2-40B4-BE49-F238E27FC236}">
                <a16:creationId xmlns:a16="http://schemas.microsoft.com/office/drawing/2014/main" id="{E9D5906E-850A-C119-94E4-0B28AE16A5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975"/>
          <a:stretch/>
        </p:blipFill>
        <p:spPr>
          <a:xfrm>
            <a:off x="4161831" y="2106753"/>
            <a:ext cx="3868338" cy="2505363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C46F642-8AE2-3E99-C89E-C2141C4016CB}"/>
              </a:ext>
            </a:extLst>
          </p:cNvPr>
          <p:cNvSpPr txBox="1">
            <a:spLocks/>
          </p:cNvSpPr>
          <p:nvPr/>
        </p:nvSpPr>
        <p:spPr>
          <a:xfrm>
            <a:off x="4161831" y="1242073"/>
            <a:ext cx="386833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Collection specimen</a:t>
            </a:r>
          </a:p>
        </p:txBody>
      </p:sp>
      <p:pic>
        <p:nvPicPr>
          <p:cNvPr id="13" name="Picture 12" descr="A fish swimming in the water&#10;&#10;Description automatically generated with low confidence">
            <a:extLst>
              <a:ext uri="{FF2B5EF4-FFF2-40B4-BE49-F238E27FC236}">
                <a16:creationId xmlns:a16="http://schemas.microsoft.com/office/drawing/2014/main" id="{43393ED3-D688-A64F-94B4-87EE5B3765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3" y="2090476"/>
            <a:ext cx="3772782" cy="25053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B72548-E89D-8ABD-9EB0-A4D9E7D6D5D0}"/>
              </a:ext>
            </a:extLst>
          </p:cNvPr>
          <p:cNvSpPr txBox="1"/>
          <p:nvPr/>
        </p:nvSpPr>
        <p:spPr>
          <a:xfrm>
            <a:off x="246062" y="4754485"/>
            <a:ext cx="3772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Occurrence, Organism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process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E6DF9C-4C84-9FA7-346E-641E33BFFF06}"/>
              </a:ext>
            </a:extLst>
          </p:cNvPr>
          <p:cNvSpPr txBox="1"/>
          <p:nvPr/>
        </p:nvSpPr>
        <p:spPr>
          <a:xfrm>
            <a:off x="4138531" y="4742017"/>
            <a:ext cx="377278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PreservedSpecimen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material entity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OBI specimen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2485C4-D729-C462-0E37-152ABF93AA31}"/>
              </a:ext>
            </a:extLst>
          </p:cNvPr>
          <p:cNvSpPr txBox="1"/>
          <p:nvPr/>
        </p:nvSpPr>
        <p:spPr>
          <a:xfrm>
            <a:off x="255116" y="4349723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Photo: Eric Engbretson, Public Domain</a:t>
            </a:r>
            <a:endParaRPr lang="en-NO" sz="800" dirty="0">
              <a:highlight>
                <a:srgbClr val="C0C0C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A50414-FEF9-2761-63BD-CE8ED323009A}"/>
              </a:ext>
            </a:extLst>
          </p:cNvPr>
          <p:cNvSpPr txBox="1"/>
          <p:nvPr/>
        </p:nvSpPr>
        <p:spPr>
          <a:xfrm>
            <a:off x="4138531" y="4366445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André Künzelmann, CC BY-SA 3.0</a:t>
            </a:r>
            <a:endParaRPr lang="en-NO" sz="1000" dirty="0">
              <a:highlight>
                <a:srgbClr val="C0C0C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B3B09A-1524-B0B9-A567-B53167CB7D72}"/>
              </a:ext>
            </a:extLst>
          </p:cNvPr>
          <p:cNvSpPr txBox="1"/>
          <p:nvPr/>
        </p:nvSpPr>
        <p:spPr>
          <a:xfrm>
            <a:off x="8172435" y="4348198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>
                    <a:lumMod val="65000"/>
                  </a:schemeClr>
                </a:solidFill>
                <a:highlight>
                  <a:srgbClr val="C0C0C0"/>
                </a:highlight>
              </a:rPr>
              <a:t>Anagoria, CC BY 3.0</a:t>
            </a:r>
            <a:endParaRPr lang="en-NO" sz="1100" dirty="0">
              <a:solidFill>
                <a:schemeClr val="bg1">
                  <a:lumMod val="6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5CEEC7C-EB1F-EF60-F780-C8B3B57B2AA7}"/>
              </a:ext>
            </a:extLst>
          </p:cNvPr>
          <p:cNvSpPr/>
          <p:nvPr/>
        </p:nvSpPr>
        <p:spPr>
          <a:xfrm>
            <a:off x="762529" y="1411370"/>
            <a:ext cx="3018639" cy="3061776"/>
          </a:xfrm>
          <a:prstGeom prst="ellipse">
            <a:avLst/>
          </a:prstGeom>
          <a:noFill/>
          <a:ln w="1270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93FEBE3-DA39-C07D-ADB4-CB89AE380B97}"/>
              </a:ext>
            </a:extLst>
          </p:cNvPr>
          <p:cNvSpPr/>
          <p:nvPr/>
        </p:nvSpPr>
        <p:spPr>
          <a:xfrm>
            <a:off x="4597092" y="1344567"/>
            <a:ext cx="3018639" cy="3061776"/>
          </a:xfrm>
          <a:prstGeom prst="ellipse">
            <a:avLst/>
          </a:prstGeom>
          <a:noFill/>
          <a:ln w="1270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10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10CBD-A11E-D548-89CE-2BB0B6B6F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670751"/>
          </a:xfrm>
        </p:spPr>
        <p:txBody>
          <a:bodyPr>
            <a:normAutofit/>
          </a:bodyPr>
          <a:lstStyle/>
          <a:p>
            <a:r>
              <a:rPr lang="en-NO" sz="3200" b="1" dirty="0"/>
              <a:t>Specimen</a:t>
            </a:r>
            <a:r>
              <a:rPr lang="en-NO" sz="3200" dirty="0"/>
              <a:t> </a:t>
            </a:r>
            <a:r>
              <a:rPr lang="en-NO" sz="3200" i="1" dirty="0"/>
              <a:t>versus</a:t>
            </a:r>
            <a:r>
              <a:rPr lang="en-NO" sz="3200" dirty="0"/>
              <a:t> </a:t>
            </a:r>
            <a:r>
              <a:rPr lang="en-NO" sz="3200" b="1" dirty="0"/>
              <a:t>species occurrence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203679-93EA-FEFB-0854-B411F73FB7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Photos: Fringilla coelebs by UiO NHMO public domain |  Bird camera by Alex </a:t>
            </a:r>
            <a:r>
              <a:rPr lang="en-GB" dirty="0" err="1"/>
              <a:t>Grichenko</a:t>
            </a:r>
            <a:r>
              <a:rPr lang="en-GB" dirty="0"/>
              <a:t> Public Domain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130DA-0ADD-492E-21B8-59D0934845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27013" y="1336431"/>
            <a:ext cx="11701462" cy="2092569"/>
          </a:xfrm>
        </p:spPr>
        <p:txBody>
          <a:bodyPr/>
          <a:lstStyle/>
          <a:p>
            <a:r>
              <a:rPr lang="en-NO" i="1" dirty="0">
                <a:solidFill>
                  <a:srgbClr val="FFFF00"/>
                </a:solidFill>
              </a:rPr>
              <a:t>Specimen</a:t>
            </a:r>
            <a:r>
              <a:rPr lang="en-NO" dirty="0"/>
              <a:t> is product of a </a:t>
            </a:r>
            <a:r>
              <a:rPr lang="en-NO" dirty="0">
                <a:solidFill>
                  <a:srgbClr val="FFFF00"/>
                </a:solidFill>
              </a:rPr>
              <a:t>sampling process </a:t>
            </a:r>
            <a:r>
              <a:rPr lang="en-NO" dirty="0"/>
              <a:t>that generates a </a:t>
            </a:r>
            <a:r>
              <a:rPr lang="en-NO" i="1" dirty="0">
                <a:solidFill>
                  <a:srgbClr val="FFFF00"/>
                </a:solidFill>
              </a:rPr>
              <a:t>BFO material entity </a:t>
            </a:r>
            <a:r>
              <a:rPr lang="en-NO" dirty="0"/>
              <a:t>(</a:t>
            </a:r>
            <a:r>
              <a:rPr lang="en-NO" i="1" dirty="0"/>
              <a:t>OBI specimen</a:t>
            </a:r>
            <a:r>
              <a:rPr lang="en-NO" dirty="0"/>
              <a:t>).</a:t>
            </a:r>
          </a:p>
          <a:p>
            <a:r>
              <a:rPr lang="en-NO" dirty="0"/>
              <a:t>A </a:t>
            </a:r>
            <a:r>
              <a:rPr lang="en-NO" i="1" dirty="0"/>
              <a:t>species </a:t>
            </a:r>
            <a:r>
              <a:rPr lang="en-NO" i="1" dirty="0">
                <a:solidFill>
                  <a:srgbClr val="FFFF00"/>
                </a:solidFill>
              </a:rPr>
              <a:t>occurrence</a:t>
            </a:r>
            <a:r>
              <a:rPr lang="en-NO" i="1" dirty="0"/>
              <a:t> </a:t>
            </a:r>
            <a:r>
              <a:rPr lang="en-NO" dirty="0"/>
              <a:t>is product of a </a:t>
            </a:r>
            <a:r>
              <a:rPr lang="en-NO" i="1" dirty="0">
                <a:solidFill>
                  <a:srgbClr val="FFFF00"/>
                </a:solidFill>
              </a:rPr>
              <a:t>BFO process </a:t>
            </a:r>
            <a:r>
              <a:rPr lang="en-NO" dirty="0"/>
              <a:t>that generates a </a:t>
            </a:r>
            <a:r>
              <a:rPr lang="en-NO" i="1" dirty="0">
                <a:solidFill>
                  <a:srgbClr val="FFFF00"/>
                </a:solidFill>
              </a:rPr>
              <a:t>IAO information content entity</a:t>
            </a:r>
            <a:r>
              <a:rPr lang="en-NO" i="1" dirty="0"/>
              <a:t>.</a:t>
            </a:r>
          </a:p>
          <a:p>
            <a:r>
              <a:rPr lang="en-NO" dirty="0"/>
              <a:t>Need </a:t>
            </a:r>
            <a:r>
              <a:rPr lang="en-NO" i="1" dirty="0">
                <a:solidFill>
                  <a:srgbClr val="FFFF00"/>
                </a:solidFill>
              </a:rPr>
              <a:t>instance indentifiers </a:t>
            </a:r>
            <a:r>
              <a:rPr lang="en-NO" dirty="0"/>
              <a:t>to track DNA extracts and collection specimens.</a:t>
            </a:r>
          </a:p>
          <a:p>
            <a:r>
              <a:rPr lang="en-NO" i="1" dirty="0"/>
              <a:t>These semantic specifications makes it possible (are required) to declare and/or infer </a:t>
            </a:r>
            <a:r>
              <a:rPr lang="en-NO" i="1" dirty="0">
                <a:solidFill>
                  <a:srgbClr val="FFFF00"/>
                </a:solidFill>
              </a:rPr>
              <a:t>relations</a:t>
            </a:r>
            <a:r>
              <a:rPr lang="en-NO" i="1" dirty="0">
                <a:solidFill>
                  <a:srgbClr val="FFC000"/>
                </a:solidFill>
              </a:rPr>
              <a:t> </a:t>
            </a:r>
            <a:r>
              <a:rPr lang="en-NO" i="1" dirty="0">
                <a:solidFill>
                  <a:srgbClr val="FFFF00"/>
                </a:solidFill>
              </a:rPr>
              <a:t>between</a:t>
            </a:r>
            <a:r>
              <a:rPr lang="en-NO" i="1" dirty="0">
                <a:solidFill>
                  <a:srgbClr val="FFC000"/>
                </a:solidFill>
              </a:rPr>
              <a:t> </a:t>
            </a:r>
            <a:r>
              <a:rPr lang="en-NO" i="1" dirty="0"/>
              <a:t>the material samples and species occurrences mediated through GBIF.</a:t>
            </a:r>
          </a:p>
        </p:txBody>
      </p:sp>
      <p:pic>
        <p:nvPicPr>
          <p:cNvPr id="6" name="Picture 5" descr="A bird looking at a camera&#10;&#10;Description automatically generated">
            <a:extLst>
              <a:ext uri="{FF2B5EF4-FFF2-40B4-BE49-F238E27FC236}">
                <a16:creationId xmlns:a16="http://schemas.microsoft.com/office/drawing/2014/main" id="{63B6040F-B67B-845B-1CD2-A9CA04B04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95" y="3532948"/>
            <a:ext cx="3898900" cy="2197100"/>
          </a:xfrm>
          <a:prstGeom prst="rect">
            <a:avLst/>
          </a:prstGeom>
        </p:spPr>
      </p:pic>
      <p:pic>
        <p:nvPicPr>
          <p:cNvPr id="8" name="Picture 7" descr="A picture containing bird, oscine, beak, indoor&#10;&#10;Description automatically generated">
            <a:extLst>
              <a:ext uri="{FF2B5EF4-FFF2-40B4-BE49-F238E27FC236}">
                <a16:creationId xmlns:a16="http://schemas.microsoft.com/office/drawing/2014/main" id="{ABF581A2-D9EB-8195-4260-161DE2F1D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40" y="3532948"/>
            <a:ext cx="3175000" cy="2120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60F6E9-37B4-D2DD-EBF6-64166F8759A2}"/>
              </a:ext>
            </a:extLst>
          </p:cNvPr>
          <p:cNvSpPr txBox="1"/>
          <p:nvPr/>
        </p:nvSpPr>
        <p:spPr>
          <a:xfrm>
            <a:off x="4501395" y="4418302"/>
            <a:ext cx="12079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2400" dirty="0">
                <a:solidFill>
                  <a:srgbClr val="FFFF00"/>
                </a:solidFill>
              </a:rPr>
              <a:t>versus</a:t>
            </a:r>
          </a:p>
        </p:txBody>
      </p:sp>
    </p:spTree>
    <p:extLst>
      <p:ext uri="{BB962C8B-B14F-4D97-AF65-F5344CB8AC3E}">
        <p14:creationId xmlns:p14="http://schemas.microsoft.com/office/powerpoint/2010/main" val="4125684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7D522-BE7E-57B5-2078-F6066119E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6" y="428978"/>
            <a:ext cx="11701463" cy="654756"/>
          </a:xfrm>
        </p:spPr>
        <p:txBody>
          <a:bodyPr>
            <a:normAutofit/>
          </a:bodyPr>
          <a:lstStyle/>
          <a:p>
            <a:r>
              <a:rPr lang="en-NO" sz="2800" dirty="0"/>
              <a:t>TDWG Material (sample) task group (2021-[2023])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5EF4AB-E133-05B8-39AB-2E6F589670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https://www.tdwg.org/community/osr/material-sample/</a:t>
            </a:r>
            <a:r>
              <a:rPr lang="en-GB" dirty="0"/>
              <a:t> | Illustration image </a:t>
            </a:r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https://commons.wikimedia.org/w/index.php?search=specimens</a:t>
            </a:r>
            <a:r>
              <a:rPr lang="en-GB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EC6BA-F3D1-1BB8-3BA9-6AE849B18DA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27013" y="1336431"/>
            <a:ext cx="11701462" cy="2534111"/>
          </a:xfrm>
        </p:spPr>
        <p:txBody>
          <a:bodyPr/>
          <a:lstStyle/>
          <a:p>
            <a:r>
              <a:rPr lang="en-GB" dirty="0"/>
              <a:t>The purpose of this task group is to investigate and make recommendations on current shortcomings in the capacity to share, re-use, compare, and relate </a:t>
            </a:r>
            <a:r>
              <a:rPr lang="en-GB" b="1" dirty="0">
                <a:solidFill>
                  <a:srgbClr val="FFFF00"/>
                </a:solidFill>
              </a:rPr>
              <a:t>physical objects </a:t>
            </a:r>
            <a:r>
              <a:rPr lang="en-GB" dirty="0"/>
              <a:t>to one another and to other concepts, and further integrate with other sources of biodiversity data.</a:t>
            </a:r>
          </a:p>
          <a:p>
            <a:r>
              <a:rPr lang="en-GB" dirty="0"/>
              <a:t>Our main goal is to </a:t>
            </a:r>
            <a:r>
              <a:rPr lang="en-GB" dirty="0">
                <a:solidFill>
                  <a:srgbClr val="FFFF00"/>
                </a:solidFill>
              </a:rPr>
              <a:t>enable physical object data sharing </a:t>
            </a:r>
            <a:r>
              <a:rPr lang="en-GB" dirty="0"/>
              <a:t>as part of the TDWG corpus of standards.</a:t>
            </a:r>
          </a:p>
          <a:p>
            <a:r>
              <a:rPr lang="en-GB" dirty="0"/>
              <a:t>The outcome will be to </a:t>
            </a:r>
            <a:r>
              <a:rPr lang="en-GB" dirty="0">
                <a:solidFill>
                  <a:srgbClr val="FFFF00"/>
                </a:solidFill>
              </a:rPr>
              <a:t>provide clear semantics for physical object classes and properties </a:t>
            </a:r>
            <a:r>
              <a:rPr lang="en-GB" dirty="0"/>
              <a:t>with possible recommendations for changes to the class associated with some properties.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716724-FF04-5276-D792-F04875FB5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7" y="3695178"/>
            <a:ext cx="10459974" cy="195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53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B7C7F32-AAD8-7274-F5EF-2D3A79A9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2" y="438936"/>
            <a:ext cx="11698287" cy="608029"/>
          </a:xfrm>
        </p:spPr>
        <p:txBody>
          <a:bodyPr/>
          <a:lstStyle/>
          <a:p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Species occurrence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| </a:t>
            </a:r>
            <a:r>
              <a:rPr lang="en-US" u="sng" dirty="0">
                <a:solidFill>
                  <a:schemeClr val="bg1">
                    <a:lumMod val="75000"/>
                  </a:schemeClr>
                </a:solidFill>
              </a:rPr>
              <a:t>collection specimen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| </a:t>
            </a:r>
            <a:r>
              <a:rPr lang="en-US" u="sng" dirty="0">
                <a:solidFill>
                  <a:srgbClr val="FFFF00"/>
                </a:solidFill>
              </a:rPr>
              <a:t>Environment sample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820F98E2-1321-13BD-3B40-A121202C4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49857" y="1206500"/>
            <a:ext cx="3794493" cy="823912"/>
          </a:xfrm>
        </p:spPr>
        <p:txBody>
          <a:bodyPr/>
          <a:lstStyle/>
          <a:p>
            <a:r>
              <a:rPr lang="en-US" dirty="0"/>
              <a:t>Environment sample</a:t>
            </a:r>
          </a:p>
        </p:txBody>
      </p:sp>
      <p:pic>
        <p:nvPicPr>
          <p:cNvPr id="5" name="Picture 4" descr="A hand holding a glass bottle in water&#10;&#10;Description automatically generated with low confidence">
            <a:extLst>
              <a:ext uri="{FF2B5EF4-FFF2-40B4-BE49-F238E27FC236}">
                <a16:creationId xmlns:a16="http://schemas.microsoft.com/office/drawing/2014/main" id="{BF4C8A89-CD79-6D7E-74CE-7538B97ADD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999"/>
          <a:stretch/>
        </p:blipFill>
        <p:spPr>
          <a:xfrm>
            <a:off x="8149857" y="2125660"/>
            <a:ext cx="3794493" cy="2470178"/>
          </a:xfrm>
          <a:prstGeom prst="rect">
            <a:avLst/>
          </a:prstGeom>
          <a:noFill/>
        </p:spPr>
      </p:pic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4AA26DB8-E6EB-3CB4-92BD-9F044ED6A3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Photos from Wikimedia Commons, Eric Engbretson, U.S. Fish and Wildlife Service, Public domain, André Künzelmann, CC BY-SA 3.0, Anagoria, CC BY 3.0</a:t>
            </a:r>
          </a:p>
        </p:txBody>
      </p:sp>
      <p:pic>
        <p:nvPicPr>
          <p:cNvPr id="10" name="Picture 9" descr="A picture containing glass, indoor, display, ginseng&#10;&#10;Description automatically generated">
            <a:extLst>
              <a:ext uri="{FF2B5EF4-FFF2-40B4-BE49-F238E27FC236}">
                <a16:creationId xmlns:a16="http://schemas.microsoft.com/office/drawing/2014/main" id="{E9D5906E-850A-C119-94E4-0B28AE16A5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975"/>
          <a:stretch/>
        </p:blipFill>
        <p:spPr>
          <a:xfrm>
            <a:off x="4161831" y="2106753"/>
            <a:ext cx="3868338" cy="2505363"/>
          </a:xfrm>
          <a:prstGeom prst="rect">
            <a:avLst/>
          </a:prstGeom>
          <a:noFill/>
        </p:spPr>
      </p:pic>
      <p:pic>
        <p:nvPicPr>
          <p:cNvPr id="13" name="Picture 12" descr="A fish swimming in the water&#10;&#10;Description automatically generated with low confidence">
            <a:extLst>
              <a:ext uri="{FF2B5EF4-FFF2-40B4-BE49-F238E27FC236}">
                <a16:creationId xmlns:a16="http://schemas.microsoft.com/office/drawing/2014/main" id="{43393ED3-D688-A64F-94B4-87EE5B37651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3" y="2090476"/>
            <a:ext cx="3772782" cy="25053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BEE22C2-D3B7-D093-FC0B-9A0E08BF79D2}"/>
              </a:ext>
            </a:extLst>
          </p:cNvPr>
          <p:cNvSpPr txBox="1"/>
          <p:nvPr/>
        </p:nvSpPr>
        <p:spPr>
          <a:xfrm>
            <a:off x="8077600" y="4726330"/>
            <a:ext cx="3772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Darwin Core MaterialSample</a:t>
            </a:r>
          </a:p>
          <a:p>
            <a:r>
              <a:rPr lang="en-GB" sz="1600" dirty="0">
                <a:solidFill>
                  <a:schemeClr val="bg1">
                    <a:lumMod val="85000"/>
                  </a:schemeClr>
                </a:solidFill>
              </a:rPr>
              <a:t>BFO material entity</a:t>
            </a:r>
            <a:endParaRPr lang="en-NO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2485C4-D729-C462-0E37-152ABF93AA31}"/>
              </a:ext>
            </a:extLst>
          </p:cNvPr>
          <p:cNvSpPr txBox="1"/>
          <p:nvPr/>
        </p:nvSpPr>
        <p:spPr>
          <a:xfrm>
            <a:off x="255116" y="4349723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>
                    <a:lumMod val="65000"/>
                  </a:schemeClr>
                </a:solidFill>
                <a:highlight>
                  <a:srgbClr val="C0C0C0"/>
                </a:highlight>
              </a:rPr>
              <a:t>Photo: Eric Engbretson, Public Domain</a:t>
            </a:r>
            <a:endParaRPr lang="en-NO" sz="800" dirty="0">
              <a:solidFill>
                <a:schemeClr val="bg1">
                  <a:lumMod val="6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A50414-FEF9-2761-63BD-CE8ED323009A}"/>
              </a:ext>
            </a:extLst>
          </p:cNvPr>
          <p:cNvSpPr txBox="1"/>
          <p:nvPr/>
        </p:nvSpPr>
        <p:spPr>
          <a:xfrm>
            <a:off x="4138531" y="4366445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>
                    <a:lumMod val="65000"/>
                  </a:schemeClr>
                </a:solidFill>
                <a:highlight>
                  <a:srgbClr val="C0C0C0"/>
                </a:highlight>
              </a:rPr>
              <a:t>André Künzelmann, CC BY-SA 3.0</a:t>
            </a:r>
            <a:endParaRPr lang="en-NO" sz="1000" dirty="0">
              <a:solidFill>
                <a:schemeClr val="bg1">
                  <a:lumMod val="65000"/>
                </a:schemeClr>
              </a:solidFill>
              <a:highlight>
                <a:srgbClr val="C0C0C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B3B09A-1524-B0B9-A567-B53167CB7D72}"/>
              </a:ext>
            </a:extLst>
          </p:cNvPr>
          <p:cNvSpPr txBox="1"/>
          <p:nvPr/>
        </p:nvSpPr>
        <p:spPr>
          <a:xfrm>
            <a:off x="8172435" y="4348198"/>
            <a:ext cx="37637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highlight>
                  <a:srgbClr val="C0C0C0"/>
                </a:highlight>
              </a:rPr>
              <a:t>Anagoria, CC BY 3.0</a:t>
            </a:r>
            <a:endParaRPr lang="en-NO" sz="1100" dirty="0">
              <a:highlight>
                <a:srgbClr val="C0C0C0"/>
              </a:highlight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D617C2-B5F1-87A4-BB11-997AC3E898D6}"/>
              </a:ext>
            </a:extLst>
          </p:cNvPr>
          <p:cNvSpPr/>
          <p:nvPr/>
        </p:nvSpPr>
        <p:spPr>
          <a:xfrm>
            <a:off x="8544978" y="1412391"/>
            <a:ext cx="3018639" cy="3061776"/>
          </a:xfrm>
          <a:prstGeom prst="ellipse">
            <a:avLst/>
          </a:prstGeom>
          <a:noFill/>
          <a:ln w="1270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18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53C31331-202A-4D0D-C85C-4587A1705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153150" y="78052"/>
            <a:ext cx="5791699" cy="600176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BFFB7-23A4-4F25-F30C-4F7971A5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Digital Sequence information / Genetic sequence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DA8-09C4-B7BF-4BC2-6A65525F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GBIF has developed data mobilisation guidelines for DNA-derived data available for reuse by GLIS.</a:t>
            </a:r>
          </a:p>
          <a:p>
            <a:r>
              <a:rPr lang="en-US" dirty="0">
                <a:solidFill>
                  <a:schemeClr val="bg1"/>
                </a:solidFill>
              </a:rPr>
              <a:t>Based on </a:t>
            </a:r>
            <a:r>
              <a:rPr lang="en-US" dirty="0">
                <a:solidFill>
                  <a:srgbClr val="FFFF00"/>
                </a:solidFill>
              </a:rPr>
              <a:t>Darwin Core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>
                <a:solidFill>
                  <a:srgbClr val="FFFF00"/>
                </a:solidFill>
              </a:rPr>
              <a:t>MIxS</a:t>
            </a:r>
            <a:r>
              <a:rPr lang="en-US" dirty="0">
                <a:solidFill>
                  <a:schemeClr val="bg1"/>
                </a:solidFill>
              </a:rPr>
              <a:t> data standards.</a:t>
            </a:r>
            <a:endParaRPr lang="en-NO" dirty="0">
              <a:solidFill>
                <a:schemeClr val="bg1"/>
              </a:solidFill>
            </a:endParaRPr>
          </a:p>
          <a:p>
            <a:r>
              <a:rPr lang="en-NO" dirty="0">
                <a:solidFill>
                  <a:srgbClr val="FFFF00"/>
                </a:solidFill>
              </a:rPr>
              <a:t>DNA-detected biodiversity </a:t>
            </a:r>
            <a:r>
              <a:rPr lang="en-NO" dirty="0">
                <a:solidFill>
                  <a:schemeClr val="bg1"/>
                </a:solidFill>
              </a:rPr>
              <a:t>information mobilization has high strategic priority in GBIF!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0A9EA-C6FE-6606-271A-86162C0AD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GBIF (2020) Publishing DNA-derived data through biodiversity data platforms, </a:t>
            </a:r>
            <a:r>
              <a:rPr lang="en-GB" b="0" i="0" u="sng" kern="1200" dirty="0">
                <a:solidFill>
                  <a:schemeClr val="bg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https://doi.org/10.35035/doc-vf1a-nr22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60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F5F9270-1773-051E-6CC1-D1ABC2D51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Metabarcoding environment DNA sampling process</a:t>
            </a:r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3F46ACA9-9FEB-C2EA-4905-CDA95621F4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Metabarcoding environment DNA (eDNA) sampling process</a:t>
            </a:r>
          </a:p>
        </p:txBody>
      </p:sp>
      <p:pic>
        <p:nvPicPr>
          <p:cNvPr id="5" name="Content Placeholder 4" descr="A picture containing font, white, text, black and white&#10;&#10;Description automatically generated">
            <a:extLst>
              <a:ext uri="{FF2B5EF4-FFF2-40B4-BE49-F238E27FC236}">
                <a16:creationId xmlns:a16="http://schemas.microsoft.com/office/drawing/2014/main" id="{9F695D5A-43BE-F286-84D9-103A9D2CFC6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5" y="2221900"/>
            <a:ext cx="11701462" cy="1667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5095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D2D9B2A0-F20E-D87C-28E3-02C59AF05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</a:rPr>
              <a:t>Metabarcoding – DNA detected species identification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A0B81B38-7AEB-E37F-CC15-FB712B9759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Metabarcoding environment DNA (eDNA) 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dirty="0"/>
              <a:t>species detection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AFD5F9A-1134-BB48-646B-A7BFD4936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6245" y="1336431"/>
            <a:ext cx="7842998" cy="464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03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12 at 13.52.25 .png">
            <a:extLst>
              <a:ext uri="{FF2B5EF4-FFF2-40B4-BE49-F238E27FC236}">
                <a16:creationId xmlns:a16="http://schemas.microsoft.com/office/drawing/2014/main" id="{E3950291-BA93-ED52-C8B5-218A2314AB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856" y="387866"/>
            <a:ext cx="4482744" cy="61935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D1E295-80CB-5C25-6B97-591C4AA96150}"/>
              </a:ext>
            </a:extLst>
          </p:cNvPr>
          <p:cNvSpPr txBox="1"/>
          <p:nvPr/>
        </p:nvSpPr>
        <p:spPr>
          <a:xfrm>
            <a:off x="5047189" y="2775593"/>
            <a:ext cx="59379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6000" dirty="0">
                <a:solidFill>
                  <a:srgbClr val="FFFF00"/>
                </a:solidFill>
              </a:rPr>
              <a:t>Agrobiodversity data standards</a:t>
            </a:r>
          </a:p>
        </p:txBody>
      </p:sp>
    </p:spTree>
    <p:extLst>
      <p:ext uri="{BB962C8B-B14F-4D97-AF65-F5344CB8AC3E}">
        <p14:creationId xmlns:p14="http://schemas.microsoft.com/office/powerpoint/2010/main" val="4100813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711883-6C83-9474-59CB-C41FC7F5A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 sz="4800" dirty="0"/>
              <a:t>Crop Ontology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FCF4F-EA29-0852-AED9-85D604F4F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488693" cy="3525623"/>
          </a:xfrm>
        </p:spPr>
        <p:txBody>
          <a:bodyPr>
            <a:normAutofit/>
          </a:bodyPr>
          <a:lstStyle/>
          <a:p>
            <a:r>
              <a:rPr lang="en-NO" sz="2400" dirty="0"/>
              <a:t>Crop Ontology – is harmonizing semantics for agricultural field data (trait measurement experiments)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2577DD3-A317-EF7A-2CDA-00B7632AA9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</a:p>
        </p:txBody>
      </p:sp>
      <p:pic>
        <p:nvPicPr>
          <p:cNvPr id="8" name="Picture 7" descr="Blue and orang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50DDF21-5F47-3704-F5A1-BAE29D98C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35" y="3836350"/>
            <a:ext cx="4950178" cy="1748704"/>
          </a:xfrm>
          <a:prstGeom prst="rect">
            <a:avLst/>
          </a:prstGeom>
        </p:spPr>
      </p:pic>
      <p:pic>
        <p:nvPicPr>
          <p:cNvPr id="9" name="Picture Placeholder 8" descr="A picture containing sky, outdoor, plant, nature&#10;&#10;Description automatically generated">
            <a:extLst>
              <a:ext uri="{FF2B5EF4-FFF2-40B4-BE49-F238E27FC236}">
                <a16:creationId xmlns:a16="http://schemas.microsoft.com/office/drawing/2014/main" id="{440DDA92-F829-5FA7-F565-055ACBEA42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8" r="11138"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A202F8-F671-646F-B9D7-FB13E0319411}"/>
              </a:ext>
            </a:extLst>
          </p:cNvPr>
          <p:cNvSpPr txBox="1"/>
          <p:nvPr/>
        </p:nvSpPr>
        <p:spPr>
          <a:xfrm>
            <a:off x="9813747" y="5764320"/>
            <a:ext cx="2063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>
                    <a:lumMod val="75000"/>
                  </a:schemeClr>
                </a:solidFill>
              </a:rPr>
              <a:t>Illustration Dag Endresen</a:t>
            </a:r>
            <a:endParaRPr lang="en-NO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89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41F6710-4F24-412B-AB06-A217838B9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457201"/>
            <a:ext cx="11701463" cy="558799"/>
          </a:xfrm>
        </p:spPr>
        <p:txBody>
          <a:bodyPr/>
          <a:lstStyle/>
          <a:p>
            <a:r>
              <a:rPr lang="en-US" dirty="0"/>
              <a:t>Crop descriptor lists (more than 100 crop standards, since 1970)</a:t>
            </a:r>
          </a:p>
        </p:txBody>
      </p:sp>
      <p:pic>
        <p:nvPicPr>
          <p:cNvPr id="10" name="Content Placeholder 9" descr="A screenshot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39027AD3-9BC4-E997-6577-CBB4D98418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5" y="1196975"/>
            <a:ext cx="3423347" cy="4787900"/>
          </a:xfrm>
          <a:noFill/>
        </p:spPr>
      </p:pic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95445F2-963E-2D9C-A6BE-FA46472E2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54311" y="1196975"/>
            <a:ext cx="7782571" cy="4787900"/>
          </a:xfrm>
        </p:spPr>
        <p:txBody>
          <a:bodyPr numCol="5"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Published Descriptor Lists</a:t>
            </a:r>
          </a:p>
          <a:p>
            <a:r>
              <a:rPr lang="en-US" dirty="0"/>
              <a:t>Allium (E, S) 2000</a:t>
            </a:r>
          </a:p>
          <a:p>
            <a:r>
              <a:rPr lang="en-US" dirty="0"/>
              <a:t>Almond (revised)* (E) 1985</a:t>
            </a:r>
          </a:p>
          <a:p>
            <a:r>
              <a:rPr lang="en-US" dirty="0"/>
              <a:t>Apple* (E) 1982</a:t>
            </a:r>
          </a:p>
          <a:p>
            <a:r>
              <a:rPr lang="en-US" dirty="0"/>
              <a:t>Apricot* (E) 1984</a:t>
            </a:r>
          </a:p>
          <a:p>
            <a:r>
              <a:rPr lang="en-US" dirty="0"/>
              <a:t>Avocado (E, S) 1995</a:t>
            </a:r>
          </a:p>
          <a:p>
            <a:r>
              <a:rPr lang="en-US" dirty="0"/>
              <a:t>Bambara groundnut (E, F) 2000</a:t>
            </a:r>
          </a:p>
          <a:p>
            <a:r>
              <a:rPr lang="en-US" dirty="0"/>
              <a:t>Banana (E, S, F) 1996</a:t>
            </a:r>
          </a:p>
          <a:p>
            <a:r>
              <a:rPr lang="en-US" dirty="0"/>
              <a:t>Barley (E) 1994</a:t>
            </a:r>
          </a:p>
          <a:p>
            <a:r>
              <a:rPr lang="en-US" dirty="0"/>
              <a:t>Beta (E) 1991</a:t>
            </a:r>
          </a:p>
          <a:p>
            <a:r>
              <a:rPr lang="en-US" dirty="0"/>
              <a:t>Black pepper (E, S) 1995</a:t>
            </a:r>
          </a:p>
          <a:p>
            <a:r>
              <a:rPr lang="en-US" dirty="0"/>
              <a:t>Brassica and Raphanus (E) 1990</a:t>
            </a:r>
          </a:p>
          <a:p>
            <a:r>
              <a:rPr lang="en-US" dirty="0"/>
              <a:t>Brassica campestris L. (E) 1987</a:t>
            </a:r>
          </a:p>
          <a:p>
            <a:r>
              <a:rPr lang="en-US" dirty="0"/>
              <a:t>Buckwheat (E) 1994</a:t>
            </a:r>
          </a:p>
          <a:p>
            <a:r>
              <a:rPr lang="en-US" dirty="0"/>
              <a:t>Capsicum* (E, S) 1995</a:t>
            </a:r>
          </a:p>
          <a:p>
            <a:r>
              <a:rPr lang="en-US" dirty="0"/>
              <a:t>Cardamom (E) 1994</a:t>
            </a:r>
          </a:p>
          <a:p>
            <a:r>
              <a:rPr lang="en-US" dirty="0"/>
              <a:t>Carrot (E, S, F) 1999</a:t>
            </a:r>
          </a:p>
          <a:p>
            <a:r>
              <a:rPr lang="en-US" dirty="0"/>
              <a:t>Cashew* (E) 1986</a:t>
            </a:r>
          </a:p>
          <a:p>
            <a:r>
              <a:rPr lang="en-US" dirty="0"/>
              <a:t>Chenopodium </a:t>
            </a:r>
            <a:r>
              <a:rPr lang="en-US" dirty="0" err="1"/>
              <a:t>pallidicaule</a:t>
            </a:r>
            <a:r>
              <a:rPr lang="en-US" dirty="0"/>
              <a:t> (S) 2005</a:t>
            </a:r>
          </a:p>
          <a:p>
            <a:r>
              <a:rPr lang="en-US" dirty="0"/>
              <a:t>Cherry* (E) 1985</a:t>
            </a:r>
          </a:p>
          <a:p>
            <a:r>
              <a:rPr lang="en-US" dirty="0"/>
              <a:t>Chickpea (E) 1993</a:t>
            </a:r>
          </a:p>
          <a:p>
            <a:r>
              <a:rPr lang="en-US" dirty="0"/>
              <a:t>Citrus (E,F,S) 1999</a:t>
            </a:r>
          </a:p>
          <a:p>
            <a:r>
              <a:rPr lang="en-US" dirty="0"/>
              <a:t>Coconut (E) 1992</a:t>
            </a:r>
          </a:p>
          <a:p>
            <a:r>
              <a:rPr lang="en-US" dirty="0"/>
              <a:t>Coffee (E, S, F) 1996</a:t>
            </a:r>
          </a:p>
          <a:p>
            <a:r>
              <a:rPr lang="en-US" dirty="0"/>
              <a:t>Cotton (Revised)* (E) 1985</a:t>
            </a:r>
          </a:p>
          <a:p>
            <a:r>
              <a:rPr lang="en-US" dirty="0"/>
              <a:t>Cowpea* (E) 1983</a:t>
            </a:r>
          </a:p>
          <a:p>
            <a:r>
              <a:rPr lang="en-US" dirty="0"/>
              <a:t>Cultivated potato* (E) 1977</a:t>
            </a:r>
          </a:p>
          <a:p>
            <a:r>
              <a:rPr lang="en-US" dirty="0" err="1"/>
              <a:t>Echinochloa</a:t>
            </a:r>
            <a:r>
              <a:rPr lang="en-US" dirty="0"/>
              <a:t> Millet* (E) 1983</a:t>
            </a:r>
          </a:p>
          <a:p>
            <a:r>
              <a:rPr lang="en-US" dirty="0"/>
              <a:t>Eggplant (E, F) 1990</a:t>
            </a:r>
          </a:p>
          <a:p>
            <a:r>
              <a:rPr lang="en-US" dirty="0" err="1"/>
              <a:t>Faba</a:t>
            </a:r>
            <a:r>
              <a:rPr lang="en-US" dirty="0"/>
              <a:t> bean* (E) 1985</a:t>
            </a:r>
          </a:p>
          <a:p>
            <a:r>
              <a:rPr lang="en-US" dirty="0"/>
              <a:t>Fig (E) 2003</a:t>
            </a:r>
          </a:p>
          <a:p>
            <a:r>
              <a:rPr lang="en-US" dirty="0"/>
              <a:t>Finger millet* (E) 1985</a:t>
            </a:r>
          </a:p>
          <a:p>
            <a:r>
              <a:rPr lang="en-US" dirty="0"/>
              <a:t>Forage grass* (E) 1985</a:t>
            </a:r>
          </a:p>
          <a:p>
            <a:r>
              <a:rPr lang="en-US" dirty="0"/>
              <a:t>Forage legumes* (E) 1984</a:t>
            </a:r>
          </a:p>
          <a:p>
            <a:r>
              <a:rPr lang="en-US" dirty="0"/>
              <a:t>Grapevine (E, S, F) 1997</a:t>
            </a:r>
          </a:p>
          <a:p>
            <a:r>
              <a:rPr lang="en-US" dirty="0"/>
              <a:t>Groundnut (E, S, F) 1992</a:t>
            </a:r>
          </a:p>
          <a:p>
            <a:r>
              <a:rPr lang="en-US" dirty="0"/>
              <a:t>Jackfruit (E) 2000</a:t>
            </a:r>
          </a:p>
          <a:p>
            <a:r>
              <a:rPr lang="en-US" dirty="0" err="1"/>
              <a:t>Kodo</a:t>
            </a:r>
            <a:r>
              <a:rPr lang="en-US" dirty="0"/>
              <a:t> millet* (E) 1983</a:t>
            </a:r>
          </a:p>
          <a:p>
            <a:r>
              <a:rPr lang="en-US" dirty="0"/>
              <a:t>Lathyrus spp. (E) 2000</a:t>
            </a:r>
          </a:p>
          <a:p>
            <a:r>
              <a:rPr lang="en-US" dirty="0"/>
              <a:t>Lentil* (E) 1985</a:t>
            </a:r>
          </a:p>
          <a:p>
            <a:r>
              <a:rPr lang="en-US" dirty="0"/>
              <a:t>Lima bean* (E) 1982</a:t>
            </a:r>
          </a:p>
          <a:p>
            <a:r>
              <a:rPr lang="en-US" dirty="0"/>
              <a:t>Litchi 2002</a:t>
            </a:r>
          </a:p>
          <a:p>
            <a:r>
              <a:rPr lang="en-US" dirty="0"/>
              <a:t>Lupin* (E, S) 1981</a:t>
            </a:r>
          </a:p>
          <a:p>
            <a:r>
              <a:rPr lang="en-US" dirty="0"/>
              <a:t>Maize (E, S, F, P) 1991</a:t>
            </a:r>
          </a:p>
          <a:p>
            <a:r>
              <a:rPr lang="en-US" dirty="0"/>
              <a:t>Mango (Revised) (E) 2006</a:t>
            </a:r>
          </a:p>
          <a:p>
            <a:r>
              <a:rPr lang="en-US" dirty="0"/>
              <a:t>Mangosteen (E) 2003</a:t>
            </a:r>
          </a:p>
          <a:p>
            <a:r>
              <a:rPr lang="en-US" dirty="0"/>
              <a:t>Medicago (Annual)* (E, F) 1991</a:t>
            </a:r>
          </a:p>
          <a:p>
            <a:r>
              <a:rPr lang="en-US" dirty="0"/>
              <a:t>Melon (E) 2003</a:t>
            </a:r>
          </a:p>
          <a:p>
            <a:r>
              <a:rPr lang="en-US" dirty="0"/>
              <a:t>Mung bean* (E) 1980</a:t>
            </a:r>
          </a:p>
          <a:p>
            <a:r>
              <a:rPr lang="en-US" dirty="0"/>
              <a:t>Oat* (E) 1985</a:t>
            </a:r>
          </a:p>
          <a:p>
            <a:r>
              <a:rPr lang="en-US" dirty="0"/>
              <a:t>Oca* (S) 2001</a:t>
            </a:r>
          </a:p>
          <a:p>
            <a:r>
              <a:rPr lang="en-US" dirty="0"/>
              <a:t>Oil palm (E) 1989</a:t>
            </a:r>
          </a:p>
          <a:p>
            <a:r>
              <a:rPr lang="en-US" dirty="0"/>
              <a:t>Palmier </a:t>
            </a:r>
            <a:r>
              <a:rPr lang="en-US" dirty="0" err="1"/>
              <a:t>dattier</a:t>
            </a:r>
            <a:r>
              <a:rPr lang="en-US" dirty="0"/>
              <a:t> (F) 2005</a:t>
            </a:r>
          </a:p>
          <a:p>
            <a:r>
              <a:rPr lang="en-US" dirty="0"/>
              <a:t>Panicum </a:t>
            </a:r>
            <a:r>
              <a:rPr lang="en-US" dirty="0" err="1"/>
              <a:t>miliaceum</a:t>
            </a:r>
            <a:endParaRPr lang="en-US" dirty="0"/>
          </a:p>
          <a:p>
            <a:r>
              <a:rPr lang="en-US" dirty="0"/>
              <a:t>and P. </a:t>
            </a:r>
            <a:r>
              <a:rPr lang="en-US" dirty="0" err="1"/>
              <a:t>sumatrense</a:t>
            </a:r>
            <a:r>
              <a:rPr lang="en-US" dirty="0"/>
              <a:t> (E) 1985</a:t>
            </a:r>
          </a:p>
          <a:p>
            <a:r>
              <a:rPr lang="en-US" dirty="0"/>
              <a:t>Papaya (E) 1988</a:t>
            </a:r>
          </a:p>
          <a:p>
            <a:r>
              <a:rPr lang="en-US" dirty="0"/>
              <a:t>Peach* (E) 1985</a:t>
            </a:r>
          </a:p>
          <a:p>
            <a:r>
              <a:rPr lang="en-US" dirty="0"/>
              <a:t>Pear* (E) 1983</a:t>
            </a:r>
          </a:p>
          <a:p>
            <a:r>
              <a:rPr lang="en-US" dirty="0"/>
              <a:t>Pearl millet (E, F) 1993</a:t>
            </a:r>
          </a:p>
          <a:p>
            <a:r>
              <a:rPr lang="en-US" dirty="0"/>
              <a:t>Pepino (E) 2004</a:t>
            </a:r>
          </a:p>
          <a:p>
            <a:r>
              <a:rPr lang="en-US" dirty="0"/>
              <a:t>Phaseolus </a:t>
            </a:r>
            <a:r>
              <a:rPr lang="en-US" dirty="0" err="1"/>
              <a:t>acutifolius</a:t>
            </a:r>
            <a:r>
              <a:rPr lang="en-US" dirty="0"/>
              <a:t> (E) 1985</a:t>
            </a:r>
          </a:p>
          <a:p>
            <a:r>
              <a:rPr lang="en-US" dirty="0"/>
              <a:t>Phaseolus </a:t>
            </a:r>
            <a:r>
              <a:rPr lang="en-US" dirty="0" err="1"/>
              <a:t>coccineus</a:t>
            </a:r>
            <a:r>
              <a:rPr lang="en-US" dirty="0"/>
              <a:t>* (E) 1983</a:t>
            </a:r>
          </a:p>
          <a:p>
            <a:r>
              <a:rPr lang="en-US" dirty="0"/>
              <a:t>Phaseolus lunatus (P) 2001</a:t>
            </a:r>
          </a:p>
          <a:p>
            <a:r>
              <a:rPr lang="en-US" dirty="0"/>
              <a:t>Phaseolus vulgaris* (E, P) 1982</a:t>
            </a:r>
          </a:p>
          <a:p>
            <a:r>
              <a:rPr lang="en-US" dirty="0" err="1"/>
              <a:t>Pigeonpea</a:t>
            </a:r>
            <a:r>
              <a:rPr lang="en-US" dirty="0"/>
              <a:t> (E) 1993</a:t>
            </a:r>
          </a:p>
          <a:p>
            <a:r>
              <a:rPr lang="en-US" dirty="0"/>
              <a:t>Pineapple (E) 1991</a:t>
            </a:r>
          </a:p>
          <a:p>
            <a:r>
              <a:rPr lang="en-US" dirty="0"/>
              <a:t>Pistacia (excluding</a:t>
            </a:r>
          </a:p>
          <a:p>
            <a:r>
              <a:rPr lang="en-US" dirty="0"/>
              <a:t>P. vera) (E) 1998</a:t>
            </a:r>
          </a:p>
          <a:p>
            <a:r>
              <a:rPr lang="en-US" dirty="0"/>
              <a:t>Pistachio (E, F, A, R) 1997</a:t>
            </a:r>
          </a:p>
          <a:p>
            <a:r>
              <a:rPr lang="en-US" dirty="0"/>
              <a:t>Plum* (E) 1985</a:t>
            </a:r>
          </a:p>
          <a:p>
            <a:r>
              <a:rPr lang="en-US" dirty="0"/>
              <a:t>Potato varieties* (E) 1985</a:t>
            </a:r>
          </a:p>
          <a:p>
            <a:r>
              <a:rPr lang="en-US" dirty="0" err="1"/>
              <a:t>Quinua</a:t>
            </a:r>
            <a:r>
              <a:rPr lang="en-US" dirty="0"/>
              <a:t>* (S) 1981</a:t>
            </a:r>
          </a:p>
          <a:p>
            <a:r>
              <a:rPr lang="en-US" dirty="0"/>
              <a:t>Rambutan (E) 2003</a:t>
            </a:r>
          </a:p>
          <a:p>
            <a:r>
              <a:rPr lang="en-US" dirty="0"/>
              <a:t>Rice* (E) 2006</a:t>
            </a:r>
          </a:p>
          <a:p>
            <a:r>
              <a:rPr lang="en-US" dirty="0"/>
              <a:t>Rocket (E,I) 1999</a:t>
            </a:r>
          </a:p>
          <a:p>
            <a:r>
              <a:rPr lang="en-US" dirty="0"/>
              <a:t>Rye and Triticale* (E) 1985</a:t>
            </a:r>
          </a:p>
          <a:p>
            <a:r>
              <a:rPr lang="en-US" dirty="0"/>
              <a:t>Safflower* (E) 1983</a:t>
            </a:r>
          </a:p>
          <a:p>
            <a:r>
              <a:rPr lang="en-US" dirty="0"/>
              <a:t>Sesame* (E) 2004</a:t>
            </a:r>
          </a:p>
          <a:p>
            <a:r>
              <a:rPr lang="en-US" dirty="0" err="1"/>
              <a:t>Setaria</a:t>
            </a:r>
            <a:r>
              <a:rPr lang="en-US" dirty="0"/>
              <a:t> </a:t>
            </a:r>
            <a:r>
              <a:rPr lang="en-US" dirty="0" err="1"/>
              <a:t>italica</a:t>
            </a:r>
            <a:endParaRPr lang="en-US" dirty="0"/>
          </a:p>
          <a:p>
            <a:r>
              <a:rPr lang="en-US" dirty="0"/>
              <a:t>and S. pumila (E) 1985</a:t>
            </a:r>
          </a:p>
          <a:p>
            <a:r>
              <a:rPr lang="en-US" dirty="0"/>
              <a:t>Shea tree (E) 2006</a:t>
            </a:r>
          </a:p>
          <a:p>
            <a:r>
              <a:rPr lang="en-US" dirty="0"/>
              <a:t>Sorghum (E, F) 1993</a:t>
            </a:r>
          </a:p>
          <a:p>
            <a:r>
              <a:rPr lang="en-US" dirty="0"/>
              <a:t>Soyabean* (E, C) 1984</a:t>
            </a:r>
          </a:p>
          <a:p>
            <a:r>
              <a:rPr lang="en-US" dirty="0"/>
              <a:t>Strawberry (E) 1986</a:t>
            </a:r>
          </a:p>
          <a:p>
            <a:r>
              <a:rPr lang="en-US" dirty="0"/>
              <a:t>Sunflower* (E) 1985</a:t>
            </a:r>
          </a:p>
          <a:p>
            <a:r>
              <a:rPr lang="en-US" dirty="0"/>
              <a:t>Sweet potato (E, S, F) 1991</a:t>
            </a:r>
          </a:p>
          <a:p>
            <a:r>
              <a:rPr lang="en-US" dirty="0"/>
              <a:t>Taro (E, F, S) 1999</a:t>
            </a:r>
          </a:p>
          <a:p>
            <a:r>
              <a:rPr lang="en-US" dirty="0"/>
              <a:t>Tea (E, S, F) 1997</a:t>
            </a:r>
          </a:p>
          <a:p>
            <a:r>
              <a:rPr lang="en-US" dirty="0"/>
              <a:t>Tomato (E, S, F) 1996</a:t>
            </a:r>
          </a:p>
          <a:p>
            <a:r>
              <a:rPr lang="en-US" dirty="0"/>
              <a:t>Tropical fruit* (E) 1980</a:t>
            </a:r>
          </a:p>
          <a:p>
            <a:r>
              <a:rPr lang="en-US" dirty="0" err="1"/>
              <a:t>Ulluco</a:t>
            </a:r>
            <a:r>
              <a:rPr lang="en-US" dirty="0"/>
              <a:t> (S) 2003</a:t>
            </a:r>
          </a:p>
          <a:p>
            <a:r>
              <a:rPr lang="en-US" dirty="0"/>
              <a:t>Vigna </a:t>
            </a:r>
            <a:r>
              <a:rPr lang="en-US" dirty="0" err="1"/>
              <a:t>aconitifolia</a:t>
            </a:r>
            <a:endParaRPr lang="en-US" dirty="0"/>
          </a:p>
          <a:p>
            <a:r>
              <a:rPr lang="en-US" dirty="0"/>
              <a:t>and V. </a:t>
            </a:r>
            <a:r>
              <a:rPr lang="en-US" dirty="0" err="1"/>
              <a:t>trilobata</a:t>
            </a:r>
            <a:r>
              <a:rPr lang="en-US" dirty="0"/>
              <a:t> (E) 1985</a:t>
            </a:r>
          </a:p>
          <a:p>
            <a:r>
              <a:rPr lang="en-US" dirty="0"/>
              <a:t>Vigna mungo and</a:t>
            </a:r>
          </a:p>
          <a:p>
            <a:r>
              <a:rPr lang="en-US" dirty="0"/>
              <a:t>V. radiata (Rev.)* (E) 1985</a:t>
            </a:r>
          </a:p>
          <a:p>
            <a:r>
              <a:rPr lang="en-US" dirty="0"/>
              <a:t>Walnut (E) 1994</a:t>
            </a:r>
          </a:p>
          <a:p>
            <a:r>
              <a:rPr lang="en-US" dirty="0"/>
              <a:t>Wheat (Revised)* (E) 1985</a:t>
            </a:r>
          </a:p>
          <a:p>
            <a:r>
              <a:rPr lang="en-US" dirty="0"/>
              <a:t>Wheat and Aegilops* (E) 1978</a:t>
            </a:r>
          </a:p>
          <a:p>
            <a:r>
              <a:rPr lang="en-US" dirty="0"/>
              <a:t>White Clover (E) 1992</a:t>
            </a:r>
          </a:p>
          <a:p>
            <a:r>
              <a:rPr lang="en-US" dirty="0"/>
              <a:t>Winged Bean* (E) 1979</a:t>
            </a:r>
          </a:p>
          <a:p>
            <a:r>
              <a:rPr lang="en-US" dirty="0"/>
              <a:t>Xanthosoma* (E) 1989</a:t>
            </a:r>
          </a:p>
          <a:p>
            <a:r>
              <a:rPr lang="en-US" dirty="0"/>
              <a:t>Yam (E, S, F) 1997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150C453-603D-5BC0-08FB-939D6F86F3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5116" y="6330935"/>
            <a:ext cx="8736484" cy="365125"/>
          </a:xfrm>
        </p:spPr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cropgenebank.sgrp.cgiar.org</a:t>
            </a:r>
            <a:r>
              <a:rPr lang="en-GB" dirty="0"/>
              <a:t>/</a:t>
            </a:r>
            <a:r>
              <a:rPr lang="en-GB" dirty="0" err="1"/>
              <a:t>index.php</a:t>
            </a:r>
            <a:r>
              <a:rPr lang="en-GB" dirty="0"/>
              <a:t>/learning-space-mainmenu-454/manuals-and-handbooks-mainmenu-533/descriptors-mainmenu-547</a:t>
            </a:r>
          </a:p>
        </p:txBody>
      </p:sp>
    </p:spTree>
    <p:extLst>
      <p:ext uri="{BB962C8B-B14F-4D97-AF65-F5344CB8AC3E}">
        <p14:creationId xmlns:p14="http://schemas.microsoft.com/office/powerpoint/2010/main" val="894088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020D-DDA9-DC1A-DE8A-FF72AAC44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338667"/>
            <a:ext cx="11701463" cy="677333"/>
          </a:xfrm>
        </p:spPr>
        <p:txBody>
          <a:bodyPr>
            <a:normAutofit/>
          </a:bodyPr>
          <a:lstStyle/>
          <a:p>
            <a:r>
              <a:rPr lang="en-NO" sz="3200" dirty="0"/>
              <a:t>Crop descriptors --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003CF-6BFC-C773-906F-4211D1C7C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116" y="1362059"/>
            <a:ext cx="5764684" cy="4622815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(wheat)</a:t>
            </a:r>
          </a:p>
          <a:p>
            <a:pPr lvl="1"/>
            <a:r>
              <a:rPr lang="en-NO" dirty="0"/>
              <a:t>measured from ground level to the top of spikes, excluding awns. Average of 5 randomly selected plants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(potato)</a:t>
            </a:r>
          </a:p>
          <a:p>
            <a:pPr lvl="1"/>
            <a:r>
              <a:rPr lang="en-GB" dirty="0"/>
              <a:t>T</a:t>
            </a:r>
            <a:r>
              <a:rPr lang="en-NO" dirty="0"/>
              <a:t>he plant height of the main stem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(oat)</a:t>
            </a:r>
          </a:p>
          <a:p>
            <a:pPr lvl="1"/>
            <a:r>
              <a:rPr lang="en-GB" dirty="0"/>
              <a:t>Measure from ground level to the uppermost leaf ligule.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</a:t>
            </a:r>
            <a:r>
              <a:rPr lang="en-NO" i="1" dirty="0"/>
              <a:t>Brassica</a:t>
            </a:r>
            <a:r>
              <a:rPr lang="en-NO" dirty="0"/>
              <a:t>)</a:t>
            </a:r>
          </a:p>
          <a:p>
            <a:pPr lvl="1"/>
            <a:r>
              <a:rPr lang="en-NO" dirty="0"/>
              <a:t>maximum plant height from ground to tip of terminal raceme</a:t>
            </a:r>
          </a:p>
          <a:p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60EADA-718C-7ADB-AA92-65632FAC5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62059"/>
            <a:ext cx="5764683" cy="4622815"/>
          </a:xfrm>
        </p:spPr>
        <p:txBody>
          <a:bodyPr>
            <a:normAutofit/>
          </a:bodyPr>
          <a:lstStyle/>
          <a:p>
            <a:r>
              <a:rPr lang="en-NO" dirty="0"/>
              <a:t>T</a:t>
            </a:r>
            <a:r>
              <a:rPr lang="en-GB" dirty="0"/>
              <a:t>h</a:t>
            </a:r>
            <a:r>
              <a:rPr lang="en-NO" dirty="0"/>
              <a:t>e </a:t>
            </a:r>
            <a:r>
              <a:rPr lang="en-NO" dirty="0">
                <a:solidFill>
                  <a:srgbClr val="FFFF00"/>
                </a:solidFill>
              </a:rPr>
              <a:t>same descriptor name</a:t>
            </a:r>
            <a:r>
              <a:rPr lang="en-NO" dirty="0"/>
              <a:t> (Plant height).</a:t>
            </a:r>
          </a:p>
          <a:p>
            <a:r>
              <a:rPr lang="en-NO" dirty="0"/>
              <a:t>But </a:t>
            </a:r>
            <a:r>
              <a:rPr lang="en-NO" dirty="0">
                <a:solidFill>
                  <a:srgbClr val="FFFF00"/>
                </a:solidFill>
              </a:rPr>
              <a:t>different definitions</a:t>
            </a:r>
            <a:r>
              <a:rPr lang="en-NO" dirty="0"/>
              <a:t>.</a:t>
            </a:r>
          </a:p>
          <a:p>
            <a:endParaRPr lang="en-NO" dirty="0"/>
          </a:p>
          <a:p>
            <a:r>
              <a:rPr lang="en-NO" dirty="0">
                <a:sym typeface="Wingdings" pitchFamily="2" charset="2"/>
              </a:rPr>
              <a:t> need clear definitions</a:t>
            </a:r>
          </a:p>
          <a:p>
            <a:r>
              <a:rPr lang="en-NO" dirty="0">
                <a:sym typeface="Wingdings" pitchFamily="2" charset="2"/>
              </a:rPr>
              <a:t> linked through clear semantics</a:t>
            </a:r>
            <a:endParaRPr lang="en-NO" dirty="0"/>
          </a:p>
          <a:p>
            <a:endParaRPr lang="en-NO" dirty="0"/>
          </a:p>
          <a:p>
            <a:endParaRPr lang="en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F0BD5-5DBB-4D58-DC11-B2EF1FD4AC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  <a:r>
              <a:rPr lang="en-GB" dirty="0" err="1"/>
              <a:t>search?q</a:t>
            </a:r>
            <a:r>
              <a:rPr lang="en-GB" dirty="0"/>
              <a:t>=</a:t>
            </a:r>
            <a:r>
              <a:rPr lang="en-GB" dirty="0" err="1"/>
              <a:t>plant+height</a:t>
            </a:r>
            <a:endParaRPr lang="en-GB" dirty="0"/>
          </a:p>
        </p:txBody>
      </p:sp>
      <p:pic>
        <p:nvPicPr>
          <p:cNvPr id="7" name="Picture 6" descr="Blue and orang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C557CBD5-1C17-C002-81CA-F67DFEA2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44" y="4067009"/>
            <a:ext cx="4950178" cy="1748704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03A0C521-7AE2-0780-1D0E-26C896BE7904}"/>
              </a:ext>
            </a:extLst>
          </p:cNvPr>
          <p:cNvSpPr/>
          <p:nvPr/>
        </p:nvSpPr>
        <p:spPr>
          <a:xfrm>
            <a:off x="8223955" y="3567292"/>
            <a:ext cx="632178" cy="922699"/>
          </a:xfrm>
          <a:prstGeom prst="downArrow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>
            <a:normAutofit/>
          </a:bodyPr>
          <a:lstStyle/>
          <a:p>
            <a:pPr algn="ctr"/>
            <a:endParaRPr lang="en-NO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58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020D-DDA9-DC1A-DE8A-FF72AAC44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5" y="338667"/>
            <a:ext cx="11701463" cy="677333"/>
          </a:xfrm>
        </p:spPr>
        <p:txBody>
          <a:bodyPr>
            <a:normAutofit/>
          </a:bodyPr>
          <a:lstStyle/>
          <a:p>
            <a:r>
              <a:rPr lang="en-NO" sz="3200" dirty="0"/>
              <a:t>Crop descriptors --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003CF-6BFC-C773-906F-4211D1C7C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116" y="1467555"/>
            <a:ext cx="5764684" cy="4517319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(wheat) </a:t>
            </a:r>
            <a:r>
              <a:rPr lang="en-NO" dirty="0">
                <a:sym typeface="Wingdings" pitchFamily="2" charset="2"/>
              </a:rPr>
              <a:t> </a:t>
            </a:r>
            <a:r>
              <a:rPr lang="en-NO" dirty="0">
                <a:solidFill>
                  <a:srgbClr val="FFFF00"/>
                </a:solidFill>
                <a:sym typeface="Wingdings" pitchFamily="2" charset="2"/>
              </a:rPr>
              <a:t>CO_321:0000020</a:t>
            </a:r>
          </a:p>
          <a:p>
            <a:pPr lvl="1"/>
            <a:r>
              <a:rPr lang="en-NO" dirty="0"/>
              <a:t>measured from ground level to the top of spikes, excluding awns. Average of 5 randomly selected plants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(potato) </a:t>
            </a:r>
            <a:r>
              <a:rPr lang="en-NO" dirty="0">
                <a:sym typeface="Wingdings" pitchFamily="2" charset="2"/>
              </a:rPr>
              <a:t> </a:t>
            </a:r>
            <a:r>
              <a:rPr lang="en-NO" dirty="0">
                <a:solidFill>
                  <a:srgbClr val="FFFF00"/>
                </a:solidFill>
                <a:sym typeface="Wingdings" pitchFamily="2" charset="2"/>
              </a:rPr>
              <a:t>CO_330:0000756</a:t>
            </a:r>
            <a:endParaRPr lang="en-NO" dirty="0">
              <a:solidFill>
                <a:srgbClr val="FFFF00"/>
              </a:solidFill>
            </a:endParaRPr>
          </a:p>
          <a:p>
            <a:pPr lvl="1"/>
            <a:r>
              <a:rPr lang="en-GB" dirty="0"/>
              <a:t>T</a:t>
            </a:r>
            <a:r>
              <a:rPr lang="en-NO" dirty="0"/>
              <a:t>he plant height of the main stem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(oat) </a:t>
            </a:r>
            <a:r>
              <a:rPr lang="en-NO" dirty="0">
                <a:sym typeface="Wingdings" pitchFamily="2" charset="2"/>
              </a:rPr>
              <a:t> </a:t>
            </a:r>
            <a:r>
              <a:rPr lang="en-NO" dirty="0">
                <a:solidFill>
                  <a:srgbClr val="FFFF00"/>
                </a:solidFill>
                <a:sym typeface="Wingdings" pitchFamily="2" charset="2"/>
              </a:rPr>
              <a:t>CO_350:0000233</a:t>
            </a:r>
            <a:endParaRPr lang="en-NO" dirty="0">
              <a:solidFill>
                <a:srgbClr val="FFFF00"/>
              </a:solidFill>
            </a:endParaRPr>
          </a:p>
          <a:p>
            <a:pPr lvl="1"/>
            <a:r>
              <a:rPr lang="en-GB" dirty="0"/>
              <a:t>Measure from ground level to the uppermost leaf ligule.</a:t>
            </a:r>
          </a:p>
          <a:p>
            <a:r>
              <a:rPr lang="en-NO" dirty="0">
                <a:solidFill>
                  <a:srgbClr val="FFFF00"/>
                </a:solidFill>
              </a:rPr>
              <a:t>Plant height </a:t>
            </a:r>
            <a:r>
              <a:rPr lang="en-NO" dirty="0"/>
              <a:t>(</a:t>
            </a:r>
            <a:r>
              <a:rPr lang="en-NO" i="1" dirty="0"/>
              <a:t>Brassica</a:t>
            </a:r>
            <a:r>
              <a:rPr lang="en-NO" dirty="0"/>
              <a:t>) </a:t>
            </a:r>
            <a:r>
              <a:rPr lang="en-NO" dirty="0">
                <a:sym typeface="Wingdings" pitchFamily="2" charset="2"/>
              </a:rPr>
              <a:t> </a:t>
            </a:r>
            <a:r>
              <a:rPr lang="en-NO" dirty="0">
                <a:solidFill>
                  <a:srgbClr val="FFFF00"/>
                </a:solidFill>
                <a:sym typeface="Wingdings" pitchFamily="2" charset="2"/>
              </a:rPr>
              <a:t>CO_348:2100125</a:t>
            </a:r>
            <a:endParaRPr lang="en-NO" dirty="0">
              <a:solidFill>
                <a:srgbClr val="FFFF00"/>
              </a:solidFill>
            </a:endParaRPr>
          </a:p>
          <a:p>
            <a:pPr lvl="1"/>
            <a:r>
              <a:rPr lang="en-NO" dirty="0"/>
              <a:t>maximum plant height from ground to tip of terminal raceme</a:t>
            </a:r>
          </a:p>
          <a:p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60EADA-718C-7ADB-AA92-65632FAC5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3291739"/>
            <a:ext cx="5764683" cy="2369286"/>
          </a:xfrm>
        </p:spPr>
        <p:txBody>
          <a:bodyPr>
            <a:normAutofit/>
          </a:bodyPr>
          <a:lstStyle/>
          <a:p>
            <a:r>
              <a:rPr lang="en-NO" dirty="0">
                <a:sym typeface="Wingdings" pitchFamily="2" charset="2"/>
              </a:rPr>
              <a:t>clear definitions</a:t>
            </a:r>
          </a:p>
          <a:p>
            <a:r>
              <a:rPr lang="en-NO" dirty="0">
                <a:sym typeface="Wingdings" pitchFamily="2" charset="2"/>
              </a:rPr>
              <a:t>linked through clear semantics</a:t>
            </a:r>
          </a:p>
          <a:p>
            <a:endParaRPr lang="en-NO" dirty="0"/>
          </a:p>
          <a:p>
            <a:pPr lvl="1"/>
            <a:r>
              <a:rPr lang="en-GB" sz="1400" dirty="0"/>
              <a:t>https://</a:t>
            </a:r>
            <a:r>
              <a:rPr lang="en-GB" sz="1400" dirty="0" err="1"/>
              <a:t>cropontology.org</a:t>
            </a:r>
            <a:r>
              <a:rPr lang="en-GB" sz="1400" dirty="0"/>
              <a:t>/term/CO_321:0000020</a:t>
            </a:r>
          </a:p>
          <a:p>
            <a:pPr lvl="1"/>
            <a:r>
              <a:rPr lang="en-GB" sz="1400" dirty="0"/>
              <a:t>https://</a:t>
            </a:r>
            <a:r>
              <a:rPr lang="en-GB" sz="1400" dirty="0" err="1"/>
              <a:t>cropontology.org</a:t>
            </a:r>
            <a:r>
              <a:rPr lang="en-GB" sz="1400" dirty="0"/>
              <a:t>/term/CO_330:0000756</a:t>
            </a:r>
          </a:p>
          <a:p>
            <a:pPr lvl="1"/>
            <a:r>
              <a:rPr lang="en-GB" sz="1400" dirty="0"/>
              <a:t>https://</a:t>
            </a:r>
            <a:r>
              <a:rPr lang="en-GB" sz="1400" dirty="0" err="1"/>
              <a:t>cropontology.org</a:t>
            </a:r>
            <a:r>
              <a:rPr lang="en-GB" sz="1400" dirty="0"/>
              <a:t>/term/CO_350:0000233</a:t>
            </a:r>
          </a:p>
          <a:p>
            <a:pPr lvl="1"/>
            <a:r>
              <a:rPr lang="en-GB" sz="1400" dirty="0"/>
              <a:t>https://</a:t>
            </a:r>
            <a:r>
              <a:rPr lang="en-GB" sz="1400" dirty="0" err="1"/>
              <a:t>cropontology.org</a:t>
            </a:r>
            <a:r>
              <a:rPr lang="en-GB" sz="1400" dirty="0"/>
              <a:t>/term/CO_348:2100125</a:t>
            </a:r>
            <a:endParaRPr lang="en-NO" sz="1400" dirty="0"/>
          </a:p>
          <a:p>
            <a:endParaRPr lang="en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F0BD5-5DBB-4D58-DC11-B2EF1FD4AC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cropontology.org</a:t>
            </a:r>
            <a:r>
              <a:rPr lang="en-GB" dirty="0"/>
              <a:t>/</a:t>
            </a:r>
            <a:r>
              <a:rPr lang="en-GB" dirty="0" err="1"/>
              <a:t>search?q</a:t>
            </a:r>
            <a:r>
              <a:rPr lang="en-GB" dirty="0"/>
              <a:t>=</a:t>
            </a:r>
            <a:r>
              <a:rPr lang="en-GB" dirty="0" err="1"/>
              <a:t>plant+height</a:t>
            </a:r>
            <a:endParaRPr lang="en-GB" dirty="0"/>
          </a:p>
        </p:txBody>
      </p:sp>
      <p:pic>
        <p:nvPicPr>
          <p:cNvPr id="7" name="Picture 6" descr="Blue and orang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C557CBD5-1C17-C002-81CA-F67DFEA2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54" y="1362061"/>
            <a:ext cx="4950178" cy="174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58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EE08D2-8333-15BD-6C91-E68CA558C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5619" y="-23"/>
            <a:ext cx="4342870" cy="61524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BFFB7-23A4-4F25-F30C-4F7971A5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/>
              <a:t>In situ CWR data streams are already flowing through GBIF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8DA8-09C4-B7BF-4BC2-6A65525FF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r>
              <a:rPr lang="en-NO" dirty="0">
                <a:solidFill>
                  <a:schemeClr val="bg1"/>
                </a:solidFill>
              </a:rPr>
              <a:t>The Plant Treaty, PGRFA-, and GBIF experts (including national nodes) can work together on the </a:t>
            </a:r>
            <a:r>
              <a:rPr lang="en-NO" dirty="0">
                <a:solidFill>
                  <a:srgbClr val="FFFF00"/>
                </a:solidFill>
              </a:rPr>
              <a:t>implementation of the descriptors for CWR </a:t>
            </a:r>
            <a:r>
              <a:rPr lang="en-NO" dirty="0">
                <a:solidFill>
                  <a:schemeClr val="bg1"/>
                </a:solidFill>
              </a:rPr>
              <a:t>conservation </a:t>
            </a:r>
            <a:r>
              <a:rPr lang="en-NO" i="1" dirty="0">
                <a:solidFill>
                  <a:schemeClr val="bg1"/>
                </a:solidFill>
              </a:rPr>
              <a:t>in situ.</a:t>
            </a:r>
          </a:p>
          <a:p>
            <a:r>
              <a:rPr lang="en-NO" dirty="0">
                <a:solidFill>
                  <a:schemeClr val="bg1"/>
                </a:solidFill>
              </a:rPr>
              <a:t>Including </a:t>
            </a:r>
            <a:r>
              <a:rPr lang="en-NO" dirty="0">
                <a:solidFill>
                  <a:srgbClr val="FFFF00"/>
                </a:solidFill>
              </a:rPr>
              <a:t>harmonization with Darwin Core </a:t>
            </a:r>
            <a:r>
              <a:rPr lang="en-NO" dirty="0">
                <a:solidFill>
                  <a:schemeClr val="bg1"/>
                </a:solidFill>
              </a:rPr>
              <a:t>and the development of extensions for data publishing services</a:t>
            </a:r>
            <a:r>
              <a:rPr lang="en-NO" dirty="0"/>
              <a:t>.</a:t>
            </a:r>
          </a:p>
          <a:p>
            <a:r>
              <a:rPr lang="en-NO" dirty="0">
                <a:solidFill>
                  <a:schemeClr val="bg1"/>
                </a:solidFill>
              </a:rPr>
              <a:t>Many crop wild relatives conserved </a:t>
            </a:r>
            <a:r>
              <a:rPr lang="en-NO" i="1" dirty="0">
                <a:solidFill>
                  <a:schemeClr val="bg1"/>
                </a:solidFill>
              </a:rPr>
              <a:t>in situ </a:t>
            </a:r>
            <a:r>
              <a:rPr lang="en-NO" dirty="0">
                <a:solidFill>
                  <a:schemeClr val="bg1"/>
                </a:solidFill>
              </a:rPr>
              <a:t>are </a:t>
            </a:r>
            <a:r>
              <a:rPr lang="en-NO" u="sng" dirty="0">
                <a:solidFill>
                  <a:schemeClr val="bg1"/>
                </a:solidFill>
              </a:rPr>
              <a:t>already</a:t>
            </a:r>
            <a:r>
              <a:rPr lang="en-NO" dirty="0">
                <a:solidFill>
                  <a:schemeClr val="bg1"/>
                </a:solidFill>
              </a:rPr>
              <a:t> an </a:t>
            </a:r>
            <a:r>
              <a:rPr lang="en-NO" dirty="0">
                <a:solidFill>
                  <a:srgbClr val="FFFF00"/>
                </a:solidFill>
              </a:rPr>
              <a:t>integrated part of the GBIF </a:t>
            </a:r>
            <a:r>
              <a:rPr lang="en-NO" dirty="0">
                <a:solidFill>
                  <a:schemeClr val="bg1"/>
                </a:solidFill>
              </a:rPr>
              <a:t>portal. (CWRs are an estimated 21% of the flora).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0A9EA-C6FE-6606-271A-86162C0AD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 sz="1000" dirty="0" err="1">
                <a:solidFill>
                  <a:schemeClr val="bg1"/>
                </a:solidFill>
              </a:rPr>
              <a:t>Thormann</a:t>
            </a:r>
            <a:r>
              <a:rPr lang="en-GB" sz="1000" dirty="0">
                <a:solidFill>
                  <a:schemeClr val="bg1"/>
                </a:solidFill>
              </a:rPr>
              <a:t> I, </a:t>
            </a:r>
            <a:r>
              <a:rPr lang="en-GB" sz="1000" dirty="0" err="1">
                <a:solidFill>
                  <a:schemeClr val="bg1"/>
                </a:solidFill>
              </a:rPr>
              <a:t>Alercia</a:t>
            </a:r>
            <a:r>
              <a:rPr lang="en-GB" sz="1000" dirty="0">
                <a:solidFill>
                  <a:schemeClr val="bg1"/>
                </a:solidFill>
              </a:rPr>
              <a:t> A, </a:t>
            </a:r>
            <a:r>
              <a:rPr lang="en-GB" sz="1000" dirty="0" err="1">
                <a:solidFill>
                  <a:schemeClr val="bg1"/>
                </a:solidFill>
              </a:rPr>
              <a:t>Dulloo</a:t>
            </a:r>
            <a:r>
              <a:rPr lang="en-GB" sz="1000" dirty="0">
                <a:solidFill>
                  <a:schemeClr val="bg1"/>
                </a:solidFill>
              </a:rPr>
              <a:t> ME. 2013. Core descriptors for in situ conservation of crop wild relatives v.1. </a:t>
            </a:r>
            <a:r>
              <a:rPr lang="en-GB" sz="1000" dirty="0" err="1">
                <a:solidFill>
                  <a:schemeClr val="bg1"/>
                </a:solidFill>
              </a:rPr>
              <a:t>Bioversity</a:t>
            </a:r>
            <a:r>
              <a:rPr lang="en-GB" sz="1000" dirty="0">
                <a:solidFill>
                  <a:schemeClr val="bg1"/>
                </a:solidFill>
              </a:rPr>
              <a:t> International, Rome, Italy. ISBN-978-92-9043-935-6</a:t>
            </a:r>
          </a:p>
        </p:txBody>
      </p:sp>
    </p:spTree>
    <p:extLst>
      <p:ext uri="{BB962C8B-B14F-4D97-AF65-F5344CB8AC3E}">
        <p14:creationId xmlns:p14="http://schemas.microsoft.com/office/powerpoint/2010/main" val="2936687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C7BEA08-63F3-1BC6-10CF-D4B4DF670E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1" b="12471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4EE2636-3DFE-390E-BE20-5274E6A4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Descriptors for Crop Wild Realtives conserved in situ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2288A-D885-038C-CD76-58C12E987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err="1"/>
              <a:t>Alercia</a:t>
            </a:r>
            <a:r>
              <a:rPr lang="en-GB" dirty="0"/>
              <a:t>, A., López, F., </a:t>
            </a:r>
            <a:r>
              <a:rPr lang="en-GB" dirty="0" err="1"/>
              <a:t>Marsella</a:t>
            </a:r>
            <a:r>
              <a:rPr lang="en-GB" dirty="0"/>
              <a:t>, M., and </a:t>
            </a:r>
            <a:r>
              <a:rPr lang="en-GB" dirty="0" err="1"/>
              <a:t>Cerutti</a:t>
            </a:r>
            <a:r>
              <a:rPr lang="en-GB" dirty="0"/>
              <a:t>, A.L. 2021. Descriptors for Crop Wild Relatives conserved in situ (CWRI v.1). International Treaty on Plant Genetic Resources for Food and Agriculture. Rome. FAO. </a:t>
            </a:r>
          </a:p>
          <a:p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https://doi.org/10.4060/cb3256en</a:t>
            </a:r>
            <a:endParaRPr lang="en-GB" dirty="0"/>
          </a:p>
          <a:p>
            <a:endParaRPr lang="en-GB" dirty="0"/>
          </a:p>
          <a:p>
            <a:r>
              <a:rPr lang="en-GB" dirty="0">
                <a:sym typeface="Wingdings" pitchFamily="2" charset="2"/>
              </a:rPr>
              <a:t> Under development: CWR ontology</a:t>
            </a:r>
            <a:endParaRPr lang="en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E1594-DA08-782E-3F31-D65F65DCC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987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of a fox&#10;&#10;Description automatically generated with low confidence">
            <a:extLst>
              <a:ext uri="{FF2B5EF4-FFF2-40B4-BE49-F238E27FC236}">
                <a16:creationId xmlns:a16="http://schemas.microsoft.com/office/drawing/2014/main" id="{9DE5D73F-BDD2-C830-57E2-D58CEB0AF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33" y="91164"/>
            <a:ext cx="3736623" cy="597859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69D45-E6F0-4C7F-8BD0-933EC328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153149" cy="2077234"/>
          </a:xfrm>
        </p:spPr>
        <p:txBody>
          <a:bodyPr anchor="ctr">
            <a:normAutofit/>
          </a:bodyPr>
          <a:lstStyle/>
          <a:p>
            <a:r>
              <a:rPr lang="en-NO" dirty="0"/>
              <a:t>Biodiversity Digital Twin (biodt.eu)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61F6-D483-51DC-905E-CB77A4E8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6063" y="2459251"/>
            <a:ext cx="5791699" cy="3525623"/>
          </a:xfrm>
        </p:spPr>
        <p:txBody>
          <a:bodyPr>
            <a:normAutofit/>
          </a:bodyPr>
          <a:lstStyle/>
          <a:p>
            <a:pPr>
              <a:spcBef>
                <a:spcPts val="1600"/>
              </a:spcBef>
            </a:pPr>
            <a:r>
              <a:rPr lang="en-US" sz="2400" dirty="0">
                <a:solidFill>
                  <a:schemeClr val="bg1"/>
                </a:solidFill>
              </a:rPr>
              <a:t>GBIF and GBIF Norway participate in the Horizon Europe development of digital twins for biodiversity (2022-2025).</a:t>
            </a:r>
          </a:p>
          <a:p>
            <a:pPr>
              <a:spcBef>
                <a:spcPts val="1600"/>
              </a:spcBef>
            </a:pPr>
            <a:r>
              <a:rPr lang="en-US" i="1" dirty="0">
                <a:solidFill>
                  <a:schemeClr val="bg1"/>
                </a:solidFill>
              </a:rPr>
              <a:t>Including a </a:t>
            </a:r>
            <a:r>
              <a:rPr lang="en-US" i="1" dirty="0">
                <a:solidFill>
                  <a:srgbClr val="FFFF00"/>
                </a:solidFill>
              </a:rPr>
              <a:t>digital twin for the crop wild relative genepool</a:t>
            </a:r>
            <a:r>
              <a:rPr lang="en-US" i="1" dirty="0">
                <a:solidFill>
                  <a:schemeClr val="bg1"/>
                </a:solidFill>
              </a:rPr>
              <a:t> of grasspea (Lathyrus).</a:t>
            </a:r>
          </a:p>
          <a:p>
            <a:pPr>
              <a:spcBef>
                <a:spcPts val="1600"/>
              </a:spcBef>
            </a:pPr>
            <a:r>
              <a:rPr lang="en-US" i="1" dirty="0">
                <a:solidFill>
                  <a:schemeClr val="bg1"/>
                </a:solidFill>
              </a:rPr>
              <a:t>Including a </a:t>
            </a:r>
            <a:r>
              <a:rPr lang="en-US" i="1" dirty="0">
                <a:solidFill>
                  <a:srgbClr val="FFFF00"/>
                </a:solidFill>
              </a:rPr>
              <a:t>digital twin for DNA-detected biodiversity</a:t>
            </a:r>
            <a:r>
              <a:rPr lang="en-US" i="1" dirty="0">
                <a:solidFill>
                  <a:schemeClr val="bg1"/>
                </a:solidFill>
              </a:rPr>
              <a:t> in poorly known habitats.</a:t>
            </a:r>
          </a:p>
          <a:p>
            <a:pPr>
              <a:spcBef>
                <a:spcPts val="1600"/>
              </a:spcBef>
            </a:pPr>
            <a:r>
              <a:rPr lang="en-US" i="1" dirty="0">
                <a:solidFill>
                  <a:schemeClr val="bg1"/>
                </a:solidFill>
              </a:rPr>
              <a:t>Including development of </a:t>
            </a:r>
            <a:r>
              <a:rPr lang="en-US" i="1" dirty="0">
                <a:solidFill>
                  <a:srgbClr val="FFFF00"/>
                </a:solidFill>
              </a:rPr>
              <a:t>interoperability between community data standards </a:t>
            </a:r>
            <a:r>
              <a:rPr lang="en-US" i="1" dirty="0">
                <a:solidFill>
                  <a:schemeClr val="bg1"/>
                </a:solidFill>
              </a:rPr>
              <a:t>– through ontologies. 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DFAAB-4D3F-3758-4A2B-037DB32072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5116" y="6330935"/>
            <a:ext cx="873648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https://biodt.eu/use-cases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2506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53AA511F-FA8D-354B-A96D-2EE91BD7DD5C}"/>
              </a:ext>
            </a:extLst>
          </p:cNvPr>
          <p:cNvSpPr txBox="1">
            <a:spLocks/>
          </p:cNvSpPr>
          <p:nvPr/>
        </p:nvSpPr>
        <p:spPr>
          <a:xfrm>
            <a:off x="1124349" y="6205388"/>
            <a:ext cx="4634651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335392-313B-3C41-B0BC-F5657BC165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NO" dirty="0"/>
              <a:t>Dag Endresen</a:t>
            </a:r>
          </a:p>
          <a:p>
            <a:r>
              <a:rPr lang="en-NO" dirty="0"/>
              <a:t>GBIF Node Manager for Norway</a:t>
            </a:r>
          </a:p>
          <a:p>
            <a:r>
              <a:rPr lang="en-NO" dirty="0"/>
              <a:t>UiO Natural History Museum</a:t>
            </a:r>
          </a:p>
        </p:txBody>
      </p:sp>
      <p:pic>
        <p:nvPicPr>
          <p:cNvPr id="4" name="Picture 3" descr="A picture containing person, person, glasses, wearing&#10;&#10;Description automatically generated">
            <a:extLst>
              <a:ext uri="{FF2B5EF4-FFF2-40B4-BE49-F238E27FC236}">
                <a16:creationId xmlns:a16="http://schemas.microsoft.com/office/drawing/2014/main" id="{2C2E1132-1715-4744-B561-762F630306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589" y="1243692"/>
            <a:ext cx="3714686" cy="40141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FDD8F06-9B5D-E04E-84A1-A8602EBA95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41674" y="3197904"/>
            <a:ext cx="2913291" cy="2913291"/>
          </a:xfrm>
        </p:spPr>
      </p:pic>
    </p:spTree>
    <p:extLst>
      <p:ext uri="{BB962C8B-B14F-4D97-AF65-F5344CB8AC3E}">
        <p14:creationId xmlns:p14="http://schemas.microsoft.com/office/powerpoint/2010/main" val="4259202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1F5826F-0BE2-D34C-980B-BC9C308FA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" y="346376"/>
            <a:ext cx="12182112" cy="6852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4CC1F6-0BB1-F04B-9CEE-3A6C477BD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Providing biodiversity Evidence for research and policy</a:t>
            </a:r>
          </a:p>
        </p:txBody>
      </p:sp>
    </p:spTree>
    <p:extLst>
      <p:ext uri="{BB962C8B-B14F-4D97-AF65-F5344CB8AC3E}">
        <p14:creationId xmlns:p14="http://schemas.microsoft.com/office/powerpoint/2010/main" val="34775985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DESIGN_ID_1_OFFICE THEME" val="HZgrROc7"/>
  <p:tag name="ARTICULATE_SLIDE_COUNT" val="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Custom 12">
      <a:dk1>
        <a:srgbClr val="000000"/>
      </a:dk1>
      <a:lt1>
        <a:srgbClr val="FFFFFF"/>
      </a:lt1>
      <a:dk2>
        <a:srgbClr val="221F20"/>
      </a:dk2>
      <a:lt2>
        <a:srgbClr val="E6F3F7"/>
      </a:lt2>
      <a:accent1>
        <a:srgbClr val="509F37"/>
      </a:accent1>
      <a:accent2>
        <a:srgbClr val="125CA2"/>
      </a:accent2>
      <a:accent3>
        <a:srgbClr val="56B9E9"/>
      </a:accent3>
      <a:accent4>
        <a:srgbClr val="636FB1"/>
      </a:accent4>
      <a:accent5>
        <a:srgbClr val="0A6747"/>
      </a:accent5>
      <a:accent6>
        <a:srgbClr val="86C14F"/>
      </a:accent6>
      <a:hlink>
        <a:srgbClr val="2747E9"/>
      </a:hlink>
      <a:folHlink>
        <a:srgbClr val="2747E9"/>
      </a:folHlink>
    </a:clrScheme>
    <a:fontScheme name="Custom 36">
      <a:majorFont>
        <a:latin typeface="Roboto Bold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5400">
          <a:solidFill>
            <a:schemeClr val="accent1"/>
          </a:solidFill>
        </a:ln>
      </a:spPr>
      <a:bodyPr lIns="72000" tIns="72000" rIns="72000" bIns="72000" rtlCol="0" anchor="ctr">
        <a:normAutofit/>
      </a:bodyPr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rnd">
          <a:round/>
          <a:headEnd type="none" w="sm" len="sm"/>
          <a:tailEnd type="non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marL="180975" indent="-180975" algn="l">
          <a:buClr>
            <a:schemeClr val="accent1"/>
          </a:buClr>
          <a:buFont typeface="Arial" panose="020B0604020202020204" pitchFamily="34" charset="0"/>
          <a:buChar char="•"/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BIF-2020-w.transitions.potx" id="{7A25BDF2-9EB5-CE42-BA80-CC24E0739778}" vid="{C7064F98-2AF9-3F4B-8A3F-28B83FF8FF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FBBF6E9189954BA0FDCD563682A98B" ma:contentTypeVersion="12" ma:contentTypeDescription="Create a new document." ma:contentTypeScope="" ma:versionID="ef2eba08f4f2a52f9db275e0134fde11">
  <xsd:schema xmlns:xsd="http://www.w3.org/2001/XMLSchema" xmlns:xs="http://www.w3.org/2001/XMLSchema" xmlns:p="http://schemas.microsoft.com/office/2006/metadata/properties" xmlns:ns2="731989eb-7121-409c-871c-8f2366272918" xmlns:ns3="a5bf85ab-5b89-45d5-812d-d881043611a5" targetNamespace="http://schemas.microsoft.com/office/2006/metadata/properties" ma:root="true" ma:fieldsID="8b6e23ee990885b621d2bf7e703ea8e6" ns2:_="" ns3:_="">
    <xsd:import namespace="731989eb-7121-409c-871c-8f2366272918"/>
    <xsd:import namespace="a5bf85ab-5b89-45d5-812d-d881043611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989eb-7121-409c-871c-8f2366272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f85ab-5b89-45d5-812d-d881043611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DFBA15-5AE9-40B8-9410-A9E088E78C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1989eb-7121-409c-871c-8f2366272918"/>
    <ds:schemaRef ds:uri="a5bf85ab-5b89-45d5-812d-d881043611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CC59ED-772C-41FF-82FE-E6327797BFD0}">
  <ds:schemaRefs>
    <ds:schemaRef ds:uri="http://purl.org/dc/elements/1.1/"/>
    <ds:schemaRef ds:uri="http://schemas.microsoft.com/office/2006/metadata/properties"/>
    <ds:schemaRef ds:uri="731989eb-7121-409c-871c-8f2366272918"/>
    <ds:schemaRef ds:uri="http://purl.org/dc/terms/"/>
    <ds:schemaRef ds:uri="a5bf85ab-5b89-45d5-812d-d881043611a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AAF0656-BE82-4570-850D-C2E5ECD086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23370</TotalTime>
  <Words>4927</Words>
  <Application>Microsoft Macintosh PowerPoint</Application>
  <PresentationFormat>Widescreen</PresentationFormat>
  <Paragraphs>472</Paragraphs>
  <Slides>35</Slides>
  <Notes>32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AdvP403A40</vt:lpstr>
      <vt:lpstr>Arial</vt:lpstr>
      <vt:lpstr>Calibri</vt:lpstr>
      <vt:lpstr>Helvetica</vt:lpstr>
      <vt:lpstr>Open Sans</vt:lpstr>
      <vt:lpstr>Roboto</vt:lpstr>
      <vt:lpstr>Roboto Bold</vt:lpstr>
      <vt:lpstr>Roboto Condensed</vt:lpstr>
      <vt:lpstr>1_Office Theme</vt:lpstr>
      <vt:lpstr>Ontologies in biodiversity data management</vt:lpstr>
      <vt:lpstr>What is gbif?</vt:lpstr>
      <vt:lpstr>A window on evidence about where species HAVE lived, and when</vt:lpstr>
      <vt:lpstr>Darwin Core Archive</vt:lpstr>
      <vt:lpstr>PowerPoint Presentation</vt:lpstr>
      <vt:lpstr>Darwin Core</vt:lpstr>
      <vt:lpstr>Darwin Core Classes</vt:lpstr>
      <vt:lpstr>TDWG VOMAG (Vocabulary Management standards)</vt:lpstr>
      <vt:lpstr>TDWG Technical Architecture | Vocabulary management</vt:lpstr>
      <vt:lpstr>Vocabularies/ontologies</vt:lpstr>
      <vt:lpstr>Term label versus Concept</vt:lpstr>
      <vt:lpstr>Data standards</vt:lpstr>
      <vt:lpstr>PowerPoint Presentation</vt:lpstr>
      <vt:lpstr>Biodiversity Knowledge representations</vt:lpstr>
      <vt:lpstr>Species occurrence | collection specimen | Environment sample</vt:lpstr>
      <vt:lpstr>Linking semantic models using top-level ontology (2012)</vt:lpstr>
      <vt:lpstr>BFO – Basic Formal Ontology</vt:lpstr>
      <vt:lpstr>BCO – Biological Collections Ontology (Walls et al. 2014)</vt:lpstr>
      <vt:lpstr>Species occurrence | collection specimen | Environment sample</vt:lpstr>
      <vt:lpstr>Specimen versus species occurrence</vt:lpstr>
      <vt:lpstr>TDWG Material (sample) task group (2021-[2023])</vt:lpstr>
      <vt:lpstr>Species occurrence | collection specimen | Environment sample</vt:lpstr>
      <vt:lpstr>Digital Sequence information / Genetic sequence data</vt:lpstr>
      <vt:lpstr>Metabarcoding environment DNA sampling process</vt:lpstr>
      <vt:lpstr>Metabarcoding – DNA detected species identification</vt:lpstr>
      <vt:lpstr>PowerPoint Presentation</vt:lpstr>
      <vt:lpstr>Crop Ontology</vt:lpstr>
      <vt:lpstr>Crop descriptor lists (more than 100 crop standards, since 1970)</vt:lpstr>
      <vt:lpstr>Crop descriptors -- examples</vt:lpstr>
      <vt:lpstr>Crop descriptors -- examples</vt:lpstr>
      <vt:lpstr>In situ CWR data streams are already flowing through GBIF</vt:lpstr>
      <vt:lpstr>Descriptors for Crop Wild Realtives conserved in situ</vt:lpstr>
      <vt:lpstr>Biodiversity Digital Twin (biodt.eu)</vt:lpstr>
      <vt:lpstr>PowerPoint Presentation</vt:lpstr>
      <vt:lpstr>Providing biodiversity Evidence for research and policy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GBIF</dc:title>
  <dc:creator>Tim Hirsch</dc:creator>
  <cp:lastModifiedBy>Dag Endresen</cp:lastModifiedBy>
  <cp:revision>871</cp:revision>
  <cp:lastPrinted>2022-11-16T14:09:59Z</cp:lastPrinted>
  <dcterms:created xsi:type="dcterms:W3CDTF">2020-07-01T13:48:56Z</dcterms:created>
  <dcterms:modified xsi:type="dcterms:W3CDTF">2023-06-08T10:01:48Z</dcterms:modified>
</cp:coreProperties>
</file>